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2" r:id="rId9"/>
    <p:sldId id="268" r:id="rId10"/>
    <p:sldId id="269" r:id="rId11"/>
    <p:sldId id="270" r:id="rId12"/>
    <p:sldId id="272" r:id="rId13"/>
    <p:sldId id="273" r:id="rId14"/>
    <p:sldId id="263" r:id="rId15"/>
    <p:sldId id="274" r:id="rId16"/>
    <p:sldId id="275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  <p14:sldId id="265"/>
          </p14:sldIdLst>
        </p14:section>
        <p14:section name="GitHub" id="{495F8D3B-6743-4832-8BD4-752D8F1E4750}">
          <p14:sldIdLst>
            <p14:sldId id="261"/>
            <p14:sldId id="267"/>
          </p14:sldIdLst>
        </p14:section>
        <p14:section name="Setup" id="{92AEE623-99BD-4217-A0F8-0D2FB3C2A157}">
          <p14:sldIdLst>
            <p14:sldId id="262"/>
            <p14:sldId id="268"/>
            <p14:sldId id="269"/>
            <p14:sldId id="270"/>
            <p14:sldId id="272"/>
            <p14:sldId id="273"/>
          </p14:sldIdLst>
        </p14:section>
        <p14:section name="Using Git" id="{4CE33AB5-18DC-4501-91A7-F291107D1018}">
          <p14:sldIdLst>
            <p14:sldId id="263"/>
            <p14:sldId id="274"/>
            <p14:sldId id="275"/>
            <p14:sldId id="276"/>
          </p14:sldIdLst>
        </p14:section>
        <p14:section name="Collaboration" id="{72AFF26A-9BA0-422A-B9C0-556DE85F622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C3B0-F801-4B77-ADD8-7CCF27B470A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CB3C-34B7-4811-8687-6EA5C8C7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linux-comman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h.com/academy/ssh#the-ssh-protoco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ibm.com/tutorials/d-learn-workings-g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832" y="212043"/>
            <a:ext cx="8752335" cy="5912860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6700345" y="4316443"/>
            <a:ext cx="5491655" cy="1871522"/>
            <a:chOff x="6110961" y="-188809"/>
            <a:chExt cx="5491655" cy="18715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6110961" y="705250"/>
              <a:ext cx="3886200" cy="977463"/>
            </a:xfrm>
            <a:custGeom>
              <a:avLst/>
              <a:gdLst>
                <a:gd name="connsiteX0" fmla="*/ 0 w 3886200"/>
                <a:gd name="connsiteY0" fmla="*/ 162914 h 977463"/>
                <a:gd name="connsiteX1" fmla="*/ 162914 w 3886200"/>
                <a:gd name="connsiteY1" fmla="*/ 0 h 977463"/>
                <a:gd name="connsiteX2" fmla="*/ 791913 w 3886200"/>
                <a:gd name="connsiteY2" fmla="*/ 0 h 977463"/>
                <a:gd name="connsiteX3" fmla="*/ 1420912 w 3886200"/>
                <a:gd name="connsiteY3" fmla="*/ 0 h 977463"/>
                <a:gd name="connsiteX4" fmla="*/ 1943100 w 3886200"/>
                <a:gd name="connsiteY4" fmla="*/ 0 h 977463"/>
                <a:gd name="connsiteX5" fmla="*/ 2429684 w 3886200"/>
                <a:gd name="connsiteY5" fmla="*/ 0 h 977463"/>
                <a:gd name="connsiteX6" fmla="*/ 2987476 w 3886200"/>
                <a:gd name="connsiteY6" fmla="*/ 0 h 977463"/>
                <a:gd name="connsiteX7" fmla="*/ 3723286 w 3886200"/>
                <a:gd name="connsiteY7" fmla="*/ 0 h 977463"/>
                <a:gd name="connsiteX8" fmla="*/ 3886200 w 3886200"/>
                <a:gd name="connsiteY8" fmla="*/ 162914 h 977463"/>
                <a:gd name="connsiteX9" fmla="*/ 3886200 w 3886200"/>
                <a:gd name="connsiteY9" fmla="*/ 501764 h 977463"/>
                <a:gd name="connsiteX10" fmla="*/ 3886200 w 3886200"/>
                <a:gd name="connsiteY10" fmla="*/ 814549 h 977463"/>
                <a:gd name="connsiteX11" fmla="*/ 3723286 w 3886200"/>
                <a:gd name="connsiteY11" fmla="*/ 977463 h 977463"/>
                <a:gd name="connsiteX12" fmla="*/ 3129891 w 3886200"/>
                <a:gd name="connsiteY12" fmla="*/ 977463 h 977463"/>
                <a:gd name="connsiteX13" fmla="*/ 2500892 w 3886200"/>
                <a:gd name="connsiteY13" fmla="*/ 977463 h 977463"/>
                <a:gd name="connsiteX14" fmla="*/ 1907496 w 3886200"/>
                <a:gd name="connsiteY14" fmla="*/ 977463 h 977463"/>
                <a:gd name="connsiteX15" fmla="*/ 1314101 w 3886200"/>
                <a:gd name="connsiteY15" fmla="*/ 977463 h 977463"/>
                <a:gd name="connsiteX16" fmla="*/ 791913 w 3886200"/>
                <a:gd name="connsiteY16" fmla="*/ 977463 h 977463"/>
                <a:gd name="connsiteX17" fmla="*/ 162914 w 3886200"/>
                <a:gd name="connsiteY17" fmla="*/ 977463 h 977463"/>
                <a:gd name="connsiteX18" fmla="*/ 0 w 3886200"/>
                <a:gd name="connsiteY18" fmla="*/ 814549 h 977463"/>
                <a:gd name="connsiteX19" fmla="*/ 0 w 3886200"/>
                <a:gd name="connsiteY19" fmla="*/ 495248 h 977463"/>
                <a:gd name="connsiteX20" fmla="*/ 0 w 3886200"/>
                <a:gd name="connsiteY20" fmla="*/ 162914 h 9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977463" extrusionOk="0">
                  <a:moveTo>
                    <a:pt x="0" y="162914"/>
                  </a:moveTo>
                  <a:cubicBezTo>
                    <a:pt x="-12580" y="54498"/>
                    <a:pt x="76678" y="-15049"/>
                    <a:pt x="162914" y="0"/>
                  </a:cubicBezTo>
                  <a:cubicBezTo>
                    <a:pt x="295525" y="-32687"/>
                    <a:pt x="536834" y="28484"/>
                    <a:pt x="791913" y="0"/>
                  </a:cubicBezTo>
                  <a:cubicBezTo>
                    <a:pt x="1046992" y="-28484"/>
                    <a:pt x="1178656" y="6405"/>
                    <a:pt x="1420912" y="0"/>
                  </a:cubicBezTo>
                  <a:cubicBezTo>
                    <a:pt x="1663168" y="-6405"/>
                    <a:pt x="1756467" y="44166"/>
                    <a:pt x="1943100" y="0"/>
                  </a:cubicBezTo>
                  <a:cubicBezTo>
                    <a:pt x="2129733" y="-44166"/>
                    <a:pt x="2250586" y="51741"/>
                    <a:pt x="2429684" y="0"/>
                  </a:cubicBezTo>
                  <a:cubicBezTo>
                    <a:pt x="2608782" y="-51741"/>
                    <a:pt x="2826774" y="13477"/>
                    <a:pt x="2987476" y="0"/>
                  </a:cubicBezTo>
                  <a:cubicBezTo>
                    <a:pt x="3148178" y="-13477"/>
                    <a:pt x="3553623" y="21716"/>
                    <a:pt x="3723286" y="0"/>
                  </a:cubicBezTo>
                  <a:cubicBezTo>
                    <a:pt x="3814023" y="-3359"/>
                    <a:pt x="3877228" y="82840"/>
                    <a:pt x="3886200" y="162914"/>
                  </a:cubicBezTo>
                  <a:cubicBezTo>
                    <a:pt x="3898537" y="304080"/>
                    <a:pt x="3862403" y="357699"/>
                    <a:pt x="3886200" y="501764"/>
                  </a:cubicBezTo>
                  <a:cubicBezTo>
                    <a:pt x="3909997" y="645829"/>
                    <a:pt x="3885279" y="724465"/>
                    <a:pt x="3886200" y="814549"/>
                  </a:cubicBezTo>
                  <a:cubicBezTo>
                    <a:pt x="3893189" y="899779"/>
                    <a:pt x="3811862" y="983643"/>
                    <a:pt x="3723286" y="977463"/>
                  </a:cubicBezTo>
                  <a:cubicBezTo>
                    <a:pt x="3600932" y="1000950"/>
                    <a:pt x="3299306" y="926011"/>
                    <a:pt x="3129891" y="977463"/>
                  </a:cubicBezTo>
                  <a:cubicBezTo>
                    <a:pt x="2960477" y="1028915"/>
                    <a:pt x="2679289" y="946561"/>
                    <a:pt x="2500892" y="977463"/>
                  </a:cubicBezTo>
                  <a:cubicBezTo>
                    <a:pt x="2322495" y="1008365"/>
                    <a:pt x="2078232" y="966186"/>
                    <a:pt x="1907496" y="977463"/>
                  </a:cubicBezTo>
                  <a:cubicBezTo>
                    <a:pt x="1736760" y="988740"/>
                    <a:pt x="1511925" y="955336"/>
                    <a:pt x="1314101" y="977463"/>
                  </a:cubicBezTo>
                  <a:cubicBezTo>
                    <a:pt x="1116278" y="999590"/>
                    <a:pt x="1014985" y="945448"/>
                    <a:pt x="791913" y="977463"/>
                  </a:cubicBezTo>
                  <a:cubicBezTo>
                    <a:pt x="568841" y="1009478"/>
                    <a:pt x="352979" y="971761"/>
                    <a:pt x="162914" y="977463"/>
                  </a:cubicBezTo>
                  <a:cubicBezTo>
                    <a:pt x="62000" y="973176"/>
                    <a:pt x="8943" y="898053"/>
                    <a:pt x="0" y="814549"/>
                  </a:cubicBezTo>
                  <a:cubicBezTo>
                    <a:pt x="-31386" y="734001"/>
                    <a:pt x="27253" y="582167"/>
                    <a:pt x="0" y="495248"/>
                  </a:cubicBezTo>
                  <a:cubicBezTo>
                    <a:pt x="-27253" y="408329"/>
                    <a:pt x="11663" y="259090"/>
                    <a:pt x="0" y="162914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9647971" y="-188809"/>
              <a:ext cx="1954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Go to Settings --&gt; Collaborators &amp; add me as a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30754" cy="4023360"/>
          </a:xfrm>
        </p:spPr>
        <p:txBody>
          <a:bodyPr>
            <a:normAutofit/>
          </a:bodyPr>
          <a:lstStyle/>
          <a:p>
            <a:r>
              <a:rPr lang="en-US" dirty="0"/>
              <a:t>Navigate to your Git bash… A few important commands are needed!</a:t>
            </a:r>
          </a:p>
          <a:p>
            <a:pPr lvl="1"/>
            <a:r>
              <a:rPr lang="en-US" b="1" dirty="0"/>
              <a:t>ls</a:t>
            </a:r>
            <a:r>
              <a:rPr lang="en-US" dirty="0"/>
              <a:t> – List what’s in your current working directory (“CWD”)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&lt;</a:t>
            </a:r>
            <a:r>
              <a:rPr lang="en-US" dirty="0" err="1"/>
              <a:t>filepath</a:t>
            </a:r>
            <a:r>
              <a:rPr lang="en-US" dirty="0"/>
              <a:t>&gt; – Change CWD to that specified by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b="1" dirty="0" err="1"/>
              <a:t>mkdir</a:t>
            </a:r>
            <a:r>
              <a:rPr lang="en-US" dirty="0"/>
              <a:t> &lt;</a:t>
            </a:r>
            <a:r>
              <a:rPr lang="en-US" dirty="0" err="1"/>
              <a:t>newdirectory</a:t>
            </a:r>
            <a:r>
              <a:rPr lang="en-US" dirty="0"/>
              <a:t>&gt; – Make new directory (folder) in CWD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– Print path to CWD</a:t>
            </a:r>
          </a:p>
          <a:p>
            <a:pPr lvl="1"/>
            <a:r>
              <a:rPr lang="en-US" dirty="0"/>
              <a:t>mv &lt;filename&gt; &lt;</a:t>
            </a:r>
            <a:r>
              <a:rPr lang="en-US" dirty="0" err="1"/>
              <a:t>newfilepath</a:t>
            </a:r>
            <a:r>
              <a:rPr lang="en-US" dirty="0"/>
              <a:t>&gt; – Move file in CWD to new location</a:t>
            </a:r>
          </a:p>
          <a:p>
            <a:pPr lvl="1"/>
            <a:r>
              <a:rPr lang="en-US" dirty="0"/>
              <a:t>cp &lt;filename&gt; &lt;</a:t>
            </a:r>
            <a:r>
              <a:rPr lang="en-US" dirty="0" err="1"/>
              <a:t>newfilepath</a:t>
            </a:r>
            <a:r>
              <a:rPr lang="en-US" dirty="0"/>
              <a:t>&gt; – Copy file in CWD to new location</a:t>
            </a:r>
          </a:p>
          <a:p>
            <a:pPr lvl="1"/>
            <a:r>
              <a:rPr lang="en-US" dirty="0"/>
              <a:t>cat &lt;filename&gt; – Print out file contents in bash</a:t>
            </a:r>
          </a:p>
          <a:p>
            <a:pPr lvl="1"/>
            <a:r>
              <a:rPr lang="en-US" dirty="0"/>
              <a:t>touch &lt;filename&gt; – Create empty file w/ file name in CWD</a:t>
            </a:r>
          </a:p>
          <a:p>
            <a:r>
              <a:rPr lang="en-US" dirty="0"/>
              <a:t>You can </a:t>
            </a:r>
            <a:r>
              <a:rPr lang="en-US" dirty="0">
                <a:hlinkClick r:id="rId2"/>
              </a:rPr>
              <a:t>find more commands here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4DBC5-3FC0-4E95-9F26-4341CAB09720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this course, angle brackets (&lt;&gt;) indicate user input required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ED14D5-5B48-4EC6-8B9B-0D3426F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34" y="2326600"/>
            <a:ext cx="4663966" cy="26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8-B1EC-47A9-B303-173D70E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Git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C07C-56CD-4AB7-8A4C-56C90CF9E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authenticate Git client w/ your GitHub</a:t>
            </a:r>
          </a:p>
          <a:p>
            <a:pPr lvl="1"/>
            <a:r>
              <a:rPr lang="en-US" dirty="0"/>
              <a:t>SSH (recommended) – </a:t>
            </a:r>
            <a:r>
              <a:rPr lang="en-US" dirty="0">
                <a:hlinkClick r:id="rId2"/>
              </a:rPr>
              <a:t>More on SSH here</a:t>
            </a:r>
            <a:endParaRPr lang="en-US" dirty="0"/>
          </a:p>
          <a:p>
            <a:pPr lvl="1"/>
            <a:r>
              <a:rPr lang="en-US" dirty="0"/>
              <a:t>HTTPS</a:t>
            </a:r>
          </a:p>
          <a:p>
            <a:r>
              <a:rPr lang="en-US" dirty="0"/>
              <a:t>Step 1: Create SSH key using Git bash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-keygen -t ed25519 -C &lt;</a:t>
            </a:r>
            <a:r>
              <a:rPr lang="en-US" dirty="0" err="1"/>
              <a:t>your_email_address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Accept default location for key</a:t>
            </a:r>
          </a:p>
          <a:p>
            <a:pPr lvl="1"/>
            <a:r>
              <a:rPr lang="en-US" dirty="0"/>
              <a:t>Enter &amp; re-enter key passphrase for enhanced security</a:t>
            </a:r>
          </a:p>
          <a:p>
            <a:r>
              <a:rPr lang="en-US" dirty="0"/>
              <a:t>Step 2: Add SSH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pPr lvl="1"/>
            <a:r>
              <a:rPr lang="en-US" dirty="0"/>
              <a:t>`eval $(</a:t>
            </a:r>
            <a:r>
              <a:rPr lang="en-US" dirty="0" err="1"/>
              <a:t>ssh</a:t>
            </a:r>
            <a:r>
              <a:rPr lang="en-US" dirty="0"/>
              <a:t>-agent -s)`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/id_ed25519`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4189-2419-4CD1-8526-705E98094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SSH key to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`clip &lt; ~/.</a:t>
            </a:r>
            <a:r>
              <a:rPr lang="en-US" dirty="0" err="1"/>
              <a:t>ssh</a:t>
            </a:r>
            <a:r>
              <a:rPr lang="en-US" dirty="0"/>
              <a:t>/id_ed25519.pub`</a:t>
            </a:r>
          </a:p>
          <a:p>
            <a:pPr lvl="1"/>
            <a:r>
              <a:rPr lang="en-US" dirty="0"/>
              <a:t>Log into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Go to settings &gt; SSH and GPG keys</a:t>
            </a:r>
          </a:p>
          <a:p>
            <a:pPr lvl="1"/>
            <a:r>
              <a:rPr lang="en-US" dirty="0"/>
              <a:t>Click New SSH key</a:t>
            </a:r>
          </a:p>
          <a:p>
            <a:pPr lvl="1"/>
            <a:r>
              <a:rPr lang="en-US" dirty="0"/>
              <a:t>Paste into “Key” text box</a:t>
            </a:r>
          </a:p>
          <a:p>
            <a:pPr lvl="1"/>
            <a:r>
              <a:rPr lang="en-US" dirty="0"/>
              <a:t>Add “Title” (name of computer you’re using)</a:t>
            </a:r>
          </a:p>
          <a:p>
            <a:pPr lvl="1"/>
            <a:r>
              <a:rPr lang="en-US" dirty="0"/>
              <a:t>Click “Add SSH key”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F3A90-536D-4916-AC34-E2F3D53F1F24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general, backticks (`) indicate commands or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85170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your Git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31920" cy="4023360"/>
          </a:xfrm>
        </p:spPr>
        <p:txBody>
          <a:bodyPr/>
          <a:lstStyle/>
          <a:p>
            <a:r>
              <a:rPr lang="en-US" dirty="0"/>
              <a:t>Last thing before we start using Git: You need to clone your repo onto your computer</a:t>
            </a:r>
          </a:p>
          <a:p>
            <a:pPr lvl="1"/>
            <a:r>
              <a:rPr lang="en-US" dirty="0"/>
              <a:t>Makes a local copy of your repo so you can write/update/manage code</a:t>
            </a:r>
          </a:p>
          <a:p>
            <a:r>
              <a:rPr lang="en-US" dirty="0"/>
              <a:t>Step 1: Copy SSH link</a:t>
            </a:r>
          </a:p>
          <a:p>
            <a:pPr lvl="1"/>
            <a:r>
              <a:rPr lang="en-US" dirty="0"/>
              <a:t>In repo, go to Code &gt; SSH</a:t>
            </a:r>
          </a:p>
          <a:p>
            <a:r>
              <a:rPr lang="en-US" dirty="0"/>
              <a:t>Step 2: Clone to location of choice</a:t>
            </a:r>
          </a:p>
          <a:p>
            <a:pPr lvl="1"/>
            <a:r>
              <a:rPr lang="en-US" dirty="0"/>
              <a:t>`cd &lt;</a:t>
            </a:r>
            <a:r>
              <a:rPr lang="en-US" dirty="0" err="1"/>
              <a:t>path_to_location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clone &lt;SSH link&gt;`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4C353-3413-4D50-99F2-4C79EB939DA5}"/>
              </a:ext>
            </a:extLst>
          </p:cNvPr>
          <p:cNvGrpSpPr/>
          <p:nvPr/>
        </p:nvGrpSpPr>
        <p:grpSpPr>
          <a:xfrm>
            <a:off x="5239678" y="2137498"/>
            <a:ext cx="6912907" cy="3731596"/>
            <a:chOff x="5279092" y="2564111"/>
            <a:chExt cx="6912907" cy="3731596"/>
          </a:xfrm>
        </p:grpSpPr>
        <p:pic>
          <p:nvPicPr>
            <p:cNvPr id="9" name="Picture 8" descr="Graphical user interface, text, application, email, website&#10;&#10;Description automatically generated">
              <a:extLst>
                <a:ext uri="{FF2B5EF4-FFF2-40B4-BE49-F238E27FC236}">
                  <a16:creationId xmlns:a16="http://schemas.microsoft.com/office/drawing/2014/main" id="{62919687-D3C8-41E1-9495-AD2685B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092" y="2564111"/>
              <a:ext cx="6852201" cy="373159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7F9A7-89EF-4C9A-93B4-12FBC17AF5D7}"/>
                </a:ext>
              </a:extLst>
            </p:cNvPr>
            <p:cNvSpPr/>
            <p:nvPr/>
          </p:nvSpPr>
          <p:spPr>
            <a:xfrm>
              <a:off x="9199178" y="3941177"/>
              <a:ext cx="2992821" cy="1553106"/>
            </a:xfrm>
            <a:custGeom>
              <a:avLst/>
              <a:gdLst>
                <a:gd name="connsiteX0" fmla="*/ 0 w 2992821"/>
                <a:gd name="connsiteY0" fmla="*/ 258856 h 1553106"/>
                <a:gd name="connsiteX1" fmla="*/ 258856 w 2992821"/>
                <a:gd name="connsiteY1" fmla="*/ 0 h 1553106"/>
                <a:gd name="connsiteX2" fmla="*/ 778629 w 2992821"/>
                <a:gd name="connsiteY2" fmla="*/ 0 h 1553106"/>
                <a:gd name="connsiteX3" fmla="*/ 1298402 w 2992821"/>
                <a:gd name="connsiteY3" fmla="*/ 0 h 1553106"/>
                <a:gd name="connsiteX4" fmla="*/ 1743921 w 2992821"/>
                <a:gd name="connsiteY4" fmla="*/ 0 h 1553106"/>
                <a:gd name="connsiteX5" fmla="*/ 2164690 w 2992821"/>
                <a:gd name="connsiteY5" fmla="*/ 0 h 1553106"/>
                <a:gd name="connsiteX6" fmla="*/ 2733965 w 2992821"/>
                <a:gd name="connsiteY6" fmla="*/ 0 h 1553106"/>
                <a:gd name="connsiteX7" fmla="*/ 2992821 w 2992821"/>
                <a:gd name="connsiteY7" fmla="*/ 258856 h 1553106"/>
                <a:gd name="connsiteX8" fmla="*/ 2992821 w 2992821"/>
                <a:gd name="connsiteY8" fmla="*/ 755845 h 1553106"/>
                <a:gd name="connsiteX9" fmla="*/ 2992821 w 2992821"/>
                <a:gd name="connsiteY9" fmla="*/ 1294250 h 1553106"/>
                <a:gd name="connsiteX10" fmla="*/ 2733965 w 2992821"/>
                <a:gd name="connsiteY10" fmla="*/ 1553106 h 1553106"/>
                <a:gd name="connsiteX11" fmla="*/ 2189441 w 2992821"/>
                <a:gd name="connsiteY11" fmla="*/ 1553106 h 1553106"/>
                <a:gd name="connsiteX12" fmla="*/ 1743921 w 2992821"/>
                <a:gd name="connsiteY12" fmla="*/ 1553106 h 1553106"/>
                <a:gd name="connsiteX13" fmla="*/ 1224149 w 2992821"/>
                <a:gd name="connsiteY13" fmla="*/ 1553106 h 1553106"/>
                <a:gd name="connsiteX14" fmla="*/ 729127 w 2992821"/>
                <a:gd name="connsiteY14" fmla="*/ 1553106 h 1553106"/>
                <a:gd name="connsiteX15" fmla="*/ 258856 w 2992821"/>
                <a:gd name="connsiteY15" fmla="*/ 1553106 h 1553106"/>
                <a:gd name="connsiteX16" fmla="*/ 0 w 2992821"/>
                <a:gd name="connsiteY16" fmla="*/ 1294250 h 1553106"/>
                <a:gd name="connsiteX17" fmla="*/ 0 w 2992821"/>
                <a:gd name="connsiteY17" fmla="*/ 766199 h 1553106"/>
                <a:gd name="connsiteX18" fmla="*/ 0 w 2992821"/>
                <a:gd name="connsiteY18" fmla="*/ 258856 h 15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2821" h="1553106" extrusionOk="0">
                  <a:moveTo>
                    <a:pt x="0" y="258856"/>
                  </a:moveTo>
                  <a:cubicBezTo>
                    <a:pt x="-7660" y="104666"/>
                    <a:pt x="126002" y="-40687"/>
                    <a:pt x="258856" y="0"/>
                  </a:cubicBezTo>
                  <a:cubicBezTo>
                    <a:pt x="508208" y="-61527"/>
                    <a:pt x="548467" y="48036"/>
                    <a:pt x="778629" y="0"/>
                  </a:cubicBezTo>
                  <a:cubicBezTo>
                    <a:pt x="1008791" y="-48036"/>
                    <a:pt x="1149707" y="15187"/>
                    <a:pt x="1298402" y="0"/>
                  </a:cubicBezTo>
                  <a:cubicBezTo>
                    <a:pt x="1447097" y="-15187"/>
                    <a:pt x="1604558" y="10108"/>
                    <a:pt x="1743921" y="0"/>
                  </a:cubicBezTo>
                  <a:cubicBezTo>
                    <a:pt x="1883284" y="-10108"/>
                    <a:pt x="2057075" y="10875"/>
                    <a:pt x="2164690" y="0"/>
                  </a:cubicBezTo>
                  <a:cubicBezTo>
                    <a:pt x="2272305" y="-10875"/>
                    <a:pt x="2518966" y="823"/>
                    <a:pt x="2733965" y="0"/>
                  </a:cubicBezTo>
                  <a:cubicBezTo>
                    <a:pt x="2889888" y="-20907"/>
                    <a:pt x="2982907" y="106293"/>
                    <a:pt x="2992821" y="258856"/>
                  </a:cubicBezTo>
                  <a:cubicBezTo>
                    <a:pt x="2995594" y="372035"/>
                    <a:pt x="2979389" y="516781"/>
                    <a:pt x="2992821" y="755845"/>
                  </a:cubicBezTo>
                  <a:cubicBezTo>
                    <a:pt x="3006253" y="994909"/>
                    <a:pt x="2939196" y="1159692"/>
                    <a:pt x="2992821" y="1294250"/>
                  </a:cubicBezTo>
                  <a:cubicBezTo>
                    <a:pt x="3009084" y="1398262"/>
                    <a:pt x="2845713" y="1539982"/>
                    <a:pt x="2733965" y="1553106"/>
                  </a:cubicBezTo>
                  <a:cubicBezTo>
                    <a:pt x="2476930" y="1585750"/>
                    <a:pt x="2328592" y="1520908"/>
                    <a:pt x="2189441" y="1553106"/>
                  </a:cubicBezTo>
                  <a:cubicBezTo>
                    <a:pt x="2050290" y="1585304"/>
                    <a:pt x="1890001" y="1530888"/>
                    <a:pt x="1743921" y="1553106"/>
                  </a:cubicBezTo>
                  <a:cubicBezTo>
                    <a:pt x="1597841" y="1575324"/>
                    <a:pt x="1432444" y="1527967"/>
                    <a:pt x="1224149" y="1553106"/>
                  </a:cubicBezTo>
                  <a:cubicBezTo>
                    <a:pt x="1015854" y="1578245"/>
                    <a:pt x="886621" y="1504744"/>
                    <a:pt x="729127" y="1553106"/>
                  </a:cubicBezTo>
                  <a:cubicBezTo>
                    <a:pt x="571633" y="1601468"/>
                    <a:pt x="493390" y="1534313"/>
                    <a:pt x="258856" y="1553106"/>
                  </a:cubicBezTo>
                  <a:cubicBezTo>
                    <a:pt x="126744" y="1560691"/>
                    <a:pt x="24819" y="1421316"/>
                    <a:pt x="0" y="1294250"/>
                  </a:cubicBezTo>
                  <a:cubicBezTo>
                    <a:pt x="-27361" y="1094727"/>
                    <a:pt x="10031" y="997445"/>
                    <a:pt x="0" y="766199"/>
                  </a:cubicBezTo>
                  <a:cubicBezTo>
                    <a:pt x="-10031" y="534953"/>
                    <a:pt x="16654" y="487516"/>
                    <a:pt x="0" y="25885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0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7293" cy="4023360"/>
          </a:xfrm>
        </p:spPr>
        <p:txBody>
          <a:bodyPr/>
          <a:lstStyle/>
          <a:p>
            <a:r>
              <a:rPr lang="en-US" dirty="0"/>
              <a:t>Five basic commands to start: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status</a:t>
            </a:r>
            <a:r>
              <a:rPr lang="en-US" dirty="0"/>
              <a:t>` – Gives you a status report for each file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add</a:t>
            </a:r>
            <a:r>
              <a:rPr lang="en-US" dirty="0"/>
              <a:t> &lt;filename&gt;` – Adds file to staging… use `*` to add all files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commit</a:t>
            </a:r>
            <a:r>
              <a:rPr lang="en-US" dirty="0"/>
              <a:t> -m &lt;message&gt;` – Commits changes in staging area; message should briefly summarize the point of the update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`git </a:t>
            </a:r>
            <a:r>
              <a:rPr lang="en-US" b="1" dirty="0"/>
              <a:t>push</a:t>
            </a:r>
            <a:r>
              <a:rPr lang="en-US" dirty="0"/>
              <a:t>` – Send commit to repo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pull</a:t>
            </a:r>
            <a:r>
              <a:rPr lang="en-US" dirty="0"/>
              <a:t>` – Pull most recent commit from repo (only necessary for collaborative work)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A2FA88-284A-4278-A21B-C5415D66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3397468"/>
            <a:ext cx="8401482" cy="160663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206462-EF5E-4F83-B5BD-89C51C9F3C30}"/>
              </a:ext>
            </a:extLst>
          </p:cNvPr>
          <p:cNvSpPr/>
          <p:nvPr/>
        </p:nvSpPr>
        <p:spPr>
          <a:xfrm rot="2701308">
            <a:off x="3478561" y="3617819"/>
            <a:ext cx="1280160" cy="91440"/>
          </a:xfrm>
          <a:custGeom>
            <a:avLst/>
            <a:gdLst>
              <a:gd name="connsiteX0" fmla="*/ 0 w 1280160"/>
              <a:gd name="connsiteY0" fmla="*/ 22860 h 91440"/>
              <a:gd name="connsiteX1" fmla="*/ 423824 w 1280160"/>
              <a:gd name="connsiteY1" fmla="*/ 22860 h 91440"/>
              <a:gd name="connsiteX2" fmla="*/ 810616 w 1280160"/>
              <a:gd name="connsiteY2" fmla="*/ 22860 h 91440"/>
              <a:gd name="connsiteX3" fmla="*/ 1234440 w 1280160"/>
              <a:gd name="connsiteY3" fmla="*/ 22860 h 91440"/>
              <a:gd name="connsiteX4" fmla="*/ 1234440 w 1280160"/>
              <a:gd name="connsiteY4" fmla="*/ 0 h 91440"/>
              <a:gd name="connsiteX5" fmla="*/ 1280160 w 1280160"/>
              <a:gd name="connsiteY5" fmla="*/ 45720 h 91440"/>
              <a:gd name="connsiteX6" fmla="*/ 1234440 w 1280160"/>
              <a:gd name="connsiteY6" fmla="*/ 91440 h 91440"/>
              <a:gd name="connsiteX7" fmla="*/ 1234440 w 1280160"/>
              <a:gd name="connsiteY7" fmla="*/ 68580 h 91440"/>
              <a:gd name="connsiteX8" fmla="*/ 835304 w 1280160"/>
              <a:gd name="connsiteY8" fmla="*/ 68580 h 91440"/>
              <a:gd name="connsiteX9" fmla="*/ 411480 w 1280160"/>
              <a:gd name="connsiteY9" fmla="*/ 68580 h 91440"/>
              <a:gd name="connsiteX10" fmla="*/ 0 w 1280160"/>
              <a:gd name="connsiteY10" fmla="*/ 68580 h 91440"/>
              <a:gd name="connsiteX11" fmla="*/ 0 w 1280160"/>
              <a:gd name="connsiteY11" fmla="*/ 2286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60" h="91440" fill="none" extrusionOk="0">
                <a:moveTo>
                  <a:pt x="0" y="22860"/>
                </a:moveTo>
                <a:cubicBezTo>
                  <a:pt x="189433" y="-8435"/>
                  <a:pt x="323214" y="61962"/>
                  <a:pt x="423824" y="22860"/>
                </a:cubicBezTo>
                <a:cubicBezTo>
                  <a:pt x="524434" y="-16242"/>
                  <a:pt x="657061" y="39636"/>
                  <a:pt x="810616" y="22860"/>
                </a:cubicBezTo>
                <a:cubicBezTo>
                  <a:pt x="964171" y="6084"/>
                  <a:pt x="1047127" y="72441"/>
                  <a:pt x="1234440" y="22860"/>
                </a:cubicBezTo>
                <a:cubicBezTo>
                  <a:pt x="1231922" y="18043"/>
                  <a:pt x="1237092" y="4853"/>
                  <a:pt x="1234440" y="0"/>
                </a:cubicBezTo>
                <a:cubicBezTo>
                  <a:pt x="1248945" y="5982"/>
                  <a:pt x="1265145" y="37327"/>
                  <a:pt x="1280160" y="45720"/>
                </a:cubicBezTo>
                <a:cubicBezTo>
                  <a:pt x="1263489" y="64556"/>
                  <a:pt x="1240970" y="76370"/>
                  <a:pt x="1234440" y="91440"/>
                </a:cubicBezTo>
                <a:cubicBezTo>
                  <a:pt x="1231972" y="85315"/>
                  <a:pt x="1235450" y="76347"/>
                  <a:pt x="1234440" y="68580"/>
                </a:cubicBezTo>
                <a:cubicBezTo>
                  <a:pt x="1146366" y="85071"/>
                  <a:pt x="967749" y="65985"/>
                  <a:pt x="835304" y="68580"/>
                </a:cubicBezTo>
                <a:cubicBezTo>
                  <a:pt x="702859" y="71175"/>
                  <a:pt x="576883" y="61756"/>
                  <a:pt x="411480" y="68580"/>
                </a:cubicBezTo>
                <a:cubicBezTo>
                  <a:pt x="246077" y="75404"/>
                  <a:pt x="149053" y="38457"/>
                  <a:pt x="0" y="68580"/>
                </a:cubicBezTo>
                <a:cubicBezTo>
                  <a:pt x="-1807" y="58495"/>
                  <a:pt x="3415" y="45172"/>
                  <a:pt x="0" y="22860"/>
                </a:cubicBezTo>
                <a:close/>
              </a:path>
              <a:path w="1280160" h="91440" stroke="0" extrusionOk="0">
                <a:moveTo>
                  <a:pt x="0" y="22860"/>
                </a:moveTo>
                <a:cubicBezTo>
                  <a:pt x="94095" y="-669"/>
                  <a:pt x="247466" y="29917"/>
                  <a:pt x="374447" y="22860"/>
                </a:cubicBezTo>
                <a:cubicBezTo>
                  <a:pt x="501428" y="15803"/>
                  <a:pt x="596533" y="28849"/>
                  <a:pt x="785927" y="22860"/>
                </a:cubicBezTo>
                <a:cubicBezTo>
                  <a:pt x="975321" y="16871"/>
                  <a:pt x="1021363" y="34574"/>
                  <a:pt x="1234440" y="22860"/>
                </a:cubicBezTo>
                <a:cubicBezTo>
                  <a:pt x="1233410" y="18238"/>
                  <a:pt x="1237041" y="8988"/>
                  <a:pt x="1234440" y="0"/>
                </a:cubicBezTo>
                <a:cubicBezTo>
                  <a:pt x="1245116" y="8893"/>
                  <a:pt x="1260452" y="26784"/>
                  <a:pt x="1280160" y="45720"/>
                </a:cubicBezTo>
                <a:cubicBezTo>
                  <a:pt x="1264610" y="69633"/>
                  <a:pt x="1248932" y="68380"/>
                  <a:pt x="1234440" y="91440"/>
                </a:cubicBezTo>
                <a:cubicBezTo>
                  <a:pt x="1232749" y="86433"/>
                  <a:pt x="1236855" y="74792"/>
                  <a:pt x="1234440" y="68580"/>
                </a:cubicBezTo>
                <a:cubicBezTo>
                  <a:pt x="1059826" y="85214"/>
                  <a:pt x="1006446" y="33727"/>
                  <a:pt x="798271" y="68580"/>
                </a:cubicBezTo>
                <a:cubicBezTo>
                  <a:pt x="590096" y="103433"/>
                  <a:pt x="555807" y="37752"/>
                  <a:pt x="386791" y="68580"/>
                </a:cubicBezTo>
                <a:cubicBezTo>
                  <a:pt x="217775" y="99408"/>
                  <a:pt x="143717" y="37225"/>
                  <a:pt x="0" y="68580"/>
                </a:cubicBezTo>
                <a:cubicBezTo>
                  <a:pt x="-3076" y="57483"/>
                  <a:pt x="204" y="43755"/>
                  <a:pt x="0" y="2286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398590423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86533" cy="4023360"/>
          </a:xfrm>
        </p:spPr>
        <p:txBody>
          <a:bodyPr/>
          <a:lstStyle/>
          <a:p>
            <a:r>
              <a:rPr lang="en-US" dirty="0"/>
              <a:t>What is a branch? </a:t>
            </a:r>
          </a:p>
          <a:p>
            <a:pPr lvl="1"/>
            <a:r>
              <a:rPr lang="en-US" dirty="0"/>
              <a:t>Branches are essentially tracked copies of the master </a:t>
            </a:r>
          </a:p>
          <a:p>
            <a:pPr lvl="1"/>
            <a:r>
              <a:rPr lang="en-US" dirty="0"/>
              <a:t>Modifications in a branch aren’t incorporated into the master until explicitly merged</a:t>
            </a:r>
          </a:p>
          <a:p>
            <a:r>
              <a:rPr lang="en-US" dirty="0"/>
              <a:t>Why branching?</a:t>
            </a:r>
          </a:p>
          <a:p>
            <a:pPr lvl="1"/>
            <a:r>
              <a:rPr lang="en-US" dirty="0"/>
              <a:t>Allows you to modify code w/o the risk of breaking it</a:t>
            </a:r>
          </a:p>
          <a:p>
            <a:pPr lvl="1"/>
            <a:r>
              <a:rPr lang="en-US" dirty="0"/>
              <a:t>Simplifies (</a:t>
            </a:r>
            <a:r>
              <a:rPr lang="en-US" dirty="0" err="1"/>
              <a:t>kinda</a:t>
            </a:r>
            <a:r>
              <a:rPr lang="en-US" dirty="0"/>
              <a:t>) collaboration on projects</a:t>
            </a:r>
          </a:p>
          <a:p>
            <a:r>
              <a:rPr lang="en-US" dirty="0"/>
              <a:t>When to create a branch?</a:t>
            </a:r>
          </a:p>
          <a:p>
            <a:pPr lvl="1"/>
            <a:r>
              <a:rPr lang="en-US" dirty="0"/>
              <a:t>Developing a new feature</a:t>
            </a:r>
          </a:p>
          <a:p>
            <a:pPr lvl="1"/>
            <a:r>
              <a:rPr lang="en-US" dirty="0"/>
              <a:t>Making significant updates to current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75D5E-0DF0-44F3-8F35-47C001E642FC}"/>
              </a:ext>
            </a:extLst>
          </p:cNvPr>
          <p:cNvGrpSpPr/>
          <p:nvPr/>
        </p:nvGrpSpPr>
        <p:grpSpPr>
          <a:xfrm>
            <a:off x="6561916" y="2357284"/>
            <a:ext cx="5852160" cy="3000259"/>
            <a:chOff x="6561916" y="2357284"/>
            <a:chExt cx="5852160" cy="3000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74E6D3-E242-40A0-B3AF-FFBBFB8A6306}"/>
                </a:ext>
              </a:extLst>
            </p:cNvPr>
            <p:cNvGrpSpPr/>
            <p:nvPr/>
          </p:nvGrpSpPr>
          <p:grpSpPr>
            <a:xfrm>
              <a:off x="6561916" y="2357284"/>
              <a:ext cx="5852160" cy="3000259"/>
              <a:chOff x="5760805" y="2446296"/>
              <a:chExt cx="5852160" cy="3000259"/>
            </a:xfrm>
          </p:grpSpPr>
          <p:pic>
            <p:nvPicPr>
              <p:cNvPr id="4" name="Picture 3" descr="A picture containing text, indoor, toy&#10;&#10;Description automatically generated">
                <a:extLst>
                  <a:ext uri="{FF2B5EF4-FFF2-40B4-BE49-F238E27FC236}">
                    <a16:creationId xmlns:a16="http://schemas.microsoft.com/office/drawing/2014/main" id="{1B18E0A8-D016-406C-869A-7825F2B1F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2702" y="2446296"/>
                <a:ext cx="4512018" cy="300025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BF180F-3503-40D7-BDFA-7BF0FE0B3888}"/>
                  </a:ext>
                </a:extLst>
              </p:cNvPr>
              <p:cNvGrpSpPr/>
              <p:nvPr/>
            </p:nvGrpSpPr>
            <p:grpSpPr>
              <a:xfrm>
                <a:off x="5760805" y="3210498"/>
                <a:ext cx="5852160" cy="778401"/>
                <a:chOff x="5821765" y="3121486"/>
                <a:chExt cx="5852160" cy="778401"/>
              </a:xfrm>
            </p:grpSpPr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A50C976D-EFCF-4343-88F8-7E4F950F9CE5}"/>
                    </a:ext>
                  </a:extLst>
                </p:cNvPr>
                <p:cNvSpPr/>
                <p:nvPr/>
              </p:nvSpPr>
              <p:spPr>
                <a:xfrm rot="12609495">
                  <a:off x="5821765" y="3717007"/>
                  <a:ext cx="5852160" cy="182880"/>
                </a:xfrm>
                <a:custGeom>
                  <a:avLst/>
                  <a:gdLst>
                    <a:gd name="connsiteX0" fmla="*/ 0 w 5852160"/>
                    <a:gd name="connsiteY0" fmla="*/ 45720 h 182880"/>
                    <a:gd name="connsiteX1" fmla="*/ 460858 w 5852160"/>
                    <a:gd name="connsiteY1" fmla="*/ 45720 h 182880"/>
                    <a:gd name="connsiteX2" fmla="*/ 1036930 w 5852160"/>
                    <a:gd name="connsiteY2" fmla="*/ 45720 h 182880"/>
                    <a:gd name="connsiteX3" fmla="*/ 1555394 w 5852160"/>
                    <a:gd name="connsiteY3" fmla="*/ 45720 h 182880"/>
                    <a:gd name="connsiteX4" fmla="*/ 1958645 w 5852160"/>
                    <a:gd name="connsiteY4" fmla="*/ 45720 h 182880"/>
                    <a:gd name="connsiteX5" fmla="*/ 2419502 w 5852160"/>
                    <a:gd name="connsiteY5" fmla="*/ 45720 h 182880"/>
                    <a:gd name="connsiteX6" fmla="*/ 2937967 w 5852160"/>
                    <a:gd name="connsiteY6" fmla="*/ 45720 h 182880"/>
                    <a:gd name="connsiteX7" fmla="*/ 3514039 w 5852160"/>
                    <a:gd name="connsiteY7" fmla="*/ 45720 h 182880"/>
                    <a:gd name="connsiteX8" fmla="*/ 4147718 w 5852160"/>
                    <a:gd name="connsiteY8" fmla="*/ 45720 h 182880"/>
                    <a:gd name="connsiteX9" fmla="*/ 4666183 w 5852160"/>
                    <a:gd name="connsiteY9" fmla="*/ 45720 h 182880"/>
                    <a:gd name="connsiteX10" fmla="*/ 5069434 w 5852160"/>
                    <a:gd name="connsiteY10" fmla="*/ 45720 h 182880"/>
                    <a:gd name="connsiteX11" fmla="*/ 5760720 w 5852160"/>
                    <a:gd name="connsiteY11" fmla="*/ 45720 h 182880"/>
                    <a:gd name="connsiteX12" fmla="*/ 5760720 w 5852160"/>
                    <a:gd name="connsiteY12" fmla="*/ 0 h 182880"/>
                    <a:gd name="connsiteX13" fmla="*/ 5852160 w 5852160"/>
                    <a:gd name="connsiteY13" fmla="*/ 91440 h 182880"/>
                    <a:gd name="connsiteX14" fmla="*/ 5760720 w 5852160"/>
                    <a:gd name="connsiteY14" fmla="*/ 182880 h 182880"/>
                    <a:gd name="connsiteX15" fmla="*/ 5760720 w 5852160"/>
                    <a:gd name="connsiteY15" fmla="*/ 137160 h 182880"/>
                    <a:gd name="connsiteX16" fmla="*/ 5357470 w 5852160"/>
                    <a:gd name="connsiteY16" fmla="*/ 137160 h 182880"/>
                    <a:gd name="connsiteX17" fmla="*/ 4666183 w 5852160"/>
                    <a:gd name="connsiteY17" fmla="*/ 137160 h 182880"/>
                    <a:gd name="connsiteX18" fmla="*/ 3974897 w 5852160"/>
                    <a:gd name="connsiteY18" fmla="*/ 137160 h 182880"/>
                    <a:gd name="connsiteX19" fmla="*/ 3514039 w 5852160"/>
                    <a:gd name="connsiteY19" fmla="*/ 137160 h 182880"/>
                    <a:gd name="connsiteX20" fmla="*/ 3110789 w 5852160"/>
                    <a:gd name="connsiteY20" fmla="*/ 137160 h 182880"/>
                    <a:gd name="connsiteX21" fmla="*/ 2419502 w 5852160"/>
                    <a:gd name="connsiteY21" fmla="*/ 137160 h 182880"/>
                    <a:gd name="connsiteX22" fmla="*/ 1785823 w 5852160"/>
                    <a:gd name="connsiteY22" fmla="*/ 137160 h 182880"/>
                    <a:gd name="connsiteX23" fmla="*/ 1094537 w 5852160"/>
                    <a:gd name="connsiteY23" fmla="*/ 137160 h 182880"/>
                    <a:gd name="connsiteX24" fmla="*/ 691286 w 5852160"/>
                    <a:gd name="connsiteY24" fmla="*/ 137160 h 182880"/>
                    <a:gd name="connsiteX25" fmla="*/ 0 w 5852160"/>
                    <a:gd name="connsiteY25" fmla="*/ 137160 h 182880"/>
                    <a:gd name="connsiteX26" fmla="*/ 0 w 5852160"/>
                    <a:gd name="connsiteY26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852160" h="182880" fill="none" extrusionOk="0">
                      <a:moveTo>
                        <a:pt x="0" y="45720"/>
                      </a:moveTo>
                      <a:cubicBezTo>
                        <a:pt x="118508" y="13932"/>
                        <a:pt x="322862" y="70739"/>
                        <a:pt x="460858" y="45720"/>
                      </a:cubicBezTo>
                      <a:cubicBezTo>
                        <a:pt x="598854" y="20701"/>
                        <a:pt x="771162" y="85324"/>
                        <a:pt x="1036930" y="45720"/>
                      </a:cubicBezTo>
                      <a:cubicBezTo>
                        <a:pt x="1302698" y="6116"/>
                        <a:pt x="1324370" y="88898"/>
                        <a:pt x="1555394" y="45720"/>
                      </a:cubicBezTo>
                      <a:cubicBezTo>
                        <a:pt x="1786418" y="2542"/>
                        <a:pt x="1850458" y="68005"/>
                        <a:pt x="1958645" y="45720"/>
                      </a:cubicBezTo>
                      <a:cubicBezTo>
                        <a:pt x="2066832" y="23435"/>
                        <a:pt x="2191962" y="59335"/>
                        <a:pt x="2419502" y="45720"/>
                      </a:cubicBezTo>
                      <a:cubicBezTo>
                        <a:pt x="2647042" y="32105"/>
                        <a:pt x="2829248" y="89256"/>
                        <a:pt x="2937967" y="45720"/>
                      </a:cubicBezTo>
                      <a:cubicBezTo>
                        <a:pt x="3046686" y="2184"/>
                        <a:pt x="3269202" y="103639"/>
                        <a:pt x="3514039" y="45720"/>
                      </a:cubicBezTo>
                      <a:cubicBezTo>
                        <a:pt x="3758876" y="-12199"/>
                        <a:pt x="3964492" y="114807"/>
                        <a:pt x="4147718" y="45720"/>
                      </a:cubicBezTo>
                      <a:cubicBezTo>
                        <a:pt x="4330944" y="-23367"/>
                        <a:pt x="4466857" y="60740"/>
                        <a:pt x="4666183" y="45720"/>
                      </a:cubicBezTo>
                      <a:cubicBezTo>
                        <a:pt x="4865510" y="30700"/>
                        <a:pt x="4895710" y="70236"/>
                        <a:pt x="5069434" y="45720"/>
                      </a:cubicBezTo>
                      <a:cubicBezTo>
                        <a:pt x="5243158" y="21204"/>
                        <a:pt x="5501629" y="126076"/>
                        <a:pt x="5760720" y="45720"/>
                      </a:cubicBezTo>
                      <a:cubicBezTo>
                        <a:pt x="5755526" y="34309"/>
                        <a:pt x="5765726" y="19119"/>
                        <a:pt x="5760720" y="0"/>
                      </a:cubicBezTo>
                      <a:cubicBezTo>
                        <a:pt x="5785919" y="21300"/>
                        <a:pt x="5805829" y="64734"/>
                        <a:pt x="5852160" y="91440"/>
                      </a:cubicBezTo>
                      <a:cubicBezTo>
                        <a:pt x="5814378" y="137076"/>
                        <a:pt x="5778874" y="143697"/>
                        <a:pt x="5760720" y="182880"/>
                      </a:cubicBezTo>
                      <a:cubicBezTo>
                        <a:pt x="5755757" y="171907"/>
                        <a:pt x="5762967" y="152916"/>
                        <a:pt x="5760720" y="137160"/>
                      </a:cubicBezTo>
                      <a:cubicBezTo>
                        <a:pt x="5587578" y="149778"/>
                        <a:pt x="5497414" y="102790"/>
                        <a:pt x="5357470" y="137160"/>
                      </a:cubicBezTo>
                      <a:cubicBezTo>
                        <a:pt x="5217526" y="171530"/>
                        <a:pt x="4848089" y="59991"/>
                        <a:pt x="4666183" y="137160"/>
                      </a:cubicBezTo>
                      <a:cubicBezTo>
                        <a:pt x="4484277" y="214329"/>
                        <a:pt x="4303377" y="60087"/>
                        <a:pt x="3974897" y="137160"/>
                      </a:cubicBezTo>
                      <a:cubicBezTo>
                        <a:pt x="3646417" y="214233"/>
                        <a:pt x="3735237" y="123010"/>
                        <a:pt x="3514039" y="137160"/>
                      </a:cubicBezTo>
                      <a:cubicBezTo>
                        <a:pt x="3292841" y="151310"/>
                        <a:pt x="3200346" y="123189"/>
                        <a:pt x="3110789" y="137160"/>
                      </a:cubicBezTo>
                      <a:cubicBezTo>
                        <a:pt x="3021232" y="151131"/>
                        <a:pt x="2615179" y="56083"/>
                        <a:pt x="2419502" y="137160"/>
                      </a:cubicBezTo>
                      <a:cubicBezTo>
                        <a:pt x="2223825" y="218237"/>
                        <a:pt x="1997952" y="86551"/>
                        <a:pt x="1785823" y="137160"/>
                      </a:cubicBezTo>
                      <a:cubicBezTo>
                        <a:pt x="1573694" y="187769"/>
                        <a:pt x="1305518" y="104440"/>
                        <a:pt x="1094537" y="137160"/>
                      </a:cubicBezTo>
                      <a:cubicBezTo>
                        <a:pt x="883556" y="169880"/>
                        <a:pt x="853873" y="124899"/>
                        <a:pt x="691286" y="137160"/>
                      </a:cubicBezTo>
                      <a:cubicBezTo>
                        <a:pt x="528699" y="149421"/>
                        <a:pt x="309890" y="132273"/>
                        <a:pt x="0" y="137160"/>
                      </a:cubicBezTo>
                      <a:cubicBezTo>
                        <a:pt x="-2879" y="103784"/>
                        <a:pt x="8440" y="76383"/>
                        <a:pt x="0" y="45720"/>
                      </a:cubicBezTo>
                      <a:close/>
                    </a:path>
                    <a:path w="5852160" h="182880" stroke="0" extrusionOk="0">
                      <a:moveTo>
                        <a:pt x="0" y="45720"/>
                      </a:moveTo>
                      <a:cubicBezTo>
                        <a:pt x="170758" y="43569"/>
                        <a:pt x="258367" y="90197"/>
                        <a:pt x="403250" y="45720"/>
                      </a:cubicBezTo>
                      <a:cubicBezTo>
                        <a:pt x="548133" y="1243"/>
                        <a:pt x="734010" y="110963"/>
                        <a:pt x="979322" y="45720"/>
                      </a:cubicBezTo>
                      <a:cubicBezTo>
                        <a:pt x="1224634" y="-19523"/>
                        <a:pt x="1276963" y="98399"/>
                        <a:pt x="1440180" y="45720"/>
                      </a:cubicBezTo>
                      <a:cubicBezTo>
                        <a:pt x="1603397" y="-6959"/>
                        <a:pt x="1716076" y="88893"/>
                        <a:pt x="1843430" y="45720"/>
                      </a:cubicBezTo>
                      <a:cubicBezTo>
                        <a:pt x="1970784" y="2547"/>
                        <a:pt x="2069027" y="66921"/>
                        <a:pt x="2246681" y="45720"/>
                      </a:cubicBezTo>
                      <a:cubicBezTo>
                        <a:pt x="2424335" y="24519"/>
                        <a:pt x="2511026" y="65652"/>
                        <a:pt x="2707538" y="45720"/>
                      </a:cubicBezTo>
                      <a:cubicBezTo>
                        <a:pt x="2904050" y="25788"/>
                        <a:pt x="3080507" y="46015"/>
                        <a:pt x="3398825" y="45720"/>
                      </a:cubicBezTo>
                      <a:cubicBezTo>
                        <a:pt x="3717143" y="45425"/>
                        <a:pt x="3612997" y="64301"/>
                        <a:pt x="3802075" y="45720"/>
                      </a:cubicBezTo>
                      <a:cubicBezTo>
                        <a:pt x="3991153" y="27139"/>
                        <a:pt x="4149400" y="73970"/>
                        <a:pt x="4262933" y="45720"/>
                      </a:cubicBezTo>
                      <a:cubicBezTo>
                        <a:pt x="4376466" y="17470"/>
                        <a:pt x="4534274" y="76340"/>
                        <a:pt x="4723790" y="45720"/>
                      </a:cubicBezTo>
                      <a:cubicBezTo>
                        <a:pt x="4913306" y="15100"/>
                        <a:pt x="4993508" y="85142"/>
                        <a:pt x="5127041" y="45720"/>
                      </a:cubicBezTo>
                      <a:cubicBezTo>
                        <a:pt x="5260574" y="6298"/>
                        <a:pt x="5628969" y="98389"/>
                        <a:pt x="5760720" y="45720"/>
                      </a:cubicBezTo>
                      <a:cubicBezTo>
                        <a:pt x="5759830" y="26436"/>
                        <a:pt x="5765754" y="17520"/>
                        <a:pt x="5760720" y="0"/>
                      </a:cubicBezTo>
                      <a:cubicBezTo>
                        <a:pt x="5790828" y="10118"/>
                        <a:pt x="5812603" y="72890"/>
                        <a:pt x="5852160" y="91440"/>
                      </a:cubicBezTo>
                      <a:cubicBezTo>
                        <a:pt x="5817294" y="132304"/>
                        <a:pt x="5774072" y="150825"/>
                        <a:pt x="5760720" y="182880"/>
                      </a:cubicBezTo>
                      <a:cubicBezTo>
                        <a:pt x="5758318" y="163804"/>
                        <a:pt x="5762795" y="156563"/>
                        <a:pt x="5760720" y="137160"/>
                      </a:cubicBezTo>
                      <a:cubicBezTo>
                        <a:pt x="5604803" y="137608"/>
                        <a:pt x="5317765" y="107247"/>
                        <a:pt x="5069434" y="137160"/>
                      </a:cubicBezTo>
                      <a:cubicBezTo>
                        <a:pt x="4821103" y="167073"/>
                        <a:pt x="4712923" y="133281"/>
                        <a:pt x="4378147" y="137160"/>
                      </a:cubicBezTo>
                      <a:cubicBezTo>
                        <a:pt x="4043371" y="141039"/>
                        <a:pt x="4007769" y="69015"/>
                        <a:pt x="3802075" y="137160"/>
                      </a:cubicBezTo>
                      <a:cubicBezTo>
                        <a:pt x="3596381" y="205305"/>
                        <a:pt x="3420251" y="57987"/>
                        <a:pt x="3110789" y="137160"/>
                      </a:cubicBezTo>
                      <a:cubicBezTo>
                        <a:pt x="2801327" y="216333"/>
                        <a:pt x="2765827" y="121949"/>
                        <a:pt x="2534717" y="137160"/>
                      </a:cubicBezTo>
                      <a:cubicBezTo>
                        <a:pt x="2303607" y="152371"/>
                        <a:pt x="2272210" y="102958"/>
                        <a:pt x="2131466" y="137160"/>
                      </a:cubicBezTo>
                      <a:cubicBezTo>
                        <a:pt x="1990722" y="171362"/>
                        <a:pt x="1716732" y="112102"/>
                        <a:pt x="1613002" y="137160"/>
                      </a:cubicBezTo>
                      <a:cubicBezTo>
                        <a:pt x="1509272" y="162218"/>
                        <a:pt x="1204886" y="71284"/>
                        <a:pt x="921715" y="137160"/>
                      </a:cubicBezTo>
                      <a:cubicBezTo>
                        <a:pt x="638544" y="203036"/>
                        <a:pt x="247142" y="43098"/>
                        <a:pt x="0" y="137160"/>
                      </a:cubicBezTo>
                      <a:cubicBezTo>
                        <a:pt x="-7162" y="103267"/>
                        <a:pt x="3679" y="73356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C795E-460A-4313-AF20-A0847BA1F2EB}"/>
                    </a:ext>
                  </a:extLst>
                </p:cNvPr>
                <p:cNvSpPr txBox="1"/>
                <p:nvPr/>
              </p:nvSpPr>
              <p:spPr>
                <a:xfrm>
                  <a:off x="8458707" y="3121486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2"/>
                      </a:solidFill>
                    </a:rPr>
                    <a:t>Master branch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EADD21-B315-4A56-B3B9-AD4F37606733}"/>
                  </a:ext>
                </a:extLst>
              </p:cNvPr>
              <p:cNvGrpSpPr/>
              <p:nvPr/>
            </p:nvGrpSpPr>
            <p:grpSpPr>
              <a:xfrm>
                <a:off x="6008641" y="4110663"/>
                <a:ext cx="2743200" cy="901573"/>
                <a:chOff x="6069601" y="4021651"/>
                <a:chExt cx="2743200" cy="901573"/>
              </a:xfrm>
            </p:grpSpPr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F855FEC3-5AC2-4B33-9DA3-E53FF8C0ADAE}"/>
                    </a:ext>
                  </a:extLst>
                </p:cNvPr>
                <p:cNvSpPr/>
                <p:nvPr/>
              </p:nvSpPr>
              <p:spPr>
                <a:xfrm rot="12609495">
                  <a:off x="6069601" y="4021651"/>
                  <a:ext cx="2743200" cy="182880"/>
                </a:xfrm>
                <a:custGeom>
                  <a:avLst/>
                  <a:gdLst>
                    <a:gd name="connsiteX0" fmla="*/ 0 w 2743200"/>
                    <a:gd name="connsiteY0" fmla="*/ 45720 h 182880"/>
                    <a:gd name="connsiteX1" fmla="*/ 503834 w 2743200"/>
                    <a:gd name="connsiteY1" fmla="*/ 45720 h 182880"/>
                    <a:gd name="connsiteX2" fmla="*/ 1087222 w 2743200"/>
                    <a:gd name="connsiteY2" fmla="*/ 45720 h 182880"/>
                    <a:gd name="connsiteX3" fmla="*/ 1538021 w 2743200"/>
                    <a:gd name="connsiteY3" fmla="*/ 45720 h 182880"/>
                    <a:gd name="connsiteX4" fmla="*/ 2041855 w 2743200"/>
                    <a:gd name="connsiteY4" fmla="*/ 45720 h 182880"/>
                    <a:gd name="connsiteX5" fmla="*/ 2651760 w 2743200"/>
                    <a:gd name="connsiteY5" fmla="*/ 45720 h 182880"/>
                    <a:gd name="connsiteX6" fmla="*/ 2651760 w 2743200"/>
                    <a:gd name="connsiteY6" fmla="*/ 0 h 182880"/>
                    <a:gd name="connsiteX7" fmla="*/ 2743200 w 2743200"/>
                    <a:gd name="connsiteY7" fmla="*/ 91440 h 182880"/>
                    <a:gd name="connsiteX8" fmla="*/ 2651760 w 2743200"/>
                    <a:gd name="connsiteY8" fmla="*/ 182880 h 182880"/>
                    <a:gd name="connsiteX9" fmla="*/ 2651760 w 2743200"/>
                    <a:gd name="connsiteY9" fmla="*/ 137160 h 182880"/>
                    <a:gd name="connsiteX10" fmla="*/ 2121408 w 2743200"/>
                    <a:gd name="connsiteY10" fmla="*/ 137160 h 182880"/>
                    <a:gd name="connsiteX11" fmla="*/ 1670609 w 2743200"/>
                    <a:gd name="connsiteY11" fmla="*/ 137160 h 182880"/>
                    <a:gd name="connsiteX12" fmla="*/ 1166774 w 2743200"/>
                    <a:gd name="connsiteY12" fmla="*/ 137160 h 182880"/>
                    <a:gd name="connsiteX13" fmla="*/ 636422 w 2743200"/>
                    <a:gd name="connsiteY13" fmla="*/ 137160 h 182880"/>
                    <a:gd name="connsiteX14" fmla="*/ 0 w 2743200"/>
                    <a:gd name="connsiteY14" fmla="*/ 137160 h 182880"/>
                    <a:gd name="connsiteX15" fmla="*/ 0 w 2743200"/>
                    <a:gd name="connsiteY15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43200" h="182880" fill="none" extrusionOk="0">
                      <a:moveTo>
                        <a:pt x="0" y="45720"/>
                      </a:moveTo>
                      <a:cubicBezTo>
                        <a:pt x="132349" y="41775"/>
                        <a:pt x="319681" y="73981"/>
                        <a:pt x="503834" y="45720"/>
                      </a:cubicBezTo>
                      <a:cubicBezTo>
                        <a:pt x="687987" y="17459"/>
                        <a:pt x="876050" y="104235"/>
                        <a:pt x="1087222" y="45720"/>
                      </a:cubicBezTo>
                      <a:cubicBezTo>
                        <a:pt x="1298394" y="-12795"/>
                        <a:pt x="1365099" y="55931"/>
                        <a:pt x="1538021" y="45720"/>
                      </a:cubicBezTo>
                      <a:cubicBezTo>
                        <a:pt x="1710943" y="35509"/>
                        <a:pt x="1805547" y="72389"/>
                        <a:pt x="2041855" y="45720"/>
                      </a:cubicBezTo>
                      <a:cubicBezTo>
                        <a:pt x="2278163" y="19051"/>
                        <a:pt x="2449942" y="93727"/>
                        <a:pt x="2651760" y="45720"/>
                      </a:cubicBezTo>
                      <a:cubicBezTo>
                        <a:pt x="2649292" y="23816"/>
                        <a:pt x="2652770" y="19175"/>
                        <a:pt x="2651760" y="0"/>
                      </a:cubicBezTo>
                      <a:cubicBezTo>
                        <a:pt x="2693201" y="34386"/>
                        <a:pt x="2689371" y="57588"/>
                        <a:pt x="2743200" y="91440"/>
                      </a:cubicBezTo>
                      <a:cubicBezTo>
                        <a:pt x="2718029" y="134467"/>
                        <a:pt x="2695434" y="138859"/>
                        <a:pt x="2651760" y="182880"/>
                      </a:cubicBezTo>
                      <a:cubicBezTo>
                        <a:pt x="2651328" y="161290"/>
                        <a:pt x="2655798" y="153030"/>
                        <a:pt x="2651760" y="137160"/>
                      </a:cubicBezTo>
                      <a:cubicBezTo>
                        <a:pt x="2528034" y="190858"/>
                        <a:pt x="2255954" y="133030"/>
                        <a:pt x="2121408" y="137160"/>
                      </a:cubicBezTo>
                      <a:cubicBezTo>
                        <a:pt x="1986862" y="141290"/>
                        <a:pt x="1835082" y="96435"/>
                        <a:pt x="1670609" y="137160"/>
                      </a:cubicBezTo>
                      <a:cubicBezTo>
                        <a:pt x="1506136" y="177885"/>
                        <a:pt x="1370473" y="124871"/>
                        <a:pt x="1166774" y="137160"/>
                      </a:cubicBezTo>
                      <a:cubicBezTo>
                        <a:pt x="963075" y="149449"/>
                        <a:pt x="882386" y="136900"/>
                        <a:pt x="636422" y="137160"/>
                      </a:cubicBezTo>
                      <a:cubicBezTo>
                        <a:pt x="390458" y="137420"/>
                        <a:pt x="184903" y="78992"/>
                        <a:pt x="0" y="137160"/>
                      </a:cubicBezTo>
                      <a:cubicBezTo>
                        <a:pt x="-10774" y="95565"/>
                        <a:pt x="5250" y="68661"/>
                        <a:pt x="0" y="45720"/>
                      </a:cubicBezTo>
                      <a:close/>
                    </a:path>
                    <a:path w="2743200" h="182880" stroke="0" extrusionOk="0">
                      <a:moveTo>
                        <a:pt x="0" y="45720"/>
                      </a:moveTo>
                      <a:cubicBezTo>
                        <a:pt x="191232" y="22127"/>
                        <a:pt x="234905" y="75345"/>
                        <a:pt x="450799" y="45720"/>
                      </a:cubicBezTo>
                      <a:cubicBezTo>
                        <a:pt x="666693" y="16095"/>
                        <a:pt x="752848" y="94503"/>
                        <a:pt x="981151" y="45720"/>
                      </a:cubicBezTo>
                      <a:cubicBezTo>
                        <a:pt x="1209454" y="-3063"/>
                        <a:pt x="1329315" y="68322"/>
                        <a:pt x="1458468" y="45720"/>
                      </a:cubicBezTo>
                      <a:cubicBezTo>
                        <a:pt x="1587621" y="23118"/>
                        <a:pt x="1790849" y="99197"/>
                        <a:pt x="1909267" y="45720"/>
                      </a:cubicBezTo>
                      <a:cubicBezTo>
                        <a:pt x="2027685" y="-7757"/>
                        <a:pt x="2391799" y="119953"/>
                        <a:pt x="2651760" y="45720"/>
                      </a:cubicBezTo>
                      <a:cubicBezTo>
                        <a:pt x="2647283" y="35082"/>
                        <a:pt x="2652480" y="10709"/>
                        <a:pt x="2651760" y="0"/>
                      </a:cubicBezTo>
                      <a:cubicBezTo>
                        <a:pt x="2705255" y="37758"/>
                        <a:pt x="2699124" y="49304"/>
                        <a:pt x="2743200" y="91440"/>
                      </a:cubicBezTo>
                      <a:cubicBezTo>
                        <a:pt x="2714058" y="134471"/>
                        <a:pt x="2691730" y="135050"/>
                        <a:pt x="2651760" y="182880"/>
                      </a:cubicBezTo>
                      <a:cubicBezTo>
                        <a:pt x="2647511" y="163473"/>
                        <a:pt x="2655953" y="157476"/>
                        <a:pt x="2651760" y="137160"/>
                      </a:cubicBezTo>
                      <a:cubicBezTo>
                        <a:pt x="2492134" y="153253"/>
                        <a:pt x="2359354" y="75213"/>
                        <a:pt x="2121408" y="137160"/>
                      </a:cubicBezTo>
                      <a:cubicBezTo>
                        <a:pt x="1883462" y="199107"/>
                        <a:pt x="1806246" y="111678"/>
                        <a:pt x="1538021" y="137160"/>
                      </a:cubicBezTo>
                      <a:cubicBezTo>
                        <a:pt x="1269796" y="162642"/>
                        <a:pt x="1229192" y="118897"/>
                        <a:pt x="981151" y="137160"/>
                      </a:cubicBezTo>
                      <a:cubicBezTo>
                        <a:pt x="733110" y="155423"/>
                        <a:pt x="206735" y="100830"/>
                        <a:pt x="0" y="137160"/>
                      </a:cubicBezTo>
                      <a:cubicBezTo>
                        <a:pt x="-485" y="109369"/>
                        <a:pt x="3084" y="79755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7BB74C-6A64-484C-BD77-E9BF7429161F}"/>
                    </a:ext>
                  </a:extLst>
                </p:cNvPr>
                <p:cNvSpPr txBox="1"/>
                <p:nvPr/>
              </p:nvSpPr>
              <p:spPr>
                <a:xfrm>
                  <a:off x="6398275" y="4584670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2"/>
                      </a:solidFill>
                    </a:rPr>
                    <a:t>Slave branch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7B6904-7A34-4CB6-966C-4C99FC7E0532}"/>
                </a:ext>
              </a:extLst>
            </p:cNvPr>
            <p:cNvSpPr txBox="1"/>
            <p:nvPr/>
          </p:nvSpPr>
          <p:spPr>
            <a:xfrm>
              <a:off x="9395194" y="4798453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Create branch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CC965D-17AA-49DE-A5A3-0AA8526A47D7}"/>
                </a:ext>
              </a:extLst>
            </p:cNvPr>
            <p:cNvSpPr txBox="1"/>
            <p:nvPr/>
          </p:nvSpPr>
          <p:spPr>
            <a:xfrm>
              <a:off x="7005815" y="2992484"/>
              <a:ext cx="1102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Merge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7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Step 1: Create the branch</a:t>
            </a:r>
          </a:p>
          <a:p>
            <a:pPr lvl="1"/>
            <a:r>
              <a:rPr lang="en-US" dirty="0"/>
              <a:t>Create new branch: `git checkout -b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branch to repo: `git push origin -u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r>
              <a:rPr lang="en-US" dirty="0"/>
              <a:t>Step 2: Do work in branch</a:t>
            </a:r>
          </a:p>
          <a:p>
            <a:pPr lvl="1"/>
            <a:r>
              <a:rPr lang="en-US" dirty="0"/>
              <a:t>Switch to branch: `git checkout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Make your updates; add, commit, push to repo as if nothing has changed</a:t>
            </a:r>
          </a:p>
          <a:p>
            <a:r>
              <a:rPr lang="en-US" dirty="0"/>
              <a:t>Step 3: Merge branch</a:t>
            </a:r>
          </a:p>
          <a:p>
            <a:pPr lvl="1"/>
            <a:r>
              <a:rPr lang="en-US" dirty="0"/>
              <a:t>Once feature/update is complete, checkout master: `git checkout master`</a:t>
            </a:r>
          </a:p>
          <a:p>
            <a:pPr lvl="1"/>
            <a:r>
              <a:rPr lang="en-US" dirty="0"/>
              <a:t>Then merge branch w/ master: `git merge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Delete branch using: `git branch -d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deletion to repo: `git push origin –d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58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File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8885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Collaborative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9872" cy="4023360"/>
          </a:xfrm>
        </p:spPr>
        <p:txBody>
          <a:bodyPr/>
          <a:lstStyle/>
          <a:p>
            <a:r>
              <a:rPr lang="en-US" dirty="0"/>
              <a:t>Most widely-used version control system</a:t>
            </a:r>
          </a:p>
          <a:p>
            <a:pPr lvl="1"/>
            <a:r>
              <a:rPr lang="en-US" dirty="0"/>
              <a:t>Completely open-source system developed by </a:t>
            </a:r>
            <a:r>
              <a:rPr lang="en-US" dirty="0">
                <a:hlinkClick r:id="rId2"/>
              </a:rPr>
              <a:t>Linus Torvalds</a:t>
            </a:r>
            <a:r>
              <a:rPr lang="en-US" dirty="0"/>
              <a:t> (who also created Linux) in 2005</a:t>
            </a:r>
          </a:p>
          <a:p>
            <a:r>
              <a:rPr lang="en-US" dirty="0"/>
              <a:t>What does Git do? </a:t>
            </a:r>
          </a:p>
          <a:p>
            <a:pPr lvl="1"/>
            <a:r>
              <a:rPr lang="en-US" dirty="0"/>
              <a:t>Manage coding projects using repositories</a:t>
            </a:r>
          </a:p>
          <a:p>
            <a:pPr lvl="1"/>
            <a:r>
              <a:rPr lang="en-US" dirty="0"/>
              <a:t>Controls &amp; tracks changing w/ staging &amp; committing</a:t>
            </a:r>
          </a:p>
          <a:p>
            <a:pPr lvl="1"/>
            <a:r>
              <a:rPr lang="en-US" b="1" dirty="0"/>
              <a:t>Enables code revision &amp; updates w/o the risk of breaking code by branching &amp; merging</a:t>
            </a:r>
          </a:p>
          <a:p>
            <a:pPr lvl="1"/>
            <a:r>
              <a:rPr lang="en-US" dirty="0"/>
              <a:t>Provides a local working copy via cloning (not like working on a Google doc, for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0B4CC-3F33-467D-988C-24B972522563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https://www.w3schools.com/git/git_intro.asp?remote=github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6" name="Picture 5" descr="A picture containing text, indoor, toy&#10;&#10;Description automatically generated">
            <a:extLst>
              <a:ext uri="{FF2B5EF4-FFF2-40B4-BE49-F238E27FC236}">
                <a16:creationId xmlns:a16="http://schemas.microsoft.com/office/drawing/2014/main" id="{89A5737A-AEF6-4558-A5C6-403E4DB20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2" y="2357284"/>
            <a:ext cx="4512018" cy="300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84C3-1062-492F-ABA2-748BE718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71" y="1011981"/>
            <a:ext cx="11494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C93-B06E-481A-AFEC-427F69B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how does Git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622-0CE5-4122-833A-2F04B270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9548" cy="4023360"/>
          </a:xfrm>
        </p:spPr>
        <p:txBody>
          <a:bodyPr/>
          <a:lstStyle/>
          <a:p>
            <a:r>
              <a:rPr lang="en-US" dirty="0"/>
              <a:t>Three primary components:</a:t>
            </a:r>
          </a:p>
          <a:p>
            <a:pPr lvl="1"/>
            <a:r>
              <a:rPr lang="en-US" b="1" dirty="0"/>
              <a:t>Working directory </a:t>
            </a:r>
            <a:r>
              <a:rPr lang="en-US" dirty="0"/>
              <a:t>– Where changes are made</a:t>
            </a:r>
          </a:p>
          <a:p>
            <a:pPr lvl="1"/>
            <a:r>
              <a:rPr lang="en-US" b="1" dirty="0"/>
              <a:t>Staging area </a:t>
            </a:r>
            <a:r>
              <a:rPr lang="en-US" dirty="0"/>
              <a:t>– Where changes are indexed (accounted for) &amp; prepared for application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 – Where changes are applied</a:t>
            </a:r>
          </a:p>
          <a:p>
            <a:r>
              <a:rPr lang="en-US" dirty="0"/>
              <a:t>It’s all hidden in the .git directory…</a:t>
            </a:r>
          </a:p>
          <a:p>
            <a:pPr lvl="1"/>
            <a:r>
              <a:rPr lang="en-US" dirty="0"/>
              <a:t>objects/ stores snapshot (“commit”) metadata</a:t>
            </a:r>
          </a:p>
          <a:p>
            <a:pPr lvl="1"/>
            <a:r>
              <a:rPr lang="en-US" dirty="0"/>
              <a:t>refs/ points to commits</a:t>
            </a:r>
          </a:p>
          <a:p>
            <a:pPr lvl="1"/>
            <a:r>
              <a:rPr lang="en-US" dirty="0"/>
              <a:t>/index stores pointers to commits (e.g., branches)</a:t>
            </a:r>
          </a:p>
          <a:p>
            <a:pPr lvl="1"/>
            <a:r>
              <a:rPr lang="en-US" dirty="0"/>
              <a:t>/HEAD points to current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EE27-5ED9-416E-8A67-FB6338B4B91C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https://developer.ibm.com/tutorials/d-learn-workings-git/</a:t>
            </a:r>
            <a:r>
              <a:rPr lang="en-US" sz="1200" dirty="0">
                <a:solidFill>
                  <a:schemeClr val="bg2"/>
                </a:solidFill>
              </a:rPr>
              <a:t> 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FFF1A8-DD09-4008-B76C-8C1AA18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8" y="2621948"/>
            <a:ext cx="4982752" cy="2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A1F960-9CD3-4C66-9C01-8CAB1BD3EA45}"/>
              </a:ext>
            </a:extLst>
          </p:cNvPr>
          <p:cNvGrpSpPr/>
          <p:nvPr/>
        </p:nvGrpSpPr>
        <p:grpSpPr>
          <a:xfrm>
            <a:off x="7335620" y="2009736"/>
            <a:ext cx="4442547" cy="3709713"/>
            <a:chOff x="7335620" y="2009736"/>
            <a:chExt cx="4442547" cy="3709713"/>
          </a:xfrm>
        </p:grpSpPr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6C276A7-2E9A-4E15-B7AE-9ADD84FE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20" y="4832131"/>
              <a:ext cx="1480849" cy="887318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698C65-B92C-4FFD-B352-C070615C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469" y="4832131"/>
              <a:ext cx="1480849" cy="887318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138DEB-3AA5-41FE-8C5C-BF9D5151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7318" y="4832131"/>
              <a:ext cx="1480849" cy="88731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913DA-BF2C-450D-92B8-AFF1086B92F1}"/>
                </a:ext>
              </a:extLst>
            </p:cNvPr>
            <p:cNvGrpSpPr/>
            <p:nvPr/>
          </p:nvGrpSpPr>
          <p:grpSpPr>
            <a:xfrm>
              <a:off x="8371930" y="2009736"/>
              <a:ext cx="2101911" cy="1419264"/>
              <a:chOff x="8369382" y="1623848"/>
              <a:chExt cx="2101911" cy="141926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2F5AC-B79B-4610-81E1-24071893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9382" y="1855601"/>
                <a:ext cx="1187511" cy="1187511"/>
              </a:xfrm>
              <a:prstGeom prst="rect">
                <a:avLst/>
              </a:prstGeom>
            </p:spPr>
          </p:pic>
          <p:pic>
            <p:nvPicPr>
              <p:cNvPr id="30" name="Graphic 29" descr="Syncing cloud with solid fill">
                <a:extLst>
                  <a:ext uri="{FF2B5EF4-FFF2-40B4-BE49-F238E27FC236}">
                    <a16:creationId xmlns:a16="http://schemas.microsoft.com/office/drawing/2014/main" id="{DEADDEB9-80A6-49A8-8CB0-CE3FE0B2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6893" y="162384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C011FD-1EDE-432F-A3EF-969A5BF4CDF7}"/>
                </a:ext>
              </a:extLst>
            </p:cNvPr>
            <p:cNvGrpSpPr/>
            <p:nvPr/>
          </p:nvGrpSpPr>
          <p:grpSpPr>
            <a:xfrm>
              <a:off x="7417477" y="3236294"/>
              <a:ext cx="4280536" cy="1512701"/>
              <a:chOff x="7417477" y="3236294"/>
              <a:chExt cx="4280536" cy="1512701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24C79E4E-13C0-4F60-A38E-37EBDE7F2AA5}"/>
                  </a:ext>
                </a:extLst>
              </p:cNvPr>
              <p:cNvSpPr/>
              <p:nvPr/>
            </p:nvSpPr>
            <p:spPr>
              <a:xfrm rot="5400000">
                <a:off x="9325204" y="2376186"/>
                <a:ext cx="465082" cy="4280536"/>
              </a:xfrm>
              <a:custGeom>
                <a:avLst/>
                <a:gdLst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787974 h 4280536"/>
                  <a:gd name="connsiteX3" fmla="*/ 232541 w 465082"/>
                  <a:gd name="connsiteY3" fmla="*/ 3292912 h 4280536"/>
                  <a:gd name="connsiteX4" fmla="*/ 232541 w 465082"/>
                  <a:gd name="connsiteY4" fmla="*/ 2777223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27079 h 4280536"/>
                  <a:gd name="connsiteX9" fmla="*/ 232541 w 465082"/>
                  <a:gd name="connsiteY9" fmla="*/ 1173272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  <a:gd name="connsiteX13" fmla="*/ 465082 w 465082"/>
                  <a:gd name="connsiteY13" fmla="*/ 492262 h 4280536"/>
                  <a:gd name="connsiteX14" fmla="*/ 465082 w 465082"/>
                  <a:gd name="connsiteY14" fmla="*/ 898913 h 4280536"/>
                  <a:gd name="connsiteX15" fmla="*/ 465082 w 465082"/>
                  <a:gd name="connsiteY15" fmla="*/ 1433980 h 4280536"/>
                  <a:gd name="connsiteX16" fmla="*/ 465082 w 465082"/>
                  <a:gd name="connsiteY16" fmla="*/ 1840630 h 4280536"/>
                  <a:gd name="connsiteX17" fmla="*/ 465082 w 465082"/>
                  <a:gd name="connsiteY17" fmla="*/ 2332892 h 4280536"/>
                  <a:gd name="connsiteX18" fmla="*/ 465082 w 465082"/>
                  <a:gd name="connsiteY18" fmla="*/ 2825154 h 4280536"/>
                  <a:gd name="connsiteX19" fmla="*/ 465082 w 465082"/>
                  <a:gd name="connsiteY19" fmla="*/ 3317415 h 4280536"/>
                  <a:gd name="connsiteX20" fmla="*/ 465082 w 465082"/>
                  <a:gd name="connsiteY20" fmla="*/ 3809677 h 4280536"/>
                  <a:gd name="connsiteX21" fmla="*/ 465082 w 465082"/>
                  <a:gd name="connsiteY21" fmla="*/ 4280536 h 4280536"/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684836 h 4280536"/>
                  <a:gd name="connsiteX3" fmla="*/ 232541 w 465082"/>
                  <a:gd name="connsiteY3" fmla="*/ 3210402 h 4280536"/>
                  <a:gd name="connsiteX4" fmla="*/ 232541 w 465082"/>
                  <a:gd name="connsiteY4" fmla="*/ 2715340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47706 h 4280536"/>
                  <a:gd name="connsiteX9" fmla="*/ 232541 w 465082"/>
                  <a:gd name="connsiteY9" fmla="*/ 1193899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5082" h="4280536" stroke="0" extrusionOk="0">
                    <a:moveTo>
                      <a:pt x="465082" y="4280536"/>
                    </a:moveTo>
                    <a:cubicBezTo>
                      <a:pt x="335223" y="4284237"/>
                      <a:pt x="227765" y="4259930"/>
                      <a:pt x="232541" y="4241781"/>
                    </a:cubicBezTo>
                    <a:cubicBezTo>
                      <a:pt x="190260" y="4029267"/>
                      <a:pt x="260076" y="3881336"/>
                      <a:pt x="232541" y="3787974"/>
                    </a:cubicBezTo>
                    <a:cubicBezTo>
                      <a:pt x="205006" y="3694612"/>
                      <a:pt x="281945" y="3435671"/>
                      <a:pt x="232541" y="3292912"/>
                    </a:cubicBezTo>
                    <a:cubicBezTo>
                      <a:pt x="183137" y="3150153"/>
                      <a:pt x="238495" y="2908050"/>
                      <a:pt x="232541" y="2777223"/>
                    </a:cubicBezTo>
                    <a:cubicBezTo>
                      <a:pt x="226587" y="2646396"/>
                      <a:pt x="290263" y="2419326"/>
                      <a:pt x="232541" y="2179023"/>
                    </a:cubicBezTo>
                    <a:cubicBezTo>
                      <a:pt x="258124" y="2172409"/>
                      <a:pt x="114969" y="2135015"/>
                      <a:pt x="0" y="2140268"/>
                    </a:cubicBezTo>
                    <a:cubicBezTo>
                      <a:pt x="129732" y="2141439"/>
                      <a:pt x="232394" y="2121648"/>
                      <a:pt x="232541" y="2101513"/>
                    </a:cubicBezTo>
                    <a:cubicBezTo>
                      <a:pt x="215993" y="1940948"/>
                      <a:pt x="270851" y="1736685"/>
                      <a:pt x="232541" y="1627079"/>
                    </a:cubicBezTo>
                    <a:cubicBezTo>
                      <a:pt x="194231" y="1517473"/>
                      <a:pt x="258382" y="1358200"/>
                      <a:pt x="232541" y="1173272"/>
                    </a:cubicBezTo>
                    <a:cubicBezTo>
                      <a:pt x="206700" y="988344"/>
                      <a:pt x="274562" y="812651"/>
                      <a:pt x="232541" y="657582"/>
                    </a:cubicBezTo>
                    <a:cubicBezTo>
                      <a:pt x="190520" y="502513"/>
                      <a:pt x="235256" y="250313"/>
                      <a:pt x="232541" y="38755"/>
                    </a:cubicBezTo>
                    <a:cubicBezTo>
                      <a:pt x="236605" y="16533"/>
                      <a:pt x="335445" y="3280"/>
                      <a:pt x="465082" y="0"/>
                    </a:cubicBezTo>
                    <a:cubicBezTo>
                      <a:pt x="478669" y="194734"/>
                      <a:pt x="447294" y="333756"/>
                      <a:pt x="465082" y="492262"/>
                    </a:cubicBezTo>
                    <a:cubicBezTo>
                      <a:pt x="482870" y="650768"/>
                      <a:pt x="449940" y="735317"/>
                      <a:pt x="465082" y="898913"/>
                    </a:cubicBezTo>
                    <a:cubicBezTo>
                      <a:pt x="480224" y="1062509"/>
                      <a:pt x="405302" y="1291671"/>
                      <a:pt x="465082" y="1433980"/>
                    </a:cubicBezTo>
                    <a:cubicBezTo>
                      <a:pt x="524862" y="1576289"/>
                      <a:pt x="423750" y="1662807"/>
                      <a:pt x="465082" y="1840630"/>
                    </a:cubicBezTo>
                    <a:cubicBezTo>
                      <a:pt x="506414" y="2018453"/>
                      <a:pt x="450974" y="2180132"/>
                      <a:pt x="465082" y="2332892"/>
                    </a:cubicBezTo>
                    <a:cubicBezTo>
                      <a:pt x="479190" y="2485652"/>
                      <a:pt x="435649" y="2665183"/>
                      <a:pt x="465082" y="2825154"/>
                    </a:cubicBezTo>
                    <a:cubicBezTo>
                      <a:pt x="494515" y="2985125"/>
                      <a:pt x="428230" y="3189097"/>
                      <a:pt x="465082" y="3317415"/>
                    </a:cubicBezTo>
                    <a:cubicBezTo>
                      <a:pt x="501934" y="3445733"/>
                      <a:pt x="406296" y="3635286"/>
                      <a:pt x="465082" y="3809677"/>
                    </a:cubicBezTo>
                    <a:cubicBezTo>
                      <a:pt x="523868" y="3984068"/>
                      <a:pt x="422763" y="4056467"/>
                      <a:pt x="465082" y="4280536"/>
                    </a:cubicBezTo>
                    <a:close/>
                  </a:path>
                  <a:path w="465082" h="4280536" fill="none" extrusionOk="0">
                    <a:moveTo>
                      <a:pt x="465082" y="4280536"/>
                    </a:moveTo>
                    <a:cubicBezTo>
                      <a:pt x="340368" y="4281011"/>
                      <a:pt x="228738" y="4259964"/>
                      <a:pt x="232541" y="4241781"/>
                    </a:cubicBezTo>
                    <a:cubicBezTo>
                      <a:pt x="213189" y="3977545"/>
                      <a:pt x="257029" y="3796694"/>
                      <a:pt x="232541" y="3684836"/>
                    </a:cubicBezTo>
                    <a:cubicBezTo>
                      <a:pt x="208053" y="3572978"/>
                      <a:pt x="258350" y="3388279"/>
                      <a:pt x="232541" y="3210402"/>
                    </a:cubicBezTo>
                    <a:cubicBezTo>
                      <a:pt x="206732" y="3032525"/>
                      <a:pt x="269943" y="2872236"/>
                      <a:pt x="232541" y="2715340"/>
                    </a:cubicBezTo>
                    <a:cubicBezTo>
                      <a:pt x="195139" y="2558444"/>
                      <a:pt x="278908" y="2360616"/>
                      <a:pt x="232541" y="2179023"/>
                    </a:cubicBezTo>
                    <a:cubicBezTo>
                      <a:pt x="238768" y="2166063"/>
                      <a:pt x="134794" y="2140555"/>
                      <a:pt x="0" y="2140268"/>
                    </a:cubicBezTo>
                    <a:cubicBezTo>
                      <a:pt x="130129" y="2139728"/>
                      <a:pt x="234985" y="2122054"/>
                      <a:pt x="232541" y="2101513"/>
                    </a:cubicBezTo>
                    <a:cubicBezTo>
                      <a:pt x="220242" y="1877645"/>
                      <a:pt x="245059" y="1788997"/>
                      <a:pt x="232541" y="1647706"/>
                    </a:cubicBezTo>
                    <a:cubicBezTo>
                      <a:pt x="220023" y="1506415"/>
                      <a:pt x="269548" y="1397114"/>
                      <a:pt x="232541" y="1193899"/>
                    </a:cubicBezTo>
                    <a:cubicBezTo>
                      <a:pt x="195534" y="990684"/>
                      <a:pt x="264223" y="797942"/>
                      <a:pt x="232541" y="657582"/>
                    </a:cubicBezTo>
                    <a:cubicBezTo>
                      <a:pt x="200859" y="517222"/>
                      <a:pt x="258151" y="188209"/>
                      <a:pt x="232541" y="38755"/>
                    </a:cubicBezTo>
                    <a:cubicBezTo>
                      <a:pt x="235150" y="-2927"/>
                      <a:pt x="359967" y="11728"/>
                      <a:pt x="465082" y="0"/>
                    </a:cubicBezTo>
                  </a:path>
                  <a:path w="465082" h="4280536" fill="none" stroke="0" extrusionOk="0">
                    <a:moveTo>
                      <a:pt x="465082" y="4280536"/>
                    </a:moveTo>
                    <a:cubicBezTo>
                      <a:pt x="332040" y="4281611"/>
                      <a:pt x="229558" y="4259216"/>
                      <a:pt x="232541" y="4241781"/>
                    </a:cubicBezTo>
                    <a:cubicBezTo>
                      <a:pt x="211548" y="3983428"/>
                      <a:pt x="254475" y="3803978"/>
                      <a:pt x="232541" y="3684836"/>
                    </a:cubicBezTo>
                    <a:cubicBezTo>
                      <a:pt x="210607" y="3565695"/>
                      <a:pt x="272316" y="3320004"/>
                      <a:pt x="232541" y="3169147"/>
                    </a:cubicBezTo>
                    <a:cubicBezTo>
                      <a:pt x="192766" y="3018290"/>
                      <a:pt x="260144" y="2385389"/>
                      <a:pt x="232541" y="2179023"/>
                    </a:cubicBezTo>
                    <a:cubicBezTo>
                      <a:pt x="231872" y="2151404"/>
                      <a:pt x="135330" y="2169195"/>
                      <a:pt x="0" y="2140268"/>
                    </a:cubicBezTo>
                    <a:cubicBezTo>
                      <a:pt x="132017" y="2138455"/>
                      <a:pt x="230521" y="2119308"/>
                      <a:pt x="232541" y="2101513"/>
                    </a:cubicBezTo>
                    <a:cubicBezTo>
                      <a:pt x="207697" y="1981561"/>
                      <a:pt x="259245" y="1716934"/>
                      <a:pt x="232541" y="1606451"/>
                    </a:cubicBezTo>
                    <a:cubicBezTo>
                      <a:pt x="205837" y="1495968"/>
                      <a:pt x="264214" y="1266252"/>
                      <a:pt x="232541" y="1132017"/>
                    </a:cubicBezTo>
                    <a:cubicBezTo>
                      <a:pt x="200868" y="997782"/>
                      <a:pt x="252318" y="807078"/>
                      <a:pt x="232541" y="616327"/>
                    </a:cubicBezTo>
                    <a:cubicBezTo>
                      <a:pt x="212764" y="425576"/>
                      <a:pt x="280434" y="240029"/>
                      <a:pt x="232541" y="38755"/>
                    </a:cubicBezTo>
                    <a:cubicBezTo>
                      <a:pt x="235776" y="19235"/>
                      <a:pt x="343656" y="27566"/>
                      <a:pt x="465082" y="0"/>
                    </a:cubicBezTo>
                  </a:path>
                </a:pathLst>
              </a:custGeom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 sd="70388535">
                      <a:prstGeom prst="leftBrac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4CFEE6A3-ADD3-4DEA-A034-5984C81B1116}"/>
                  </a:ext>
                </a:extLst>
              </p:cNvPr>
              <p:cNvSpPr/>
              <p:nvPr/>
            </p:nvSpPr>
            <p:spPr>
              <a:xfrm rot="16200000">
                <a:off x="8925548" y="3830654"/>
                <a:ext cx="1280160" cy="91440"/>
              </a:xfrm>
              <a:custGeom>
                <a:avLst/>
                <a:gdLst>
                  <a:gd name="connsiteX0" fmla="*/ 0 w 1280160"/>
                  <a:gd name="connsiteY0" fmla="*/ 22860 h 91440"/>
                  <a:gd name="connsiteX1" fmla="*/ 423824 w 1280160"/>
                  <a:gd name="connsiteY1" fmla="*/ 22860 h 91440"/>
                  <a:gd name="connsiteX2" fmla="*/ 810616 w 1280160"/>
                  <a:gd name="connsiteY2" fmla="*/ 22860 h 91440"/>
                  <a:gd name="connsiteX3" fmla="*/ 1234440 w 1280160"/>
                  <a:gd name="connsiteY3" fmla="*/ 22860 h 91440"/>
                  <a:gd name="connsiteX4" fmla="*/ 1234440 w 1280160"/>
                  <a:gd name="connsiteY4" fmla="*/ 0 h 91440"/>
                  <a:gd name="connsiteX5" fmla="*/ 1280160 w 1280160"/>
                  <a:gd name="connsiteY5" fmla="*/ 45720 h 91440"/>
                  <a:gd name="connsiteX6" fmla="*/ 1234440 w 1280160"/>
                  <a:gd name="connsiteY6" fmla="*/ 91440 h 91440"/>
                  <a:gd name="connsiteX7" fmla="*/ 1234440 w 1280160"/>
                  <a:gd name="connsiteY7" fmla="*/ 68580 h 91440"/>
                  <a:gd name="connsiteX8" fmla="*/ 835304 w 1280160"/>
                  <a:gd name="connsiteY8" fmla="*/ 68580 h 91440"/>
                  <a:gd name="connsiteX9" fmla="*/ 411480 w 1280160"/>
                  <a:gd name="connsiteY9" fmla="*/ 68580 h 91440"/>
                  <a:gd name="connsiteX10" fmla="*/ 0 w 1280160"/>
                  <a:gd name="connsiteY10" fmla="*/ 68580 h 91440"/>
                  <a:gd name="connsiteX11" fmla="*/ 0 w 1280160"/>
                  <a:gd name="connsiteY11" fmla="*/ 2286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1440" fill="none" extrusionOk="0">
                    <a:moveTo>
                      <a:pt x="0" y="22860"/>
                    </a:moveTo>
                    <a:cubicBezTo>
                      <a:pt x="189433" y="-8435"/>
                      <a:pt x="323214" y="61962"/>
                      <a:pt x="423824" y="22860"/>
                    </a:cubicBezTo>
                    <a:cubicBezTo>
                      <a:pt x="524434" y="-16242"/>
                      <a:pt x="657061" y="39636"/>
                      <a:pt x="810616" y="22860"/>
                    </a:cubicBezTo>
                    <a:cubicBezTo>
                      <a:pt x="964171" y="6084"/>
                      <a:pt x="1047127" y="72441"/>
                      <a:pt x="1234440" y="22860"/>
                    </a:cubicBezTo>
                    <a:cubicBezTo>
                      <a:pt x="1231922" y="18043"/>
                      <a:pt x="1237092" y="4853"/>
                      <a:pt x="1234440" y="0"/>
                    </a:cubicBezTo>
                    <a:cubicBezTo>
                      <a:pt x="1248945" y="5982"/>
                      <a:pt x="1265145" y="37327"/>
                      <a:pt x="1280160" y="45720"/>
                    </a:cubicBezTo>
                    <a:cubicBezTo>
                      <a:pt x="1263489" y="64556"/>
                      <a:pt x="1240970" y="76370"/>
                      <a:pt x="1234440" y="91440"/>
                    </a:cubicBezTo>
                    <a:cubicBezTo>
                      <a:pt x="1231972" y="85315"/>
                      <a:pt x="1235450" y="76347"/>
                      <a:pt x="1234440" y="68580"/>
                    </a:cubicBezTo>
                    <a:cubicBezTo>
                      <a:pt x="1146366" y="85071"/>
                      <a:pt x="967749" y="65985"/>
                      <a:pt x="835304" y="68580"/>
                    </a:cubicBezTo>
                    <a:cubicBezTo>
                      <a:pt x="702859" y="71175"/>
                      <a:pt x="576883" y="61756"/>
                      <a:pt x="411480" y="68580"/>
                    </a:cubicBezTo>
                    <a:cubicBezTo>
                      <a:pt x="246077" y="75404"/>
                      <a:pt x="149053" y="38457"/>
                      <a:pt x="0" y="68580"/>
                    </a:cubicBezTo>
                    <a:cubicBezTo>
                      <a:pt x="-1807" y="58495"/>
                      <a:pt x="3415" y="45172"/>
                      <a:pt x="0" y="22860"/>
                    </a:cubicBezTo>
                    <a:close/>
                  </a:path>
                  <a:path w="1280160" h="91440" stroke="0" extrusionOk="0">
                    <a:moveTo>
                      <a:pt x="0" y="22860"/>
                    </a:moveTo>
                    <a:cubicBezTo>
                      <a:pt x="94095" y="-669"/>
                      <a:pt x="247466" y="29917"/>
                      <a:pt x="374447" y="22860"/>
                    </a:cubicBezTo>
                    <a:cubicBezTo>
                      <a:pt x="501428" y="15803"/>
                      <a:pt x="596533" y="28849"/>
                      <a:pt x="785927" y="22860"/>
                    </a:cubicBezTo>
                    <a:cubicBezTo>
                      <a:pt x="975321" y="16871"/>
                      <a:pt x="1021363" y="34574"/>
                      <a:pt x="1234440" y="22860"/>
                    </a:cubicBezTo>
                    <a:cubicBezTo>
                      <a:pt x="1233410" y="18238"/>
                      <a:pt x="1237041" y="8988"/>
                      <a:pt x="1234440" y="0"/>
                    </a:cubicBezTo>
                    <a:cubicBezTo>
                      <a:pt x="1245116" y="8893"/>
                      <a:pt x="1260452" y="26784"/>
                      <a:pt x="1280160" y="45720"/>
                    </a:cubicBezTo>
                    <a:cubicBezTo>
                      <a:pt x="1264610" y="69633"/>
                      <a:pt x="1248932" y="68380"/>
                      <a:pt x="1234440" y="91440"/>
                    </a:cubicBezTo>
                    <a:cubicBezTo>
                      <a:pt x="1232749" y="86433"/>
                      <a:pt x="1236855" y="74792"/>
                      <a:pt x="1234440" y="68580"/>
                    </a:cubicBezTo>
                    <a:cubicBezTo>
                      <a:pt x="1059826" y="85214"/>
                      <a:pt x="1006446" y="33727"/>
                      <a:pt x="798271" y="68580"/>
                    </a:cubicBezTo>
                    <a:cubicBezTo>
                      <a:pt x="590096" y="103433"/>
                      <a:pt x="555807" y="37752"/>
                      <a:pt x="386791" y="68580"/>
                    </a:cubicBezTo>
                    <a:cubicBezTo>
                      <a:pt x="217775" y="99408"/>
                      <a:pt x="143717" y="37225"/>
                      <a:pt x="0" y="68580"/>
                    </a:cubicBezTo>
                    <a:cubicBezTo>
                      <a:pt x="-3076" y="57483"/>
                      <a:pt x="204" y="43755"/>
                      <a:pt x="0" y="2286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extLst>
                  <a:ext uri="{C807C97D-BFC1-408E-A445-0C87EB9F89A2}">
                    <ask:lineSketchStyleProps xmlns:ask="http://schemas.microsoft.com/office/drawing/2018/sketchyshapes" sd="1398590423">
                      <a:prstGeom prst="rightArrow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E215A45-6334-41DE-AEF1-C9A27C3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07561" cy="4023360"/>
          </a:xfrm>
        </p:spPr>
        <p:txBody>
          <a:bodyPr/>
          <a:lstStyle/>
          <a:p>
            <a:r>
              <a:rPr lang="en-US" dirty="0"/>
              <a:t>GitHub is a centralized, online hub for hosting &amp; managing projects using Git</a:t>
            </a:r>
          </a:p>
          <a:p>
            <a:pPr lvl="1"/>
            <a:r>
              <a:rPr lang="en-US" dirty="0"/>
              <a:t>In a sense, provides a visual representation of what Git does, which enables simpler hosting, collaborating,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3F2-2529-4C82-B7A2-21023285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911D1C-258B-46E3-B57D-76FD938A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" y="545109"/>
            <a:ext cx="11932919" cy="56256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C1234A-34CD-4448-B111-477C18A701B6}"/>
              </a:ext>
            </a:extLst>
          </p:cNvPr>
          <p:cNvGrpSpPr/>
          <p:nvPr/>
        </p:nvGrpSpPr>
        <p:grpSpPr>
          <a:xfrm>
            <a:off x="1711609" y="1245475"/>
            <a:ext cx="3350175" cy="596176"/>
            <a:chOff x="1711609" y="1245475"/>
            <a:chExt cx="3350175" cy="5961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66410D3-B5A7-47DA-8DD5-0469109CBF45}"/>
                </a:ext>
              </a:extLst>
            </p:cNvPr>
            <p:cNvSpPr/>
            <p:nvPr/>
          </p:nvSpPr>
          <p:spPr>
            <a:xfrm>
              <a:off x="1852448" y="1245475"/>
              <a:ext cx="740979" cy="282867"/>
            </a:xfrm>
            <a:custGeom>
              <a:avLst/>
              <a:gdLst>
                <a:gd name="connsiteX0" fmla="*/ 0 w 740979"/>
                <a:gd name="connsiteY0" fmla="*/ 47145 h 282867"/>
                <a:gd name="connsiteX1" fmla="*/ 47145 w 740979"/>
                <a:gd name="connsiteY1" fmla="*/ 0 h 282867"/>
                <a:gd name="connsiteX2" fmla="*/ 376956 w 740979"/>
                <a:gd name="connsiteY2" fmla="*/ 0 h 282867"/>
                <a:gd name="connsiteX3" fmla="*/ 693834 w 740979"/>
                <a:gd name="connsiteY3" fmla="*/ 0 h 282867"/>
                <a:gd name="connsiteX4" fmla="*/ 740979 w 740979"/>
                <a:gd name="connsiteY4" fmla="*/ 47145 h 282867"/>
                <a:gd name="connsiteX5" fmla="*/ 740979 w 740979"/>
                <a:gd name="connsiteY5" fmla="*/ 235722 h 282867"/>
                <a:gd name="connsiteX6" fmla="*/ 693834 w 740979"/>
                <a:gd name="connsiteY6" fmla="*/ 282867 h 282867"/>
                <a:gd name="connsiteX7" fmla="*/ 383423 w 740979"/>
                <a:gd name="connsiteY7" fmla="*/ 282867 h 282867"/>
                <a:gd name="connsiteX8" fmla="*/ 47145 w 740979"/>
                <a:gd name="connsiteY8" fmla="*/ 282867 h 282867"/>
                <a:gd name="connsiteX9" fmla="*/ 0 w 740979"/>
                <a:gd name="connsiteY9" fmla="*/ 235722 h 282867"/>
                <a:gd name="connsiteX10" fmla="*/ 0 w 740979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0979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209554" y="-13360"/>
                    <a:pt x="219521" y="13025"/>
                    <a:pt x="376956" y="0"/>
                  </a:cubicBezTo>
                  <a:cubicBezTo>
                    <a:pt x="534391" y="-13025"/>
                    <a:pt x="558935" y="36825"/>
                    <a:pt x="693834" y="0"/>
                  </a:cubicBezTo>
                  <a:cubicBezTo>
                    <a:pt x="720982" y="-2909"/>
                    <a:pt x="744430" y="22427"/>
                    <a:pt x="740979" y="47145"/>
                  </a:cubicBezTo>
                  <a:cubicBezTo>
                    <a:pt x="749258" y="110422"/>
                    <a:pt x="734321" y="167354"/>
                    <a:pt x="740979" y="235722"/>
                  </a:cubicBezTo>
                  <a:cubicBezTo>
                    <a:pt x="742142" y="259882"/>
                    <a:pt x="716546" y="279647"/>
                    <a:pt x="693834" y="282867"/>
                  </a:cubicBezTo>
                  <a:cubicBezTo>
                    <a:pt x="624453" y="316392"/>
                    <a:pt x="489005" y="245653"/>
                    <a:pt x="383423" y="282867"/>
                  </a:cubicBezTo>
                  <a:cubicBezTo>
                    <a:pt x="277841" y="320081"/>
                    <a:pt x="179298" y="281810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F77FF2-1185-4613-89B9-2AF8C2A179D0}"/>
                </a:ext>
              </a:extLst>
            </p:cNvPr>
            <p:cNvSpPr txBox="1"/>
            <p:nvPr/>
          </p:nvSpPr>
          <p:spPr>
            <a:xfrm>
              <a:off x="1711609" y="1503097"/>
              <a:ext cx="335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repo – one per project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AD65D-D4CA-4E12-8E78-871856B2E623}"/>
              </a:ext>
            </a:extLst>
          </p:cNvPr>
          <p:cNvGrpSpPr/>
          <p:nvPr/>
        </p:nvGrpSpPr>
        <p:grpSpPr>
          <a:xfrm>
            <a:off x="355773" y="2147776"/>
            <a:ext cx="3215115" cy="605437"/>
            <a:chOff x="1756276" y="922905"/>
            <a:chExt cx="3215115" cy="6054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01AEF1-ABFF-4396-8509-DA9F865C727B}"/>
                </a:ext>
              </a:extLst>
            </p:cNvPr>
            <p:cNvSpPr/>
            <p:nvPr/>
          </p:nvSpPr>
          <p:spPr>
            <a:xfrm>
              <a:off x="1852447" y="1245475"/>
              <a:ext cx="1005840" cy="282867"/>
            </a:xfrm>
            <a:custGeom>
              <a:avLst/>
              <a:gdLst>
                <a:gd name="connsiteX0" fmla="*/ 0 w 1005840"/>
                <a:gd name="connsiteY0" fmla="*/ 47145 h 282867"/>
                <a:gd name="connsiteX1" fmla="*/ 47145 w 1005840"/>
                <a:gd name="connsiteY1" fmla="*/ 0 h 282867"/>
                <a:gd name="connsiteX2" fmla="*/ 512036 w 1005840"/>
                <a:gd name="connsiteY2" fmla="*/ 0 h 282867"/>
                <a:gd name="connsiteX3" fmla="*/ 958695 w 1005840"/>
                <a:gd name="connsiteY3" fmla="*/ 0 h 282867"/>
                <a:gd name="connsiteX4" fmla="*/ 1005840 w 1005840"/>
                <a:gd name="connsiteY4" fmla="*/ 47145 h 282867"/>
                <a:gd name="connsiteX5" fmla="*/ 1005840 w 1005840"/>
                <a:gd name="connsiteY5" fmla="*/ 235722 h 282867"/>
                <a:gd name="connsiteX6" fmla="*/ 958695 w 1005840"/>
                <a:gd name="connsiteY6" fmla="*/ 282867 h 282867"/>
                <a:gd name="connsiteX7" fmla="*/ 521151 w 1005840"/>
                <a:gd name="connsiteY7" fmla="*/ 282867 h 282867"/>
                <a:gd name="connsiteX8" fmla="*/ 47145 w 1005840"/>
                <a:gd name="connsiteY8" fmla="*/ 282867 h 282867"/>
                <a:gd name="connsiteX9" fmla="*/ 0 w 1005840"/>
                <a:gd name="connsiteY9" fmla="*/ 235722 h 282867"/>
                <a:gd name="connsiteX10" fmla="*/ 0 w 100584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4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51588" y="-25422"/>
                    <a:pt x="338812" y="48008"/>
                    <a:pt x="512036" y="0"/>
                  </a:cubicBezTo>
                  <a:cubicBezTo>
                    <a:pt x="685260" y="-48008"/>
                    <a:pt x="794448" y="11332"/>
                    <a:pt x="958695" y="0"/>
                  </a:cubicBezTo>
                  <a:cubicBezTo>
                    <a:pt x="985843" y="-2909"/>
                    <a:pt x="1009291" y="22427"/>
                    <a:pt x="1005840" y="47145"/>
                  </a:cubicBezTo>
                  <a:cubicBezTo>
                    <a:pt x="1014119" y="110422"/>
                    <a:pt x="999182" y="167354"/>
                    <a:pt x="1005840" y="235722"/>
                  </a:cubicBezTo>
                  <a:cubicBezTo>
                    <a:pt x="1007003" y="259882"/>
                    <a:pt x="981407" y="279647"/>
                    <a:pt x="958695" y="282867"/>
                  </a:cubicBezTo>
                  <a:cubicBezTo>
                    <a:pt x="846917" y="287115"/>
                    <a:pt x="687528" y="239273"/>
                    <a:pt x="521151" y="282867"/>
                  </a:cubicBezTo>
                  <a:cubicBezTo>
                    <a:pt x="354774" y="326461"/>
                    <a:pt x="243023" y="280932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03827-36D9-4687-BDF9-83631A4EA060}"/>
                </a:ext>
              </a:extLst>
            </p:cNvPr>
            <p:cNvSpPr txBox="1"/>
            <p:nvPr/>
          </p:nvSpPr>
          <p:spPr>
            <a:xfrm>
              <a:off x="1756276" y="922905"/>
              <a:ext cx="3215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branch – master is default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4BF4D-1DF6-4230-9D41-07BD783D6E42}"/>
              </a:ext>
            </a:extLst>
          </p:cNvPr>
          <p:cNvGrpSpPr/>
          <p:nvPr/>
        </p:nvGrpSpPr>
        <p:grpSpPr>
          <a:xfrm>
            <a:off x="446164" y="3449167"/>
            <a:ext cx="8525467" cy="1374677"/>
            <a:chOff x="1852446" y="1245475"/>
            <a:chExt cx="8525467" cy="13746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2655990-6159-44B9-B8A4-ED0CB54989D5}"/>
                </a:ext>
              </a:extLst>
            </p:cNvPr>
            <p:cNvSpPr/>
            <p:nvPr/>
          </p:nvSpPr>
          <p:spPr>
            <a:xfrm>
              <a:off x="1852446" y="1245475"/>
              <a:ext cx="8319463" cy="1036123"/>
            </a:xfrm>
            <a:custGeom>
              <a:avLst/>
              <a:gdLst>
                <a:gd name="connsiteX0" fmla="*/ 0 w 8319463"/>
                <a:gd name="connsiteY0" fmla="*/ 172691 h 1036123"/>
                <a:gd name="connsiteX1" fmla="*/ 172691 w 8319463"/>
                <a:gd name="connsiteY1" fmla="*/ 0 h 1036123"/>
                <a:gd name="connsiteX2" fmla="*/ 822009 w 8319463"/>
                <a:gd name="connsiteY2" fmla="*/ 0 h 1036123"/>
                <a:gd name="connsiteX3" fmla="*/ 1471327 w 8319463"/>
                <a:gd name="connsiteY3" fmla="*/ 0 h 1036123"/>
                <a:gd name="connsiteX4" fmla="*/ 1881423 w 8319463"/>
                <a:gd name="connsiteY4" fmla="*/ 0 h 1036123"/>
                <a:gd name="connsiteX5" fmla="*/ 2211777 w 8319463"/>
                <a:gd name="connsiteY5" fmla="*/ 0 h 1036123"/>
                <a:gd name="connsiteX6" fmla="*/ 2701614 w 8319463"/>
                <a:gd name="connsiteY6" fmla="*/ 0 h 1036123"/>
                <a:gd name="connsiteX7" fmla="*/ 3111709 w 8319463"/>
                <a:gd name="connsiteY7" fmla="*/ 0 h 1036123"/>
                <a:gd name="connsiteX8" fmla="*/ 3761027 w 8319463"/>
                <a:gd name="connsiteY8" fmla="*/ 0 h 1036123"/>
                <a:gd name="connsiteX9" fmla="*/ 4490086 w 8319463"/>
                <a:gd name="connsiteY9" fmla="*/ 0 h 1036123"/>
                <a:gd name="connsiteX10" fmla="*/ 5219145 w 8319463"/>
                <a:gd name="connsiteY10" fmla="*/ 0 h 1036123"/>
                <a:gd name="connsiteX11" fmla="*/ 5708982 w 8319463"/>
                <a:gd name="connsiteY11" fmla="*/ 0 h 1036123"/>
                <a:gd name="connsiteX12" fmla="*/ 6198818 w 8319463"/>
                <a:gd name="connsiteY12" fmla="*/ 0 h 1036123"/>
                <a:gd name="connsiteX13" fmla="*/ 6927877 w 8319463"/>
                <a:gd name="connsiteY13" fmla="*/ 0 h 1036123"/>
                <a:gd name="connsiteX14" fmla="*/ 7337972 w 8319463"/>
                <a:gd name="connsiteY14" fmla="*/ 0 h 1036123"/>
                <a:gd name="connsiteX15" fmla="*/ 8146772 w 8319463"/>
                <a:gd name="connsiteY15" fmla="*/ 0 h 1036123"/>
                <a:gd name="connsiteX16" fmla="*/ 8319463 w 8319463"/>
                <a:gd name="connsiteY16" fmla="*/ 172691 h 1036123"/>
                <a:gd name="connsiteX17" fmla="*/ 8319463 w 8319463"/>
                <a:gd name="connsiteY17" fmla="*/ 524969 h 1036123"/>
                <a:gd name="connsiteX18" fmla="*/ 8319463 w 8319463"/>
                <a:gd name="connsiteY18" fmla="*/ 863432 h 1036123"/>
                <a:gd name="connsiteX19" fmla="*/ 8146772 w 8319463"/>
                <a:gd name="connsiteY19" fmla="*/ 1036123 h 1036123"/>
                <a:gd name="connsiteX20" fmla="*/ 7656936 w 8319463"/>
                <a:gd name="connsiteY20" fmla="*/ 1036123 h 1036123"/>
                <a:gd name="connsiteX21" fmla="*/ 7246840 w 8319463"/>
                <a:gd name="connsiteY21" fmla="*/ 1036123 h 1036123"/>
                <a:gd name="connsiteX22" fmla="*/ 6916485 w 8319463"/>
                <a:gd name="connsiteY22" fmla="*/ 1036123 h 1036123"/>
                <a:gd name="connsiteX23" fmla="*/ 6267167 w 8319463"/>
                <a:gd name="connsiteY23" fmla="*/ 1036123 h 1036123"/>
                <a:gd name="connsiteX24" fmla="*/ 5936812 w 8319463"/>
                <a:gd name="connsiteY24" fmla="*/ 1036123 h 1036123"/>
                <a:gd name="connsiteX25" fmla="*/ 5367235 w 8319463"/>
                <a:gd name="connsiteY25" fmla="*/ 1036123 h 1036123"/>
                <a:gd name="connsiteX26" fmla="*/ 4957140 w 8319463"/>
                <a:gd name="connsiteY26" fmla="*/ 1036123 h 1036123"/>
                <a:gd name="connsiteX27" fmla="*/ 4547044 w 8319463"/>
                <a:gd name="connsiteY27" fmla="*/ 1036123 h 1036123"/>
                <a:gd name="connsiteX28" fmla="*/ 4216689 w 8319463"/>
                <a:gd name="connsiteY28" fmla="*/ 1036123 h 1036123"/>
                <a:gd name="connsiteX29" fmla="*/ 3567371 w 8319463"/>
                <a:gd name="connsiteY29" fmla="*/ 1036123 h 1036123"/>
                <a:gd name="connsiteX30" fmla="*/ 2997794 w 8319463"/>
                <a:gd name="connsiteY30" fmla="*/ 1036123 h 1036123"/>
                <a:gd name="connsiteX31" fmla="*/ 2428217 w 8319463"/>
                <a:gd name="connsiteY31" fmla="*/ 1036123 h 1036123"/>
                <a:gd name="connsiteX32" fmla="*/ 1858640 w 8319463"/>
                <a:gd name="connsiteY32" fmla="*/ 1036123 h 1036123"/>
                <a:gd name="connsiteX33" fmla="*/ 1289062 w 8319463"/>
                <a:gd name="connsiteY33" fmla="*/ 1036123 h 1036123"/>
                <a:gd name="connsiteX34" fmla="*/ 172691 w 8319463"/>
                <a:gd name="connsiteY34" fmla="*/ 1036123 h 1036123"/>
                <a:gd name="connsiteX35" fmla="*/ 0 w 8319463"/>
                <a:gd name="connsiteY35" fmla="*/ 863432 h 1036123"/>
                <a:gd name="connsiteX36" fmla="*/ 0 w 8319463"/>
                <a:gd name="connsiteY36" fmla="*/ 524969 h 1036123"/>
                <a:gd name="connsiteX37" fmla="*/ 0 w 8319463"/>
                <a:gd name="connsiteY37" fmla="*/ 172691 h 103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319463" h="1036123" extrusionOk="0">
                  <a:moveTo>
                    <a:pt x="0" y="172691"/>
                  </a:moveTo>
                  <a:cubicBezTo>
                    <a:pt x="-4545" y="70653"/>
                    <a:pt x="80511" y="-12859"/>
                    <a:pt x="172691" y="0"/>
                  </a:cubicBezTo>
                  <a:cubicBezTo>
                    <a:pt x="396013" y="-26100"/>
                    <a:pt x="646696" y="51279"/>
                    <a:pt x="822009" y="0"/>
                  </a:cubicBezTo>
                  <a:cubicBezTo>
                    <a:pt x="997322" y="-51279"/>
                    <a:pt x="1219197" y="18853"/>
                    <a:pt x="1471327" y="0"/>
                  </a:cubicBezTo>
                  <a:cubicBezTo>
                    <a:pt x="1723457" y="-18853"/>
                    <a:pt x="1692269" y="36933"/>
                    <a:pt x="1881423" y="0"/>
                  </a:cubicBezTo>
                  <a:cubicBezTo>
                    <a:pt x="2070577" y="-36933"/>
                    <a:pt x="2135423" y="6580"/>
                    <a:pt x="2211777" y="0"/>
                  </a:cubicBezTo>
                  <a:cubicBezTo>
                    <a:pt x="2288131" y="-6580"/>
                    <a:pt x="2559101" y="39970"/>
                    <a:pt x="2701614" y="0"/>
                  </a:cubicBezTo>
                  <a:cubicBezTo>
                    <a:pt x="2844127" y="-39970"/>
                    <a:pt x="2975128" y="32860"/>
                    <a:pt x="3111709" y="0"/>
                  </a:cubicBezTo>
                  <a:cubicBezTo>
                    <a:pt x="3248290" y="-32860"/>
                    <a:pt x="3508522" y="74693"/>
                    <a:pt x="3761027" y="0"/>
                  </a:cubicBezTo>
                  <a:cubicBezTo>
                    <a:pt x="4013532" y="-74693"/>
                    <a:pt x="4152649" y="5138"/>
                    <a:pt x="4490086" y="0"/>
                  </a:cubicBezTo>
                  <a:cubicBezTo>
                    <a:pt x="4827523" y="-5138"/>
                    <a:pt x="5050640" y="3406"/>
                    <a:pt x="5219145" y="0"/>
                  </a:cubicBezTo>
                  <a:cubicBezTo>
                    <a:pt x="5387650" y="-3406"/>
                    <a:pt x="5574375" y="49294"/>
                    <a:pt x="5708982" y="0"/>
                  </a:cubicBezTo>
                  <a:cubicBezTo>
                    <a:pt x="5843589" y="-49294"/>
                    <a:pt x="6044308" y="51546"/>
                    <a:pt x="6198818" y="0"/>
                  </a:cubicBezTo>
                  <a:cubicBezTo>
                    <a:pt x="6353328" y="-51546"/>
                    <a:pt x="6697033" y="42612"/>
                    <a:pt x="6927877" y="0"/>
                  </a:cubicBezTo>
                  <a:cubicBezTo>
                    <a:pt x="7158721" y="-42612"/>
                    <a:pt x="7186847" y="30713"/>
                    <a:pt x="7337972" y="0"/>
                  </a:cubicBezTo>
                  <a:cubicBezTo>
                    <a:pt x="7489097" y="-30713"/>
                    <a:pt x="7821020" y="76802"/>
                    <a:pt x="8146772" y="0"/>
                  </a:cubicBezTo>
                  <a:cubicBezTo>
                    <a:pt x="8246204" y="-914"/>
                    <a:pt x="8315792" y="72353"/>
                    <a:pt x="8319463" y="172691"/>
                  </a:cubicBezTo>
                  <a:cubicBezTo>
                    <a:pt x="8346752" y="253334"/>
                    <a:pt x="8280274" y="435730"/>
                    <a:pt x="8319463" y="524969"/>
                  </a:cubicBezTo>
                  <a:cubicBezTo>
                    <a:pt x="8358652" y="614208"/>
                    <a:pt x="8296062" y="735665"/>
                    <a:pt x="8319463" y="863432"/>
                  </a:cubicBezTo>
                  <a:cubicBezTo>
                    <a:pt x="8299245" y="950884"/>
                    <a:pt x="8262826" y="1021160"/>
                    <a:pt x="8146772" y="1036123"/>
                  </a:cubicBezTo>
                  <a:cubicBezTo>
                    <a:pt x="7996280" y="1038708"/>
                    <a:pt x="7862280" y="1030578"/>
                    <a:pt x="7656936" y="1036123"/>
                  </a:cubicBezTo>
                  <a:cubicBezTo>
                    <a:pt x="7451592" y="1041668"/>
                    <a:pt x="7349842" y="1018130"/>
                    <a:pt x="7246840" y="1036123"/>
                  </a:cubicBezTo>
                  <a:cubicBezTo>
                    <a:pt x="7143838" y="1054116"/>
                    <a:pt x="6982742" y="1034813"/>
                    <a:pt x="6916485" y="1036123"/>
                  </a:cubicBezTo>
                  <a:cubicBezTo>
                    <a:pt x="6850229" y="1037433"/>
                    <a:pt x="6477832" y="1028272"/>
                    <a:pt x="6267167" y="1036123"/>
                  </a:cubicBezTo>
                  <a:cubicBezTo>
                    <a:pt x="6056502" y="1043974"/>
                    <a:pt x="6100975" y="1016865"/>
                    <a:pt x="5936812" y="1036123"/>
                  </a:cubicBezTo>
                  <a:cubicBezTo>
                    <a:pt x="5772650" y="1055381"/>
                    <a:pt x="5585064" y="974526"/>
                    <a:pt x="5367235" y="1036123"/>
                  </a:cubicBezTo>
                  <a:cubicBezTo>
                    <a:pt x="5149406" y="1097720"/>
                    <a:pt x="5090475" y="1007684"/>
                    <a:pt x="4957140" y="1036123"/>
                  </a:cubicBezTo>
                  <a:cubicBezTo>
                    <a:pt x="4823806" y="1064562"/>
                    <a:pt x="4737138" y="1009954"/>
                    <a:pt x="4547044" y="1036123"/>
                  </a:cubicBezTo>
                  <a:cubicBezTo>
                    <a:pt x="4356950" y="1062292"/>
                    <a:pt x="4336294" y="1006230"/>
                    <a:pt x="4216689" y="1036123"/>
                  </a:cubicBezTo>
                  <a:cubicBezTo>
                    <a:pt x="4097084" y="1066016"/>
                    <a:pt x="3804400" y="994429"/>
                    <a:pt x="3567371" y="1036123"/>
                  </a:cubicBezTo>
                  <a:cubicBezTo>
                    <a:pt x="3330342" y="1077817"/>
                    <a:pt x="3146436" y="1003537"/>
                    <a:pt x="2997794" y="1036123"/>
                  </a:cubicBezTo>
                  <a:cubicBezTo>
                    <a:pt x="2849152" y="1068709"/>
                    <a:pt x="2601910" y="1027065"/>
                    <a:pt x="2428217" y="1036123"/>
                  </a:cubicBezTo>
                  <a:cubicBezTo>
                    <a:pt x="2254524" y="1045181"/>
                    <a:pt x="2102052" y="1013864"/>
                    <a:pt x="1858640" y="1036123"/>
                  </a:cubicBezTo>
                  <a:cubicBezTo>
                    <a:pt x="1615228" y="1058382"/>
                    <a:pt x="1446918" y="1017414"/>
                    <a:pt x="1289062" y="1036123"/>
                  </a:cubicBezTo>
                  <a:cubicBezTo>
                    <a:pt x="1131206" y="1054832"/>
                    <a:pt x="449732" y="1029923"/>
                    <a:pt x="172691" y="1036123"/>
                  </a:cubicBezTo>
                  <a:cubicBezTo>
                    <a:pt x="79574" y="1032748"/>
                    <a:pt x="-22999" y="962119"/>
                    <a:pt x="0" y="863432"/>
                  </a:cubicBezTo>
                  <a:cubicBezTo>
                    <a:pt x="-35447" y="736226"/>
                    <a:pt x="7954" y="597081"/>
                    <a:pt x="0" y="524969"/>
                  </a:cubicBezTo>
                  <a:cubicBezTo>
                    <a:pt x="-7954" y="452857"/>
                    <a:pt x="21691" y="288824"/>
                    <a:pt x="0" y="17269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CD9D37-730B-46BF-9212-BF7716ADA2E1}"/>
                </a:ext>
              </a:extLst>
            </p:cNvPr>
            <p:cNvSpPr txBox="1"/>
            <p:nvPr/>
          </p:nvSpPr>
          <p:spPr>
            <a:xfrm>
              <a:off x="6222649" y="2281598"/>
              <a:ext cx="415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Code &amp; related information in current branch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F6A4F-FF49-413B-8DA9-A45D4E9DC205}"/>
              </a:ext>
            </a:extLst>
          </p:cNvPr>
          <p:cNvGrpSpPr/>
          <p:nvPr/>
        </p:nvGrpSpPr>
        <p:grpSpPr>
          <a:xfrm>
            <a:off x="2675408" y="1217631"/>
            <a:ext cx="2140959" cy="338554"/>
            <a:chOff x="1852448" y="1217195"/>
            <a:chExt cx="2140959" cy="3385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749F70-3C78-43F0-ADD7-89149CCFA84C}"/>
                </a:ext>
              </a:extLst>
            </p:cNvPr>
            <p:cNvSpPr/>
            <p:nvPr/>
          </p:nvSpPr>
          <p:spPr>
            <a:xfrm>
              <a:off x="1852448" y="1245475"/>
              <a:ext cx="457200" cy="282867"/>
            </a:xfrm>
            <a:custGeom>
              <a:avLst/>
              <a:gdLst>
                <a:gd name="connsiteX0" fmla="*/ 0 w 457200"/>
                <a:gd name="connsiteY0" fmla="*/ 47145 h 282867"/>
                <a:gd name="connsiteX1" fmla="*/ 47145 w 457200"/>
                <a:gd name="connsiteY1" fmla="*/ 0 h 282867"/>
                <a:gd name="connsiteX2" fmla="*/ 410055 w 457200"/>
                <a:gd name="connsiteY2" fmla="*/ 0 h 282867"/>
                <a:gd name="connsiteX3" fmla="*/ 457200 w 457200"/>
                <a:gd name="connsiteY3" fmla="*/ 47145 h 282867"/>
                <a:gd name="connsiteX4" fmla="*/ 457200 w 457200"/>
                <a:gd name="connsiteY4" fmla="*/ 235722 h 282867"/>
                <a:gd name="connsiteX5" fmla="*/ 410055 w 457200"/>
                <a:gd name="connsiteY5" fmla="*/ 282867 h 282867"/>
                <a:gd name="connsiteX6" fmla="*/ 47145 w 457200"/>
                <a:gd name="connsiteY6" fmla="*/ 282867 h 282867"/>
                <a:gd name="connsiteX7" fmla="*/ 0 w 457200"/>
                <a:gd name="connsiteY7" fmla="*/ 235722 h 282867"/>
                <a:gd name="connsiteX8" fmla="*/ 0 w 457200"/>
                <a:gd name="connsiteY8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62103" y="-26773"/>
                    <a:pt x="280414" y="14569"/>
                    <a:pt x="410055" y="0"/>
                  </a:cubicBezTo>
                  <a:cubicBezTo>
                    <a:pt x="439196" y="-4972"/>
                    <a:pt x="460180" y="22858"/>
                    <a:pt x="457200" y="47145"/>
                  </a:cubicBezTo>
                  <a:cubicBezTo>
                    <a:pt x="469863" y="131736"/>
                    <a:pt x="441214" y="145336"/>
                    <a:pt x="457200" y="235722"/>
                  </a:cubicBezTo>
                  <a:cubicBezTo>
                    <a:pt x="461275" y="266456"/>
                    <a:pt x="436665" y="285355"/>
                    <a:pt x="410055" y="282867"/>
                  </a:cubicBezTo>
                  <a:cubicBezTo>
                    <a:pt x="274413" y="302017"/>
                    <a:pt x="224623" y="259935"/>
                    <a:pt x="47145" y="282867"/>
                  </a:cubicBezTo>
                  <a:cubicBezTo>
                    <a:pt x="19624" y="284806"/>
                    <a:pt x="2769" y="260057"/>
                    <a:pt x="0" y="235722"/>
                  </a:cubicBezTo>
                  <a:cubicBezTo>
                    <a:pt x="-1380" y="167065"/>
                    <a:pt x="5916" y="137103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67EB3-6010-46F2-846C-88EA2408255B}"/>
                </a:ext>
              </a:extLst>
            </p:cNvPr>
            <p:cNvSpPr txBox="1"/>
            <p:nvPr/>
          </p:nvSpPr>
          <p:spPr>
            <a:xfrm>
              <a:off x="2293881" y="1217195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Repo access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1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things first: Download necessary software &amp; create accounts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Download Git for Windows here</a:t>
            </a:r>
            <a:r>
              <a:rPr lang="en-US" dirty="0"/>
              <a:t>; download Git for Mac here?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Create an account here</a:t>
            </a:r>
            <a:endParaRPr lang="en-US" dirty="0"/>
          </a:p>
          <a:p>
            <a:r>
              <a:rPr lang="en-US" dirty="0"/>
              <a:t>Create your first repo on GitHub</a:t>
            </a:r>
          </a:p>
          <a:p>
            <a:pPr lvl="1"/>
            <a:r>
              <a:rPr lang="en-US" dirty="0"/>
              <a:t>Call it “XXX </a:t>
            </a:r>
            <a:r>
              <a:rPr lang="en-US" dirty="0" err="1"/>
              <a:t>XXX</a:t>
            </a:r>
            <a:r>
              <a:rPr lang="en-US" dirty="0"/>
              <a:t>”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762DAB-C63C-4478-A389-F99CCFF2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" y="3748715"/>
            <a:ext cx="11684601" cy="2425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D726C9-2A4E-4AC0-A212-B38308CE4037}"/>
              </a:ext>
            </a:extLst>
          </p:cNvPr>
          <p:cNvGrpSpPr/>
          <p:nvPr/>
        </p:nvGrpSpPr>
        <p:grpSpPr>
          <a:xfrm>
            <a:off x="1981724" y="4273732"/>
            <a:ext cx="2881937" cy="573690"/>
            <a:chOff x="1734206" y="954652"/>
            <a:chExt cx="2881937" cy="573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03DBEC-D1EB-4CE1-99FE-ED182FC17F9C}"/>
                </a:ext>
              </a:extLst>
            </p:cNvPr>
            <p:cNvSpPr/>
            <p:nvPr/>
          </p:nvSpPr>
          <p:spPr>
            <a:xfrm>
              <a:off x="1852448" y="1245475"/>
              <a:ext cx="731520" cy="282867"/>
            </a:xfrm>
            <a:custGeom>
              <a:avLst/>
              <a:gdLst>
                <a:gd name="connsiteX0" fmla="*/ 0 w 731520"/>
                <a:gd name="connsiteY0" fmla="*/ 47145 h 282867"/>
                <a:gd name="connsiteX1" fmla="*/ 47145 w 731520"/>
                <a:gd name="connsiteY1" fmla="*/ 0 h 282867"/>
                <a:gd name="connsiteX2" fmla="*/ 372132 w 731520"/>
                <a:gd name="connsiteY2" fmla="*/ 0 h 282867"/>
                <a:gd name="connsiteX3" fmla="*/ 684375 w 731520"/>
                <a:gd name="connsiteY3" fmla="*/ 0 h 282867"/>
                <a:gd name="connsiteX4" fmla="*/ 731520 w 731520"/>
                <a:gd name="connsiteY4" fmla="*/ 47145 h 282867"/>
                <a:gd name="connsiteX5" fmla="*/ 731520 w 731520"/>
                <a:gd name="connsiteY5" fmla="*/ 235722 h 282867"/>
                <a:gd name="connsiteX6" fmla="*/ 684375 w 731520"/>
                <a:gd name="connsiteY6" fmla="*/ 282867 h 282867"/>
                <a:gd name="connsiteX7" fmla="*/ 378505 w 731520"/>
                <a:gd name="connsiteY7" fmla="*/ 282867 h 282867"/>
                <a:gd name="connsiteX8" fmla="*/ 47145 w 731520"/>
                <a:gd name="connsiteY8" fmla="*/ 282867 h 282867"/>
                <a:gd name="connsiteX9" fmla="*/ 0 w 731520"/>
                <a:gd name="connsiteY9" fmla="*/ 235722 h 282867"/>
                <a:gd name="connsiteX10" fmla="*/ 0 w 73152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95693" y="-10630"/>
                    <a:pt x="250671" y="27782"/>
                    <a:pt x="372132" y="0"/>
                  </a:cubicBezTo>
                  <a:cubicBezTo>
                    <a:pt x="493593" y="-27782"/>
                    <a:pt x="578636" y="36267"/>
                    <a:pt x="684375" y="0"/>
                  </a:cubicBezTo>
                  <a:cubicBezTo>
                    <a:pt x="711523" y="-2909"/>
                    <a:pt x="734971" y="22427"/>
                    <a:pt x="731520" y="47145"/>
                  </a:cubicBezTo>
                  <a:cubicBezTo>
                    <a:pt x="739799" y="110422"/>
                    <a:pt x="724862" y="167354"/>
                    <a:pt x="731520" y="235722"/>
                  </a:cubicBezTo>
                  <a:cubicBezTo>
                    <a:pt x="732683" y="259882"/>
                    <a:pt x="707087" y="279647"/>
                    <a:pt x="684375" y="282867"/>
                  </a:cubicBezTo>
                  <a:cubicBezTo>
                    <a:pt x="590412" y="314440"/>
                    <a:pt x="524849" y="253885"/>
                    <a:pt x="378505" y="282867"/>
                  </a:cubicBezTo>
                  <a:cubicBezTo>
                    <a:pt x="232161" y="311849"/>
                    <a:pt x="187591" y="246561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0D7AE-6656-4031-AE45-84C37918EB32}"/>
                </a:ext>
              </a:extLst>
            </p:cNvPr>
            <p:cNvSpPr txBox="1"/>
            <p:nvPr/>
          </p:nvSpPr>
          <p:spPr>
            <a:xfrm>
              <a:off x="1734206" y="954652"/>
              <a:ext cx="2881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Click here to create new repo!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832" y="135703"/>
            <a:ext cx="7308335" cy="615978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7DF7C-BEF2-4F3D-99E9-5A98C0B762E3}"/>
              </a:ext>
            </a:extLst>
          </p:cNvPr>
          <p:cNvGrpSpPr/>
          <p:nvPr/>
        </p:nvGrpSpPr>
        <p:grpSpPr>
          <a:xfrm>
            <a:off x="4181013" y="1159606"/>
            <a:ext cx="2834642" cy="976622"/>
            <a:chOff x="1765736" y="906921"/>
            <a:chExt cx="2834642" cy="9766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416E77-E8BB-4075-8AD4-3C435EBE2B06}"/>
                </a:ext>
              </a:extLst>
            </p:cNvPr>
            <p:cNvSpPr/>
            <p:nvPr/>
          </p:nvSpPr>
          <p:spPr>
            <a:xfrm>
              <a:off x="1852448" y="1245475"/>
              <a:ext cx="2747930" cy="638068"/>
            </a:xfrm>
            <a:custGeom>
              <a:avLst/>
              <a:gdLst>
                <a:gd name="connsiteX0" fmla="*/ 0 w 2747930"/>
                <a:gd name="connsiteY0" fmla="*/ 106347 h 638068"/>
                <a:gd name="connsiteX1" fmla="*/ 106347 w 2747930"/>
                <a:gd name="connsiteY1" fmla="*/ 0 h 638068"/>
                <a:gd name="connsiteX2" fmla="*/ 638747 w 2747930"/>
                <a:gd name="connsiteY2" fmla="*/ 0 h 638068"/>
                <a:gd name="connsiteX3" fmla="*/ 1171146 w 2747930"/>
                <a:gd name="connsiteY3" fmla="*/ 0 h 638068"/>
                <a:gd name="connsiteX4" fmla="*/ 1627489 w 2747930"/>
                <a:gd name="connsiteY4" fmla="*/ 0 h 638068"/>
                <a:gd name="connsiteX5" fmla="*/ 2058479 w 2747930"/>
                <a:gd name="connsiteY5" fmla="*/ 0 h 638068"/>
                <a:gd name="connsiteX6" fmla="*/ 2641583 w 2747930"/>
                <a:gd name="connsiteY6" fmla="*/ 0 h 638068"/>
                <a:gd name="connsiteX7" fmla="*/ 2747930 w 2747930"/>
                <a:gd name="connsiteY7" fmla="*/ 106347 h 638068"/>
                <a:gd name="connsiteX8" fmla="*/ 2747930 w 2747930"/>
                <a:gd name="connsiteY8" fmla="*/ 531721 h 638068"/>
                <a:gd name="connsiteX9" fmla="*/ 2641583 w 2747930"/>
                <a:gd name="connsiteY9" fmla="*/ 638068 h 638068"/>
                <a:gd name="connsiteX10" fmla="*/ 2134536 w 2747930"/>
                <a:gd name="connsiteY10" fmla="*/ 638068 h 638068"/>
                <a:gd name="connsiteX11" fmla="*/ 1576784 w 2747930"/>
                <a:gd name="connsiteY11" fmla="*/ 638068 h 638068"/>
                <a:gd name="connsiteX12" fmla="*/ 1120441 w 2747930"/>
                <a:gd name="connsiteY12" fmla="*/ 638068 h 638068"/>
                <a:gd name="connsiteX13" fmla="*/ 588042 w 2747930"/>
                <a:gd name="connsiteY13" fmla="*/ 638068 h 638068"/>
                <a:gd name="connsiteX14" fmla="*/ 106347 w 2747930"/>
                <a:gd name="connsiteY14" fmla="*/ 638068 h 638068"/>
                <a:gd name="connsiteX15" fmla="*/ 0 w 2747930"/>
                <a:gd name="connsiteY15" fmla="*/ 531721 h 638068"/>
                <a:gd name="connsiteX16" fmla="*/ 0 w 2747930"/>
                <a:gd name="connsiteY16" fmla="*/ 106347 h 6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7930" h="638068" extrusionOk="0">
                  <a:moveTo>
                    <a:pt x="0" y="106347"/>
                  </a:moveTo>
                  <a:cubicBezTo>
                    <a:pt x="-5448" y="39627"/>
                    <a:pt x="49561" y="-7842"/>
                    <a:pt x="106347" y="0"/>
                  </a:cubicBezTo>
                  <a:cubicBezTo>
                    <a:pt x="345429" y="-425"/>
                    <a:pt x="378216" y="3729"/>
                    <a:pt x="638747" y="0"/>
                  </a:cubicBezTo>
                  <a:cubicBezTo>
                    <a:pt x="899278" y="-3729"/>
                    <a:pt x="953875" y="40912"/>
                    <a:pt x="1171146" y="0"/>
                  </a:cubicBezTo>
                  <a:cubicBezTo>
                    <a:pt x="1388417" y="-40912"/>
                    <a:pt x="1502330" y="3084"/>
                    <a:pt x="1627489" y="0"/>
                  </a:cubicBezTo>
                  <a:cubicBezTo>
                    <a:pt x="1752648" y="-3084"/>
                    <a:pt x="1891231" y="39104"/>
                    <a:pt x="2058479" y="0"/>
                  </a:cubicBezTo>
                  <a:cubicBezTo>
                    <a:pt x="2225727" y="-39104"/>
                    <a:pt x="2522741" y="57268"/>
                    <a:pt x="2641583" y="0"/>
                  </a:cubicBezTo>
                  <a:cubicBezTo>
                    <a:pt x="2704265" y="-6369"/>
                    <a:pt x="2745578" y="45335"/>
                    <a:pt x="2747930" y="106347"/>
                  </a:cubicBezTo>
                  <a:cubicBezTo>
                    <a:pt x="2777669" y="213541"/>
                    <a:pt x="2738938" y="411412"/>
                    <a:pt x="2747930" y="531721"/>
                  </a:cubicBezTo>
                  <a:cubicBezTo>
                    <a:pt x="2752068" y="597632"/>
                    <a:pt x="2708623" y="638718"/>
                    <a:pt x="2641583" y="638068"/>
                  </a:cubicBezTo>
                  <a:cubicBezTo>
                    <a:pt x="2526138" y="677719"/>
                    <a:pt x="2241974" y="619801"/>
                    <a:pt x="2134536" y="638068"/>
                  </a:cubicBezTo>
                  <a:cubicBezTo>
                    <a:pt x="2027098" y="656335"/>
                    <a:pt x="1814840" y="581764"/>
                    <a:pt x="1576784" y="638068"/>
                  </a:cubicBezTo>
                  <a:cubicBezTo>
                    <a:pt x="1338728" y="694372"/>
                    <a:pt x="1272265" y="603330"/>
                    <a:pt x="1120441" y="638068"/>
                  </a:cubicBezTo>
                  <a:cubicBezTo>
                    <a:pt x="968617" y="672806"/>
                    <a:pt x="741009" y="601413"/>
                    <a:pt x="588042" y="638068"/>
                  </a:cubicBezTo>
                  <a:cubicBezTo>
                    <a:pt x="435075" y="674723"/>
                    <a:pt x="234961" y="621822"/>
                    <a:pt x="106347" y="638068"/>
                  </a:cubicBezTo>
                  <a:cubicBezTo>
                    <a:pt x="36002" y="644237"/>
                    <a:pt x="4492" y="603006"/>
                    <a:pt x="0" y="531721"/>
                  </a:cubicBezTo>
                  <a:cubicBezTo>
                    <a:pt x="-17980" y="321128"/>
                    <a:pt x="20044" y="313970"/>
                    <a:pt x="0" y="106347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EE338-CDF0-4EFE-AB16-D8673F49406B}"/>
                </a:ext>
              </a:extLst>
            </p:cNvPr>
            <p:cNvSpPr txBox="1"/>
            <p:nvPr/>
          </p:nvSpPr>
          <p:spPr>
            <a:xfrm>
              <a:off x="1765736" y="906921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Name your repo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BDD4E-B35D-4246-9205-50FE2006388A}"/>
              </a:ext>
            </a:extLst>
          </p:cNvPr>
          <p:cNvGrpSpPr/>
          <p:nvPr/>
        </p:nvGrpSpPr>
        <p:grpSpPr>
          <a:xfrm>
            <a:off x="2394256" y="3991738"/>
            <a:ext cx="7459192" cy="525083"/>
            <a:chOff x="1852448" y="1245475"/>
            <a:chExt cx="7459192" cy="52508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5A57C6-F02B-4CC8-A27E-8050E2731BB7}"/>
                </a:ext>
              </a:extLst>
            </p:cNvPr>
            <p:cNvSpPr/>
            <p:nvPr/>
          </p:nvSpPr>
          <p:spPr>
            <a:xfrm>
              <a:off x="1852448" y="1245475"/>
              <a:ext cx="3904068" cy="525083"/>
            </a:xfrm>
            <a:custGeom>
              <a:avLst/>
              <a:gdLst>
                <a:gd name="connsiteX0" fmla="*/ 0 w 3904068"/>
                <a:gd name="connsiteY0" fmla="*/ 87516 h 525083"/>
                <a:gd name="connsiteX1" fmla="*/ 87516 w 3904068"/>
                <a:gd name="connsiteY1" fmla="*/ 0 h 525083"/>
                <a:gd name="connsiteX2" fmla="*/ 657526 w 3904068"/>
                <a:gd name="connsiteY2" fmla="*/ 0 h 525083"/>
                <a:gd name="connsiteX3" fmla="*/ 1227536 w 3904068"/>
                <a:gd name="connsiteY3" fmla="*/ 0 h 525083"/>
                <a:gd name="connsiteX4" fmla="*/ 1685674 w 3904068"/>
                <a:gd name="connsiteY4" fmla="*/ 0 h 525083"/>
                <a:gd name="connsiteX5" fmla="*/ 2106523 w 3904068"/>
                <a:gd name="connsiteY5" fmla="*/ 0 h 525083"/>
                <a:gd name="connsiteX6" fmla="*/ 2601952 w 3904068"/>
                <a:gd name="connsiteY6" fmla="*/ 0 h 525083"/>
                <a:gd name="connsiteX7" fmla="*/ 3060090 w 3904068"/>
                <a:gd name="connsiteY7" fmla="*/ 0 h 525083"/>
                <a:gd name="connsiteX8" fmla="*/ 3816552 w 3904068"/>
                <a:gd name="connsiteY8" fmla="*/ 0 h 525083"/>
                <a:gd name="connsiteX9" fmla="*/ 3904068 w 3904068"/>
                <a:gd name="connsiteY9" fmla="*/ 87516 h 525083"/>
                <a:gd name="connsiteX10" fmla="*/ 3904068 w 3904068"/>
                <a:gd name="connsiteY10" fmla="*/ 437567 h 525083"/>
                <a:gd name="connsiteX11" fmla="*/ 3816552 w 3904068"/>
                <a:gd name="connsiteY11" fmla="*/ 525083 h 525083"/>
                <a:gd name="connsiteX12" fmla="*/ 3283833 w 3904068"/>
                <a:gd name="connsiteY12" fmla="*/ 525083 h 525083"/>
                <a:gd name="connsiteX13" fmla="*/ 2713823 w 3904068"/>
                <a:gd name="connsiteY13" fmla="*/ 525083 h 525083"/>
                <a:gd name="connsiteX14" fmla="*/ 2181103 w 3904068"/>
                <a:gd name="connsiteY14" fmla="*/ 525083 h 525083"/>
                <a:gd name="connsiteX15" fmla="*/ 1648384 w 3904068"/>
                <a:gd name="connsiteY15" fmla="*/ 525083 h 525083"/>
                <a:gd name="connsiteX16" fmla="*/ 1190245 w 3904068"/>
                <a:gd name="connsiteY16" fmla="*/ 525083 h 525083"/>
                <a:gd name="connsiteX17" fmla="*/ 620235 w 3904068"/>
                <a:gd name="connsiteY17" fmla="*/ 525083 h 525083"/>
                <a:gd name="connsiteX18" fmla="*/ 87516 w 3904068"/>
                <a:gd name="connsiteY18" fmla="*/ 525083 h 525083"/>
                <a:gd name="connsiteX19" fmla="*/ 0 w 3904068"/>
                <a:gd name="connsiteY19" fmla="*/ 437567 h 525083"/>
                <a:gd name="connsiteX20" fmla="*/ 0 w 3904068"/>
                <a:gd name="connsiteY20" fmla="*/ 87516 h 5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525083" extrusionOk="0">
                  <a:moveTo>
                    <a:pt x="0" y="87516"/>
                  </a:moveTo>
                  <a:cubicBezTo>
                    <a:pt x="-3305" y="34337"/>
                    <a:pt x="39731" y="-2211"/>
                    <a:pt x="87516" y="0"/>
                  </a:cubicBezTo>
                  <a:cubicBezTo>
                    <a:pt x="217946" y="-7746"/>
                    <a:pt x="424027" y="8901"/>
                    <a:pt x="657526" y="0"/>
                  </a:cubicBezTo>
                  <a:cubicBezTo>
                    <a:pt x="891025" y="-8901"/>
                    <a:pt x="1102649" y="12074"/>
                    <a:pt x="1227536" y="0"/>
                  </a:cubicBezTo>
                  <a:cubicBezTo>
                    <a:pt x="1352423" y="-12074"/>
                    <a:pt x="1532678" y="7162"/>
                    <a:pt x="1685674" y="0"/>
                  </a:cubicBezTo>
                  <a:cubicBezTo>
                    <a:pt x="1838670" y="-7162"/>
                    <a:pt x="1994419" y="40174"/>
                    <a:pt x="2106523" y="0"/>
                  </a:cubicBezTo>
                  <a:cubicBezTo>
                    <a:pt x="2218627" y="-40174"/>
                    <a:pt x="2420927" y="39580"/>
                    <a:pt x="2601952" y="0"/>
                  </a:cubicBezTo>
                  <a:cubicBezTo>
                    <a:pt x="2782977" y="-39580"/>
                    <a:pt x="2960525" y="44606"/>
                    <a:pt x="3060090" y="0"/>
                  </a:cubicBezTo>
                  <a:cubicBezTo>
                    <a:pt x="3159655" y="-44606"/>
                    <a:pt x="3476892" y="2879"/>
                    <a:pt x="3816552" y="0"/>
                  </a:cubicBezTo>
                  <a:cubicBezTo>
                    <a:pt x="3862989" y="2477"/>
                    <a:pt x="3914164" y="32978"/>
                    <a:pt x="3904068" y="87516"/>
                  </a:cubicBezTo>
                  <a:cubicBezTo>
                    <a:pt x="3906077" y="228358"/>
                    <a:pt x="3885970" y="321299"/>
                    <a:pt x="3904068" y="437567"/>
                  </a:cubicBezTo>
                  <a:cubicBezTo>
                    <a:pt x="3907386" y="483648"/>
                    <a:pt x="3862601" y="535176"/>
                    <a:pt x="3816552" y="525083"/>
                  </a:cubicBezTo>
                  <a:cubicBezTo>
                    <a:pt x="3666188" y="583535"/>
                    <a:pt x="3419058" y="490589"/>
                    <a:pt x="3283833" y="525083"/>
                  </a:cubicBezTo>
                  <a:cubicBezTo>
                    <a:pt x="3148608" y="559577"/>
                    <a:pt x="2919699" y="496079"/>
                    <a:pt x="2713823" y="525083"/>
                  </a:cubicBezTo>
                  <a:cubicBezTo>
                    <a:pt x="2507947" y="554087"/>
                    <a:pt x="2425228" y="512241"/>
                    <a:pt x="2181103" y="525083"/>
                  </a:cubicBezTo>
                  <a:cubicBezTo>
                    <a:pt x="1936978" y="537925"/>
                    <a:pt x="1840979" y="509308"/>
                    <a:pt x="1648384" y="525083"/>
                  </a:cubicBezTo>
                  <a:cubicBezTo>
                    <a:pt x="1455789" y="540858"/>
                    <a:pt x="1405680" y="503845"/>
                    <a:pt x="1190245" y="525083"/>
                  </a:cubicBezTo>
                  <a:cubicBezTo>
                    <a:pt x="974810" y="546321"/>
                    <a:pt x="819294" y="473859"/>
                    <a:pt x="620235" y="525083"/>
                  </a:cubicBezTo>
                  <a:cubicBezTo>
                    <a:pt x="421176" y="576307"/>
                    <a:pt x="267557" y="466102"/>
                    <a:pt x="87516" y="525083"/>
                  </a:cubicBezTo>
                  <a:cubicBezTo>
                    <a:pt x="48221" y="523119"/>
                    <a:pt x="4052" y="494753"/>
                    <a:pt x="0" y="437567"/>
                  </a:cubicBezTo>
                  <a:cubicBezTo>
                    <a:pt x="-36059" y="286065"/>
                    <a:pt x="6982" y="178771"/>
                    <a:pt x="0" y="8751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35A4B-ED28-42F6-B71A-1962B41D486F}"/>
                </a:ext>
              </a:extLst>
            </p:cNvPr>
            <p:cNvSpPr txBox="1"/>
            <p:nvPr/>
          </p:nvSpPr>
          <p:spPr>
            <a:xfrm>
              <a:off x="5756516" y="1338739"/>
              <a:ext cx="3555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Make repo private for this course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55D46-B73D-4CC9-8E7D-AF42C1EF5071}"/>
              </a:ext>
            </a:extLst>
          </p:cNvPr>
          <p:cNvGrpSpPr/>
          <p:nvPr/>
        </p:nvGrpSpPr>
        <p:grpSpPr>
          <a:xfrm>
            <a:off x="2441832" y="4975355"/>
            <a:ext cx="7459192" cy="724207"/>
            <a:chOff x="1852448" y="1030585"/>
            <a:chExt cx="7459192" cy="7242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9F820C-3724-4A4A-8B3E-15EF18932BD5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65DC4-ABB7-4458-9DDF-75AB3B9DC07A}"/>
                </a:ext>
              </a:extLst>
            </p:cNvPr>
            <p:cNvSpPr txBox="1"/>
            <p:nvPr/>
          </p:nvSpPr>
          <p:spPr>
            <a:xfrm>
              <a:off x="5756516" y="1030585"/>
              <a:ext cx="355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will help you describe what the repo is for, as well as how it 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2441832" y="5764437"/>
            <a:ext cx="8436375" cy="584775"/>
            <a:chOff x="1852448" y="1259185"/>
            <a:chExt cx="8436375" cy="5847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5756515" y="1259185"/>
              <a:ext cx="4532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tells Git what types of files should not be added to staging/repo… Set “template”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84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523</TotalTime>
  <Words>1307</Words>
  <Application>Microsoft Office PowerPoint</Application>
  <PresentationFormat>Widescreen</PresentationFormat>
  <Paragraphs>162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Introduction to Git</vt:lpstr>
      <vt:lpstr>…but how does Git work? </vt:lpstr>
      <vt:lpstr>Git or GitHub?</vt:lpstr>
      <vt:lpstr>Git or GitHub?</vt:lpstr>
      <vt:lpstr>Setting up Git/Hub</vt:lpstr>
      <vt:lpstr>PowerPoint Presentation</vt:lpstr>
      <vt:lpstr>PowerPoint Presentation</vt:lpstr>
      <vt:lpstr>Setting up Git/Hub</vt:lpstr>
      <vt:lpstr>Connect Git to GitHub</vt:lpstr>
      <vt:lpstr>Cloning your Git Repo </vt:lpstr>
      <vt:lpstr>Git: Basic Workflow</vt:lpstr>
      <vt:lpstr>Git: Branching</vt:lpstr>
      <vt:lpstr>Git: Branching</vt:lpstr>
      <vt:lpstr>Preparing for Success</vt:lpstr>
      <vt:lpstr>Git: Collaborative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19</cp:revision>
  <dcterms:created xsi:type="dcterms:W3CDTF">2022-01-27T13:42:03Z</dcterms:created>
  <dcterms:modified xsi:type="dcterms:W3CDTF">2022-01-29T16:05:34Z</dcterms:modified>
</cp:coreProperties>
</file>