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  <p:sldMasterId id="2147483688" r:id="rId2"/>
    <p:sldMasterId id="2147483694" r:id="rId3"/>
  </p:sldMasterIdLst>
  <p:notesMasterIdLst>
    <p:notesMasterId r:id="rId41"/>
  </p:notesMasterIdLst>
  <p:handoutMasterIdLst>
    <p:handoutMasterId r:id="rId42"/>
  </p:handoutMasterIdLst>
  <p:sldIdLst>
    <p:sldId id="359" r:id="rId4"/>
    <p:sldId id="369" r:id="rId5"/>
    <p:sldId id="370" r:id="rId6"/>
    <p:sldId id="371" r:id="rId7"/>
    <p:sldId id="362" r:id="rId8"/>
    <p:sldId id="364" r:id="rId9"/>
    <p:sldId id="365" r:id="rId10"/>
    <p:sldId id="372" r:id="rId11"/>
    <p:sldId id="373" r:id="rId12"/>
    <p:sldId id="399" r:id="rId13"/>
    <p:sldId id="400" r:id="rId14"/>
    <p:sldId id="401" r:id="rId15"/>
    <p:sldId id="374" r:id="rId16"/>
    <p:sldId id="376" r:id="rId17"/>
    <p:sldId id="377" r:id="rId18"/>
    <p:sldId id="375" r:id="rId19"/>
    <p:sldId id="379" r:id="rId20"/>
    <p:sldId id="380" r:id="rId21"/>
    <p:sldId id="381" r:id="rId22"/>
    <p:sldId id="382" r:id="rId23"/>
    <p:sldId id="383" r:id="rId24"/>
    <p:sldId id="378" r:id="rId25"/>
    <p:sldId id="389" r:id="rId26"/>
    <p:sldId id="384" r:id="rId27"/>
    <p:sldId id="390" r:id="rId28"/>
    <p:sldId id="391" r:id="rId29"/>
    <p:sldId id="392" r:id="rId30"/>
    <p:sldId id="393" r:id="rId31"/>
    <p:sldId id="385" r:id="rId32"/>
    <p:sldId id="387" r:id="rId33"/>
    <p:sldId id="394" r:id="rId34"/>
    <p:sldId id="395" r:id="rId35"/>
    <p:sldId id="388" r:id="rId36"/>
    <p:sldId id="398" r:id="rId37"/>
    <p:sldId id="396" r:id="rId38"/>
    <p:sldId id="397" r:id="rId39"/>
    <p:sldId id="363" r:id="rId40"/>
  </p:sldIdLst>
  <p:sldSz cx="12192000" cy="6858000"/>
  <p:notesSz cx="7086600" cy="9429750"/>
  <p:defaultTextStyle>
    <a:defPPr>
      <a:defRPr lang="en-US"/>
    </a:defPPr>
    <a:lvl1pPr algn="ctr" rtl="0" fontAlgn="base">
      <a:lnSpc>
        <a:spcPct val="95000"/>
      </a:lnSpc>
      <a:spcBef>
        <a:spcPct val="50000"/>
      </a:spcBef>
      <a:spcAft>
        <a:spcPct val="0"/>
      </a:spcAft>
      <a:buClr>
        <a:schemeClr val="accent2"/>
      </a:buClr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5000"/>
      </a:lnSpc>
      <a:spcBef>
        <a:spcPct val="50000"/>
      </a:spcBef>
      <a:spcAft>
        <a:spcPct val="0"/>
      </a:spcAft>
      <a:buClr>
        <a:schemeClr val="accent2"/>
      </a:buClr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5000"/>
      </a:lnSpc>
      <a:spcBef>
        <a:spcPct val="50000"/>
      </a:spcBef>
      <a:spcAft>
        <a:spcPct val="0"/>
      </a:spcAft>
      <a:buClr>
        <a:schemeClr val="accent2"/>
      </a:buClr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5000"/>
      </a:lnSpc>
      <a:spcBef>
        <a:spcPct val="50000"/>
      </a:spcBef>
      <a:spcAft>
        <a:spcPct val="0"/>
      </a:spcAft>
      <a:buClr>
        <a:schemeClr val="accent2"/>
      </a:buClr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5000"/>
      </a:lnSpc>
      <a:spcBef>
        <a:spcPct val="50000"/>
      </a:spcBef>
      <a:spcAft>
        <a:spcPct val="0"/>
      </a:spcAft>
      <a:buClr>
        <a:schemeClr val="accent2"/>
      </a:buClr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00B050"/>
    <a:srgbClr val="010101"/>
    <a:srgbClr val="FF66FF"/>
    <a:srgbClr val="49A3F5"/>
    <a:srgbClr val="66FF66"/>
    <a:srgbClr val="B4DE86"/>
    <a:srgbClr val="095AA6"/>
    <a:srgbClr val="FF5050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31" autoAdjust="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262" y="84"/>
      </p:cViewPr>
      <p:guideLst>
        <p:guide orient="horz" pos="2970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646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348" y="0"/>
            <a:ext cx="3070646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6648"/>
            <a:ext cx="3070646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348" y="8956648"/>
            <a:ext cx="3070646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fld id="{97FB09CE-1E2C-427B-AD30-0A89FBCF8A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706438"/>
            <a:ext cx="6283325" cy="3535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2064" y="4479131"/>
            <a:ext cx="6089904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71" tIns="47185" rIns="94371" bIns="47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0" y="8956675"/>
            <a:ext cx="7085013" cy="471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1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‹#›</a:t>
            </a:fld>
            <a:endParaRPr lang="en-US" dirty="0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0050" y="114697"/>
            <a:ext cx="3070225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014789" y="8886298"/>
            <a:ext cx="258718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6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457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431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18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84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126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46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987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249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3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457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74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770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2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Tends to be better practice to only create</a:t>
            </a:r>
            <a:r>
              <a:rPr lang="en-US" baseline="0" dirty="0" smtClean="0"/>
              <a:t> branches to work on new functionality; not just have an open branch per person. Consolidation can get tricky. </a:t>
            </a:r>
          </a:p>
          <a:p>
            <a:r>
              <a:rPr lang="en-US" baseline="0" dirty="0" smtClean="0"/>
              <a:t>Should setup shared data directory where all code points to…</a:t>
            </a:r>
          </a:p>
          <a:p>
            <a:r>
              <a:rPr lang="en-US" baseline="0" dirty="0" smtClean="0"/>
              <a:t>Should also ensure, in code, if local directory is needed, create it (or check for it then create it </a:t>
            </a:r>
            <a:r>
              <a:rPr lang="en-US" baseline="0" smtClean="0"/>
              <a:t>if necessary)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449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158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313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10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503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095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867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312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29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67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34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062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31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622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32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654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push new branch to GitHub (origin is another name for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repo? Master branch?): `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–u origin &lt;branch&gt;`</a:t>
            </a:r>
          </a:p>
          <a:p>
            <a:r>
              <a:rPr lang="en-US" baseline="0" dirty="0" smtClean="0"/>
              <a:t>To delete branch locally (after merging w/ master): `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branch –d &lt;branch&gt;`</a:t>
            </a:r>
          </a:p>
          <a:p>
            <a:r>
              <a:rPr lang="en-US" baseline="0" dirty="0" smtClean="0"/>
              <a:t>To push branch deletion to GitHub: `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–d origin &lt;branch&gt;`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34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581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37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88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99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99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785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25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33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706438"/>
            <a:ext cx="6283325" cy="3535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E7D4CAD5-9246-4B65-918C-613455E9F5C6}" type="slidenum">
              <a:rPr lang="en-US" smtClean="0"/>
              <a:pPr>
                <a:spcBef>
                  <a:spcPts val="0"/>
                </a:spcBef>
              </a:pPr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65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9456909" y="6429805"/>
            <a:ext cx="2372939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2018 CNA Corp©</a:t>
            </a:r>
          </a:p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All Rights Reserved</a:t>
            </a:r>
            <a:endParaRPr lang="en-US" sz="9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7"/>
          <p:cNvSpPr/>
          <p:nvPr userDrawn="1"/>
        </p:nvSpPr>
        <p:spPr>
          <a:xfrm>
            <a:off x="2911153" y="0"/>
            <a:ext cx="9280849" cy="734008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Rectangle 6"/>
          <p:cNvSpPr/>
          <p:nvPr userDrawn="1"/>
        </p:nvSpPr>
        <p:spPr>
          <a:xfrm>
            <a:off x="0" y="0"/>
            <a:ext cx="3340360" cy="734008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0"/>
          <p:cNvSpPr/>
          <p:nvPr userDrawn="1"/>
        </p:nvSpPr>
        <p:spPr>
          <a:xfrm>
            <a:off x="1" y="858743"/>
            <a:ext cx="8030819" cy="5999259"/>
          </a:xfrm>
          <a:custGeom>
            <a:avLst/>
            <a:gdLst>
              <a:gd name="connsiteX0" fmla="*/ 0 w 6504167"/>
              <a:gd name="connsiteY0" fmla="*/ 0 h 5999259"/>
              <a:gd name="connsiteX1" fmla="*/ 6504167 w 6504167"/>
              <a:gd name="connsiteY1" fmla="*/ 0 h 5999259"/>
              <a:gd name="connsiteX2" fmla="*/ 6504167 w 6504167"/>
              <a:gd name="connsiteY2" fmla="*/ 5999259 h 5999259"/>
              <a:gd name="connsiteX3" fmla="*/ 0 w 6504167"/>
              <a:gd name="connsiteY3" fmla="*/ 5999259 h 5999259"/>
              <a:gd name="connsiteX4" fmla="*/ 0 w 6504167"/>
              <a:gd name="connsiteY4" fmla="*/ 0 h 5999259"/>
              <a:gd name="connsiteX0" fmla="*/ 0 w 6504167"/>
              <a:gd name="connsiteY0" fmla="*/ 0 h 5999259"/>
              <a:gd name="connsiteX1" fmla="*/ 3419061 w 6504167"/>
              <a:gd name="connsiteY1" fmla="*/ 7951 h 5999259"/>
              <a:gd name="connsiteX2" fmla="*/ 6504167 w 6504167"/>
              <a:gd name="connsiteY2" fmla="*/ 5999259 h 5999259"/>
              <a:gd name="connsiteX3" fmla="*/ 0 w 6504167"/>
              <a:gd name="connsiteY3" fmla="*/ 5999259 h 5999259"/>
              <a:gd name="connsiteX4" fmla="*/ 0 w 6504167"/>
              <a:gd name="connsiteY4" fmla="*/ 0 h 5999259"/>
              <a:gd name="connsiteX0" fmla="*/ 0 w 7195931"/>
              <a:gd name="connsiteY0" fmla="*/ 0 h 5999259"/>
              <a:gd name="connsiteX1" fmla="*/ 3419061 w 7195931"/>
              <a:gd name="connsiteY1" fmla="*/ 7951 h 5999259"/>
              <a:gd name="connsiteX2" fmla="*/ 7195931 w 7195931"/>
              <a:gd name="connsiteY2" fmla="*/ 5999259 h 5999259"/>
              <a:gd name="connsiteX3" fmla="*/ 0 w 7195931"/>
              <a:gd name="connsiteY3" fmla="*/ 5999259 h 5999259"/>
              <a:gd name="connsiteX4" fmla="*/ 0 w 7195931"/>
              <a:gd name="connsiteY4" fmla="*/ 0 h 5999259"/>
              <a:gd name="connsiteX0" fmla="*/ 0 w 7537837"/>
              <a:gd name="connsiteY0" fmla="*/ 0 h 5999259"/>
              <a:gd name="connsiteX1" fmla="*/ 3419061 w 7537837"/>
              <a:gd name="connsiteY1" fmla="*/ 7951 h 5999259"/>
              <a:gd name="connsiteX2" fmla="*/ 7537837 w 7537837"/>
              <a:gd name="connsiteY2" fmla="*/ 5999259 h 5999259"/>
              <a:gd name="connsiteX3" fmla="*/ 0 w 7537837"/>
              <a:gd name="connsiteY3" fmla="*/ 5999259 h 5999259"/>
              <a:gd name="connsiteX4" fmla="*/ 0 w 7537837"/>
              <a:gd name="connsiteY4" fmla="*/ 0 h 5999259"/>
              <a:gd name="connsiteX0" fmla="*/ 0 w 7537837"/>
              <a:gd name="connsiteY0" fmla="*/ 0 h 5999259"/>
              <a:gd name="connsiteX1" fmla="*/ 3442914 w 7537837"/>
              <a:gd name="connsiteY1" fmla="*/ 7951 h 5999259"/>
              <a:gd name="connsiteX2" fmla="*/ 7537837 w 7537837"/>
              <a:gd name="connsiteY2" fmla="*/ 5999259 h 5999259"/>
              <a:gd name="connsiteX3" fmla="*/ 0 w 7537837"/>
              <a:gd name="connsiteY3" fmla="*/ 5999259 h 5999259"/>
              <a:gd name="connsiteX4" fmla="*/ 0 w 7537837"/>
              <a:gd name="connsiteY4" fmla="*/ 0 h 5999259"/>
              <a:gd name="connsiteX0" fmla="*/ 0 w 8030818"/>
              <a:gd name="connsiteY0" fmla="*/ 0 h 5999259"/>
              <a:gd name="connsiteX1" fmla="*/ 3442914 w 8030818"/>
              <a:gd name="connsiteY1" fmla="*/ 7951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  <a:gd name="connsiteX0" fmla="*/ 0 w 8030818"/>
              <a:gd name="connsiteY0" fmla="*/ 0 h 5999259"/>
              <a:gd name="connsiteX1" fmla="*/ 3436651 w 8030818"/>
              <a:gd name="connsiteY1" fmla="*/ 1688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  <a:gd name="connsiteX0" fmla="*/ 0 w 8030818"/>
              <a:gd name="connsiteY0" fmla="*/ 0 h 5999259"/>
              <a:gd name="connsiteX1" fmla="*/ 3430301 w 8030818"/>
              <a:gd name="connsiteY1" fmla="*/ 1688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0818" h="5999259">
                <a:moveTo>
                  <a:pt x="0" y="0"/>
                </a:moveTo>
                <a:lnTo>
                  <a:pt x="3430301" y="1688"/>
                </a:lnTo>
                <a:lnTo>
                  <a:pt x="8030818" y="5999259"/>
                </a:lnTo>
                <a:lnTo>
                  <a:pt x="0" y="5999259"/>
                </a:lnTo>
                <a:lnTo>
                  <a:pt x="0" y="0"/>
                </a:lnTo>
                <a:close/>
              </a:path>
            </a:pathLst>
          </a:custGeom>
          <a:solidFill>
            <a:srgbClr val="7AB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41"/>
          <a:stretch/>
        </p:blipFill>
        <p:spPr>
          <a:xfrm>
            <a:off x="3456189" y="55668"/>
            <a:ext cx="1543050" cy="577676"/>
          </a:xfrm>
          <a:prstGeom prst="rect">
            <a:avLst/>
          </a:prstGeom>
        </p:spPr>
      </p:pic>
      <p:sp>
        <p:nvSpPr>
          <p:cNvPr id="11" name="Rectangle 16"/>
          <p:cNvSpPr/>
          <p:nvPr userDrawn="1"/>
        </p:nvSpPr>
        <p:spPr>
          <a:xfrm>
            <a:off x="3576577" y="851807"/>
            <a:ext cx="8615423" cy="6006193"/>
          </a:xfrm>
          <a:custGeom>
            <a:avLst/>
            <a:gdLst>
              <a:gd name="connsiteX0" fmla="*/ 0 w 8603293"/>
              <a:gd name="connsiteY0" fmla="*/ 0 h 5999259"/>
              <a:gd name="connsiteX1" fmla="*/ 8603293 w 8603293"/>
              <a:gd name="connsiteY1" fmla="*/ 0 h 5999259"/>
              <a:gd name="connsiteX2" fmla="*/ 8603293 w 8603293"/>
              <a:gd name="connsiteY2" fmla="*/ 5999259 h 5999259"/>
              <a:gd name="connsiteX3" fmla="*/ 0 w 8603293"/>
              <a:gd name="connsiteY3" fmla="*/ 5999259 h 5999259"/>
              <a:gd name="connsiteX4" fmla="*/ 0 w 8603293"/>
              <a:gd name="connsiteY4" fmla="*/ 0 h 5999259"/>
              <a:gd name="connsiteX0" fmla="*/ 0 w 8603293"/>
              <a:gd name="connsiteY0" fmla="*/ 0 h 5999259"/>
              <a:gd name="connsiteX1" fmla="*/ 8603293 w 8603293"/>
              <a:gd name="connsiteY1" fmla="*/ 0 h 5999259"/>
              <a:gd name="connsiteX2" fmla="*/ 8603293 w 8603293"/>
              <a:gd name="connsiteY2" fmla="*/ 5999259 h 5999259"/>
              <a:gd name="connsiteX3" fmla="*/ 4604952 w 8603293"/>
              <a:gd name="connsiteY3" fmla="*/ 5999259 h 5999259"/>
              <a:gd name="connsiteX4" fmla="*/ 0 w 8603293"/>
              <a:gd name="connsiteY4" fmla="*/ 0 h 5999259"/>
              <a:gd name="connsiteX0" fmla="*/ 0 w 8611530"/>
              <a:gd name="connsiteY0" fmla="*/ 0 h 5999259"/>
              <a:gd name="connsiteX1" fmla="*/ 8611530 w 8611530"/>
              <a:gd name="connsiteY1" fmla="*/ 0 h 5999259"/>
              <a:gd name="connsiteX2" fmla="*/ 8611530 w 8611530"/>
              <a:gd name="connsiteY2" fmla="*/ 5999259 h 5999259"/>
              <a:gd name="connsiteX3" fmla="*/ 4613189 w 8611530"/>
              <a:gd name="connsiteY3" fmla="*/ 5999259 h 5999259"/>
              <a:gd name="connsiteX4" fmla="*/ 0 w 8611530"/>
              <a:gd name="connsiteY4" fmla="*/ 0 h 5999259"/>
              <a:gd name="connsiteX0" fmla="*/ 0 w 8617880"/>
              <a:gd name="connsiteY0" fmla="*/ 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0 h 5999259"/>
              <a:gd name="connsiteX0" fmla="*/ 0 w 8630580"/>
              <a:gd name="connsiteY0" fmla="*/ 0 h 5999259"/>
              <a:gd name="connsiteX1" fmla="*/ 8630580 w 8630580"/>
              <a:gd name="connsiteY1" fmla="*/ 0 h 5999259"/>
              <a:gd name="connsiteX2" fmla="*/ 8630580 w 8630580"/>
              <a:gd name="connsiteY2" fmla="*/ 5999259 h 5999259"/>
              <a:gd name="connsiteX3" fmla="*/ 4632239 w 8630580"/>
              <a:gd name="connsiteY3" fmla="*/ 5999259 h 5999259"/>
              <a:gd name="connsiteX4" fmla="*/ 0 w 8630580"/>
              <a:gd name="connsiteY4" fmla="*/ 0 h 5999259"/>
              <a:gd name="connsiteX0" fmla="*/ 0 w 8617880"/>
              <a:gd name="connsiteY0" fmla="*/ 635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6350 h 5999259"/>
              <a:gd name="connsiteX0" fmla="*/ 0 w 8617880"/>
              <a:gd name="connsiteY0" fmla="*/ 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0 h 5999259"/>
              <a:gd name="connsiteX0" fmla="*/ 0 w 8636930"/>
              <a:gd name="connsiteY0" fmla="*/ 0 h 6018309"/>
              <a:gd name="connsiteX1" fmla="*/ 8636930 w 8636930"/>
              <a:gd name="connsiteY1" fmla="*/ 19050 h 6018309"/>
              <a:gd name="connsiteX2" fmla="*/ 8636930 w 8636930"/>
              <a:gd name="connsiteY2" fmla="*/ 6018309 h 6018309"/>
              <a:gd name="connsiteX3" fmla="*/ 4638589 w 8636930"/>
              <a:gd name="connsiteY3" fmla="*/ 6018309 h 6018309"/>
              <a:gd name="connsiteX4" fmla="*/ 0 w 8636930"/>
              <a:gd name="connsiteY4" fmla="*/ 0 h 6018309"/>
              <a:gd name="connsiteX0" fmla="*/ 0 w 8636930"/>
              <a:gd name="connsiteY0" fmla="*/ 0 h 6018309"/>
              <a:gd name="connsiteX1" fmla="*/ 8636930 w 8636930"/>
              <a:gd name="connsiteY1" fmla="*/ 19050 h 6018309"/>
              <a:gd name="connsiteX2" fmla="*/ 8636930 w 8636930"/>
              <a:gd name="connsiteY2" fmla="*/ 6018309 h 6018309"/>
              <a:gd name="connsiteX3" fmla="*/ 4638589 w 8636930"/>
              <a:gd name="connsiteY3" fmla="*/ 6018309 h 6018309"/>
              <a:gd name="connsiteX4" fmla="*/ 0 w 8636930"/>
              <a:gd name="connsiteY4" fmla="*/ 0 h 6018309"/>
              <a:gd name="connsiteX0" fmla="*/ 0 w 8643280"/>
              <a:gd name="connsiteY0" fmla="*/ 0 h 6018309"/>
              <a:gd name="connsiteX1" fmla="*/ 8643280 w 8643280"/>
              <a:gd name="connsiteY1" fmla="*/ 12700 h 6018309"/>
              <a:gd name="connsiteX2" fmla="*/ 8636930 w 8643280"/>
              <a:gd name="connsiteY2" fmla="*/ 6018309 h 6018309"/>
              <a:gd name="connsiteX3" fmla="*/ 4638589 w 8643280"/>
              <a:gd name="connsiteY3" fmla="*/ 6018309 h 6018309"/>
              <a:gd name="connsiteX4" fmla="*/ 0 w 8643280"/>
              <a:gd name="connsiteY4" fmla="*/ 0 h 6018309"/>
              <a:gd name="connsiteX0" fmla="*/ 0 w 8643280"/>
              <a:gd name="connsiteY0" fmla="*/ 0 h 6018309"/>
              <a:gd name="connsiteX1" fmla="*/ 8643280 w 8643280"/>
              <a:gd name="connsiteY1" fmla="*/ 12700 h 6018309"/>
              <a:gd name="connsiteX2" fmla="*/ 8636930 w 8643280"/>
              <a:gd name="connsiteY2" fmla="*/ 6018309 h 6018309"/>
              <a:gd name="connsiteX3" fmla="*/ 4638589 w 8643280"/>
              <a:gd name="connsiteY3" fmla="*/ 6018309 h 6018309"/>
              <a:gd name="connsiteX4" fmla="*/ 0 w 8643280"/>
              <a:gd name="connsiteY4" fmla="*/ 0 h 6018309"/>
              <a:gd name="connsiteX0" fmla="*/ 0 w 8637704"/>
              <a:gd name="connsiteY0" fmla="*/ 0 h 6018309"/>
              <a:gd name="connsiteX1" fmla="*/ 8637704 w 8637704"/>
              <a:gd name="connsiteY1" fmla="*/ 7112 h 6018309"/>
              <a:gd name="connsiteX2" fmla="*/ 8636930 w 8637704"/>
              <a:gd name="connsiteY2" fmla="*/ 6018309 h 6018309"/>
              <a:gd name="connsiteX3" fmla="*/ 4638589 w 8637704"/>
              <a:gd name="connsiteY3" fmla="*/ 6018309 h 6018309"/>
              <a:gd name="connsiteX4" fmla="*/ 0 w 8637704"/>
              <a:gd name="connsiteY4" fmla="*/ 0 h 6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704" h="6018309">
                <a:moveTo>
                  <a:pt x="0" y="0"/>
                </a:moveTo>
                <a:lnTo>
                  <a:pt x="8637704" y="7112"/>
                </a:lnTo>
                <a:cubicBezTo>
                  <a:pt x="8635587" y="2008982"/>
                  <a:pt x="8639047" y="4016439"/>
                  <a:pt x="8636930" y="6018309"/>
                </a:cubicBezTo>
                <a:lnTo>
                  <a:pt x="4638589" y="601830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71" t="-4329" r="-29415" b="-1169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026954" y="6429805"/>
            <a:ext cx="177970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2018 CNA Corp©</a:t>
            </a:r>
          </a:p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All Rights Reserved</a:t>
            </a:r>
            <a:endParaRPr lang="en-US" sz="9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7172" y="2597098"/>
            <a:ext cx="4722374" cy="1380843"/>
          </a:xfrm>
        </p:spPr>
        <p:txBody>
          <a:bodyPr/>
          <a:lstStyle>
            <a:lvl1pPr algn="l">
              <a:defRPr b="1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Click to edit briefing title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7171" y="1524422"/>
            <a:ext cx="3279017" cy="1055012"/>
          </a:xfrm>
          <a:extLst>
            <a:ext uri="{909E8E84-426E-40DD-AFC4-6F175D3DCCD1}">
              <a14:hiddenFill xmlns:a14="http://schemas.microsoft.com/office/drawing/2010/main">
                <a:solidFill>
                  <a:srgbClr val="525759"/>
                </a:solidFill>
              </a14:hiddenFill>
            </a:ext>
          </a:extLst>
        </p:spPr>
        <p:txBody>
          <a:bodyPr/>
          <a:lstStyle>
            <a:lvl1pPr marL="0" indent="0" algn="l">
              <a:buFontTx/>
              <a:buNone/>
              <a:defRPr sz="1800">
                <a:solidFill>
                  <a:srgbClr val="01010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Click to edit authors</a:t>
            </a:r>
          </a:p>
        </p:txBody>
      </p:sp>
    </p:spTree>
    <p:extLst>
      <p:ext uri="{BB962C8B-B14F-4D97-AF65-F5344CB8AC3E}">
        <p14:creationId xmlns:p14="http://schemas.microsoft.com/office/powerpoint/2010/main" val="3011535885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1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9456909" y="6429805"/>
            <a:ext cx="2372939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2018 CNA Corp©</a:t>
            </a:r>
          </a:p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All Rights Reserved</a:t>
            </a:r>
            <a:endParaRPr lang="en-US" sz="9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7"/>
          <p:cNvSpPr/>
          <p:nvPr userDrawn="1"/>
        </p:nvSpPr>
        <p:spPr>
          <a:xfrm>
            <a:off x="2911153" y="0"/>
            <a:ext cx="9280849" cy="734008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Rectangle 6"/>
          <p:cNvSpPr/>
          <p:nvPr userDrawn="1"/>
        </p:nvSpPr>
        <p:spPr>
          <a:xfrm>
            <a:off x="0" y="0"/>
            <a:ext cx="3340360" cy="734008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0"/>
          <p:cNvSpPr/>
          <p:nvPr userDrawn="1"/>
        </p:nvSpPr>
        <p:spPr>
          <a:xfrm>
            <a:off x="1" y="858743"/>
            <a:ext cx="8030819" cy="5999259"/>
          </a:xfrm>
          <a:custGeom>
            <a:avLst/>
            <a:gdLst>
              <a:gd name="connsiteX0" fmla="*/ 0 w 6504167"/>
              <a:gd name="connsiteY0" fmla="*/ 0 h 5999259"/>
              <a:gd name="connsiteX1" fmla="*/ 6504167 w 6504167"/>
              <a:gd name="connsiteY1" fmla="*/ 0 h 5999259"/>
              <a:gd name="connsiteX2" fmla="*/ 6504167 w 6504167"/>
              <a:gd name="connsiteY2" fmla="*/ 5999259 h 5999259"/>
              <a:gd name="connsiteX3" fmla="*/ 0 w 6504167"/>
              <a:gd name="connsiteY3" fmla="*/ 5999259 h 5999259"/>
              <a:gd name="connsiteX4" fmla="*/ 0 w 6504167"/>
              <a:gd name="connsiteY4" fmla="*/ 0 h 5999259"/>
              <a:gd name="connsiteX0" fmla="*/ 0 w 6504167"/>
              <a:gd name="connsiteY0" fmla="*/ 0 h 5999259"/>
              <a:gd name="connsiteX1" fmla="*/ 3419061 w 6504167"/>
              <a:gd name="connsiteY1" fmla="*/ 7951 h 5999259"/>
              <a:gd name="connsiteX2" fmla="*/ 6504167 w 6504167"/>
              <a:gd name="connsiteY2" fmla="*/ 5999259 h 5999259"/>
              <a:gd name="connsiteX3" fmla="*/ 0 w 6504167"/>
              <a:gd name="connsiteY3" fmla="*/ 5999259 h 5999259"/>
              <a:gd name="connsiteX4" fmla="*/ 0 w 6504167"/>
              <a:gd name="connsiteY4" fmla="*/ 0 h 5999259"/>
              <a:gd name="connsiteX0" fmla="*/ 0 w 7195931"/>
              <a:gd name="connsiteY0" fmla="*/ 0 h 5999259"/>
              <a:gd name="connsiteX1" fmla="*/ 3419061 w 7195931"/>
              <a:gd name="connsiteY1" fmla="*/ 7951 h 5999259"/>
              <a:gd name="connsiteX2" fmla="*/ 7195931 w 7195931"/>
              <a:gd name="connsiteY2" fmla="*/ 5999259 h 5999259"/>
              <a:gd name="connsiteX3" fmla="*/ 0 w 7195931"/>
              <a:gd name="connsiteY3" fmla="*/ 5999259 h 5999259"/>
              <a:gd name="connsiteX4" fmla="*/ 0 w 7195931"/>
              <a:gd name="connsiteY4" fmla="*/ 0 h 5999259"/>
              <a:gd name="connsiteX0" fmla="*/ 0 w 7537837"/>
              <a:gd name="connsiteY0" fmla="*/ 0 h 5999259"/>
              <a:gd name="connsiteX1" fmla="*/ 3419061 w 7537837"/>
              <a:gd name="connsiteY1" fmla="*/ 7951 h 5999259"/>
              <a:gd name="connsiteX2" fmla="*/ 7537837 w 7537837"/>
              <a:gd name="connsiteY2" fmla="*/ 5999259 h 5999259"/>
              <a:gd name="connsiteX3" fmla="*/ 0 w 7537837"/>
              <a:gd name="connsiteY3" fmla="*/ 5999259 h 5999259"/>
              <a:gd name="connsiteX4" fmla="*/ 0 w 7537837"/>
              <a:gd name="connsiteY4" fmla="*/ 0 h 5999259"/>
              <a:gd name="connsiteX0" fmla="*/ 0 w 7537837"/>
              <a:gd name="connsiteY0" fmla="*/ 0 h 5999259"/>
              <a:gd name="connsiteX1" fmla="*/ 3442914 w 7537837"/>
              <a:gd name="connsiteY1" fmla="*/ 7951 h 5999259"/>
              <a:gd name="connsiteX2" fmla="*/ 7537837 w 7537837"/>
              <a:gd name="connsiteY2" fmla="*/ 5999259 h 5999259"/>
              <a:gd name="connsiteX3" fmla="*/ 0 w 7537837"/>
              <a:gd name="connsiteY3" fmla="*/ 5999259 h 5999259"/>
              <a:gd name="connsiteX4" fmla="*/ 0 w 7537837"/>
              <a:gd name="connsiteY4" fmla="*/ 0 h 5999259"/>
              <a:gd name="connsiteX0" fmla="*/ 0 w 8030818"/>
              <a:gd name="connsiteY0" fmla="*/ 0 h 5999259"/>
              <a:gd name="connsiteX1" fmla="*/ 3442914 w 8030818"/>
              <a:gd name="connsiteY1" fmla="*/ 7951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  <a:gd name="connsiteX0" fmla="*/ 0 w 8030818"/>
              <a:gd name="connsiteY0" fmla="*/ 0 h 5999259"/>
              <a:gd name="connsiteX1" fmla="*/ 3436651 w 8030818"/>
              <a:gd name="connsiteY1" fmla="*/ 1688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  <a:gd name="connsiteX0" fmla="*/ 0 w 8030818"/>
              <a:gd name="connsiteY0" fmla="*/ 0 h 5999259"/>
              <a:gd name="connsiteX1" fmla="*/ 3430301 w 8030818"/>
              <a:gd name="connsiteY1" fmla="*/ 1688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0818" h="5999259">
                <a:moveTo>
                  <a:pt x="0" y="0"/>
                </a:moveTo>
                <a:lnTo>
                  <a:pt x="3430301" y="1688"/>
                </a:lnTo>
                <a:lnTo>
                  <a:pt x="8030818" y="5999259"/>
                </a:lnTo>
                <a:lnTo>
                  <a:pt x="0" y="5999259"/>
                </a:lnTo>
                <a:lnTo>
                  <a:pt x="0" y="0"/>
                </a:lnTo>
                <a:close/>
              </a:path>
            </a:pathLst>
          </a:custGeom>
          <a:solidFill>
            <a:srgbClr val="7AB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7620" y="6326053"/>
            <a:ext cx="2865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CUI</a:t>
            </a:r>
            <a:endParaRPr lang="en-US" sz="2000" b="1" dirty="0">
              <a:solidFill>
                <a:schemeClr val="tx1"/>
              </a:solidFill>
              <a:latin typeface="Segoe UI Semibold" panose="020B0702040204020203" pitchFamily="34" charset="0"/>
              <a:ea typeface="Segoe UI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097027" y="187135"/>
            <a:ext cx="2865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CUI</a:t>
            </a:r>
            <a:endParaRPr lang="en-US" sz="2000" b="1" dirty="0">
              <a:solidFill>
                <a:schemeClr val="bg1"/>
              </a:solidFill>
              <a:latin typeface="Segoe UI Semibold" panose="020B0702040204020203" pitchFamily="34" charset="0"/>
              <a:ea typeface="Segoe UI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576577" y="851807"/>
            <a:ext cx="8615423" cy="6006193"/>
          </a:xfrm>
          <a:custGeom>
            <a:avLst/>
            <a:gdLst>
              <a:gd name="connsiteX0" fmla="*/ 0 w 8603293"/>
              <a:gd name="connsiteY0" fmla="*/ 0 h 5999259"/>
              <a:gd name="connsiteX1" fmla="*/ 8603293 w 8603293"/>
              <a:gd name="connsiteY1" fmla="*/ 0 h 5999259"/>
              <a:gd name="connsiteX2" fmla="*/ 8603293 w 8603293"/>
              <a:gd name="connsiteY2" fmla="*/ 5999259 h 5999259"/>
              <a:gd name="connsiteX3" fmla="*/ 0 w 8603293"/>
              <a:gd name="connsiteY3" fmla="*/ 5999259 h 5999259"/>
              <a:gd name="connsiteX4" fmla="*/ 0 w 8603293"/>
              <a:gd name="connsiteY4" fmla="*/ 0 h 5999259"/>
              <a:gd name="connsiteX0" fmla="*/ 0 w 8603293"/>
              <a:gd name="connsiteY0" fmla="*/ 0 h 5999259"/>
              <a:gd name="connsiteX1" fmla="*/ 8603293 w 8603293"/>
              <a:gd name="connsiteY1" fmla="*/ 0 h 5999259"/>
              <a:gd name="connsiteX2" fmla="*/ 8603293 w 8603293"/>
              <a:gd name="connsiteY2" fmla="*/ 5999259 h 5999259"/>
              <a:gd name="connsiteX3" fmla="*/ 4604952 w 8603293"/>
              <a:gd name="connsiteY3" fmla="*/ 5999259 h 5999259"/>
              <a:gd name="connsiteX4" fmla="*/ 0 w 8603293"/>
              <a:gd name="connsiteY4" fmla="*/ 0 h 5999259"/>
              <a:gd name="connsiteX0" fmla="*/ 0 w 8611530"/>
              <a:gd name="connsiteY0" fmla="*/ 0 h 5999259"/>
              <a:gd name="connsiteX1" fmla="*/ 8611530 w 8611530"/>
              <a:gd name="connsiteY1" fmla="*/ 0 h 5999259"/>
              <a:gd name="connsiteX2" fmla="*/ 8611530 w 8611530"/>
              <a:gd name="connsiteY2" fmla="*/ 5999259 h 5999259"/>
              <a:gd name="connsiteX3" fmla="*/ 4613189 w 8611530"/>
              <a:gd name="connsiteY3" fmla="*/ 5999259 h 5999259"/>
              <a:gd name="connsiteX4" fmla="*/ 0 w 8611530"/>
              <a:gd name="connsiteY4" fmla="*/ 0 h 5999259"/>
              <a:gd name="connsiteX0" fmla="*/ 0 w 8617880"/>
              <a:gd name="connsiteY0" fmla="*/ 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0 h 5999259"/>
              <a:gd name="connsiteX0" fmla="*/ 0 w 8630580"/>
              <a:gd name="connsiteY0" fmla="*/ 0 h 5999259"/>
              <a:gd name="connsiteX1" fmla="*/ 8630580 w 8630580"/>
              <a:gd name="connsiteY1" fmla="*/ 0 h 5999259"/>
              <a:gd name="connsiteX2" fmla="*/ 8630580 w 8630580"/>
              <a:gd name="connsiteY2" fmla="*/ 5999259 h 5999259"/>
              <a:gd name="connsiteX3" fmla="*/ 4632239 w 8630580"/>
              <a:gd name="connsiteY3" fmla="*/ 5999259 h 5999259"/>
              <a:gd name="connsiteX4" fmla="*/ 0 w 8630580"/>
              <a:gd name="connsiteY4" fmla="*/ 0 h 5999259"/>
              <a:gd name="connsiteX0" fmla="*/ 0 w 8617880"/>
              <a:gd name="connsiteY0" fmla="*/ 635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6350 h 5999259"/>
              <a:gd name="connsiteX0" fmla="*/ 0 w 8617880"/>
              <a:gd name="connsiteY0" fmla="*/ 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0 h 5999259"/>
              <a:gd name="connsiteX0" fmla="*/ 0 w 8636930"/>
              <a:gd name="connsiteY0" fmla="*/ 0 h 6018309"/>
              <a:gd name="connsiteX1" fmla="*/ 8636930 w 8636930"/>
              <a:gd name="connsiteY1" fmla="*/ 19050 h 6018309"/>
              <a:gd name="connsiteX2" fmla="*/ 8636930 w 8636930"/>
              <a:gd name="connsiteY2" fmla="*/ 6018309 h 6018309"/>
              <a:gd name="connsiteX3" fmla="*/ 4638589 w 8636930"/>
              <a:gd name="connsiteY3" fmla="*/ 6018309 h 6018309"/>
              <a:gd name="connsiteX4" fmla="*/ 0 w 8636930"/>
              <a:gd name="connsiteY4" fmla="*/ 0 h 6018309"/>
              <a:gd name="connsiteX0" fmla="*/ 0 w 8636930"/>
              <a:gd name="connsiteY0" fmla="*/ 0 h 6018309"/>
              <a:gd name="connsiteX1" fmla="*/ 8636930 w 8636930"/>
              <a:gd name="connsiteY1" fmla="*/ 19050 h 6018309"/>
              <a:gd name="connsiteX2" fmla="*/ 8636930 w 8636930"/>
              <a:gd name="connsiteY2" fmla="*/ 6018309 h 6018309"/>
              <a:gd name="connsiteX3" fmla="*/ 4638589 w 8636930"/>
              <a:gd name="connsiteY3" fmla="*/ 6018309 h 6018309"/>
              <a:gd name="connsiteX4" fmla="*/ 0 w 8636930"/>
              <a:gd name="connsiteY4" fmla="*/ 0 h 6018309"/>
              <a:gd name="connsiteX0" fmla="*/ 0 w 8643280"/>
              <a:gd name="connsiteY0" fmla="*/ 0 h 6018309"/>
              <a:gd name="connsiteX1" fmla="*/ 8643280 w 8643280"/>
              <a:gd name="connsiteY1" fmla="*/ 12700 h 6018309"/>
              <a:gd name="connsiteX2" fmla="*/ 8636930 w 8643280"/>
              <a:gd name="connsiteY2" fmla="*/ 6018309 h 6018309"/>
              <a:gd name="connsiteX3" fmla="*/ 4638589 w 8643280"/>
              <a:gd name="connsiteY3" fmla="*/ 6018309 h 6018309"/>
              <a:gd name="connsiteX4" fmla="*/ 0 w 8643280"/>
              <a:gd name="connsiteY4" fmla="*/ 0 h 6018309"/>
              <a:gd name="connsiteX0" fmla="*/ 0 w 8643280"/>
              <a:gd name="connsiteY0" fmla="*/ 0 h 6018309"/>
              <a:gd name="connsiteX1" fmla="*/ 8643280 w 8643280"/>
              <a:gd name="connsiteY1" fmla="*/ 12700 h 6018309"/>
              <a:gd name="connsiteX2" fmla="*/ 8636930 w 8643280"/>
              <a:gd name="connsiteY2" fmla="*/ 6018309 h 6018309"/>
              <a:gd name="connsiteX3" fmla="*/ 4638589 w 8643280"/>
              <a:gd name="connsiteY3" fmla="*/ 6018309 h 6018309"/>
              <a:gd name="connsiteX4" fmla="*/ 0 w 8643280"/>
              <a:gd name="connsiteY4" fmla="*/ 0 h 6018309"/>
              <a:gd name="connsiteX0" fmla="*/ 0 w 8637704"/>
              <a:gd name="connsiteY0" fmla="*/ 0 h 6018309"/>
              <a:gd name="connsiteX1" fmla="*/ 8637704 w 8637704"/>
              <a:gd name="connsiteY1" fmla="*/ 7112 h 6018309"/>
              <a:gd name="connsiteX2" fmla="*/ 8636930 w 8637704"/>
              <a:gd name="connsiteY2" fmla="*/ 6018309 h 6018309"/>
              <a:gd name="connsiteX3" fmla="*/ 4638589 w 8637704"/>
              <a:gd name="connsiteY3" fmla="*/ 6018309 h 6018309"/>
              <a:gd name="connsiteX4" fmla="*/ 0 w 8637704"/>
              <a:gd name="connsiteY4" fmla="*/ 0 h 6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704" h="6018309">
                <a:moveTo>
                  <a:pt x="0" y="0"/>
                </a:moveTo>
                <a:lnTo>
                  <a:pt x="8637704" y="7112"/>
                </a:lnTo>
                <a:cubicBezTo>
                  <a:pt x="8635587" y="2008982"/>
                  <a:pt x="8639047" y="4016439"/>
                  <a:pt x="8636930" y="6018309"/>
                </a:cubicBezTo>
                <a:lnTo>
                  <a:pt x="4638589" y="601830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71" t="-4329" r="-29415" b="-1169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41"/>
          <a:stretch/>
        </p:blipFill>
        <p:spPr>
          <a:xfrm>
            <a:off x="3456189" y="55668"/>
            <a:ext cx="1543050" cy="577676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36229" y="4960736"/>
            <a:ext cx="2362592" cy="141051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0" marR="0" algn="l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1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Controlled by:</a:t>
            </a:r>
          </a:p>
          <a:p>
            <a:pPr marL="0" marR="0" algn="l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1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Controlled by:</a:t>
            </a:r>
          </a:p>
          <a:p>
            <a:pPr marL="0" marR="0" algn="l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1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CUI Category: Basic</a:t>
            </a:r>
          </a:p>
          <a:p>
            <a:pPr marL="0" marR="0" algn="l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1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Distribution/Dissemination Control</a:t>
            </a:r>
          </a:p>
          <a:p>
            <a:pPr marL="91440" marR="0" algn="l">
              <a:spcBef>
                <a:spcPts val="30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endParaRPr lang="en-US" sz="1100" dirty="0" smtClean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algn="l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1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POC: </a:t>
            </a:r>
            <a:endParaRPr lang="en-US" sz="1100" dirty="0" smtClean="0">
              <a:solidFill>
                <a:schemeClr val="bg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2557" y="4968701"/>
            <a:ext cx="3714040" cy="240969"/>
          </a:xfr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[Name of DoD Component]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261" y="5209670"/>
            <a:ext cx="3449638" cy="22383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FontTx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[Name of Office]</a:t>
            </a:r>
          </a:p>
          <a:p>
            <a:pPr lvl="0"/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519" y="5867770"/>
            <a:ext cx="3449638" cy="22383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FontTx/>
              <a:buNone/>
              <a:tabLst/>
              <a:defRPr sz="11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[Enter Limited Dissemination Control text]</a:t>
            </a:r>
          </a:p>
          <a:p>
            <a:pPr lvl="0"/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7255" y="6092362"/>
            <a:ext cx="3449638" cy="22383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FontTx/>
              <a:buNone/>
              <a:tabLst/>
              <a:defRPr sz="11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[Phone or email address]</a:t>
            </a:r>
          </a:p>
          <a:p>
            <a:pPr lvl="0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0026954" y="6429805"/>
            <a:ext cx="177970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2018 CNA Corp©</a:t>
            </a:r>
          </a:p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All Rights Reserved</a:t>
            </a:r>
            <a:endParaRPr lang="en-US" sz="9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7172" y="2597098"/>
            <a:ext cx="4822067" cy="1380843"/>
          </a:xfrm>
        </p:spPr>
        <p:txBody>
          <a:bodyPr/>
          <a:lstStyle>
            <a:lvl1pPr algn="l">
              <a:defRPr b="1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Click to edit briefing title</a:t>
            </a: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7171" y="1524422"/>
            <a:ext cx="3279017" cy="1055012"/>
          </a:xfrm>
          <a:extLst>
            <a:ext uri="{909E8E84-426E-40DD-AFC4-6F175D3DCCD1}">
              <a14:hiddenFill xmlns:a14="http://schemas.microsoft.com/office/drawing/2010/main">
                <a:solidFill>
                  <a:srgbClr val="525759"/>
                </a:solidFill>
              </a14:hiddenFill>
            </a:ext>
          </a:extLst>
        </p:spPr>
        <p:txBody>
          <a:bodyPr/>
          <a:lstStyle>
            <a:lvl1pPr marL="0" indent="0" algn="l">
              <a:buFontTx/>
              <a:buNone/>
              <a:defRPr sz="1800">
                <a:solidFill>
                  <a:srgbClr val="01010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Click to edit authors</a:t>
            </a:r>
          </a:p>
        </p:txBody>
      </p:sp>
    </p:spTree>
    <p:extLst>
      <p:ext uri="{BB962C8B-B14F-4D97-AF65-F5344CB8AC3E}">
        <p14:creationId xmlns:p14="http://schemas.microsoft.com/office/powerpoint/2010/main" val="124661708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10972800" cy="587070"/>
          </a:xfrm>
        </p:spPr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99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32" y="1304545"/>
            <a:ext cx="5384800" cy="480364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4545"/>
            <a:ext cx="5384800" cy="480364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61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7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2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10972800" cy="587070"/>
          </a:xfrm>
        </p:spPr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32" y="1304545"/>
            <a:ext cx="5384800" cy="4803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4545"/>
            <a:ext cx="5384800" cy="4803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1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9456909" y="6429805"/>
            <a:ext cx="2372939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2018 CNA Corp©</a:t>
            </a:r>
          </a:p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All Rights Reserved</a:t>
            </a:r>
            <a:endParaRPr lang="en-US" sz="9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7"/>
          <p:cNvSpPr/>
          <p:nvPr userDrawn="1"/>
        </p:nvSpPr>
        <p:spPr>
          <a:xfrm>
            <a:off x="2911153" y="0"/>
            <a:ext cx="9280849" cy="734008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Rectangle 6"/>
          <p:cNvSpPr/>
          <p:nvPr userDrawn="1"/>
        </p:nvSpPr>
        <p:spPr>
          <a:xfrm>
            <a:off x="0" y="0"/>
            <a:ext cx="3340360" cy="734008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0"/>
          <p:cNvSpPr/>
          <p:nvPr userDrawn="1"/>
        </p:nvSpPr>
        <p:spPr>
          <a:xfrm>
            <a:off x="1" y="858743"/>
            <a:ext cx="8030819" cy="5999259"/>
          </a:xfrm>
          <a:custGeom>
            <a:avLst/>
            <a:gdLst>
              <a:gd name="connsiteX0" fmla="*/ 0 w 6504167"/>
              <a:gd name="connsiteY0" fmla="*/ 0 h 5999259"/>
              <a:gd name="connsiteX1" fmla="*/ 6504167 w 6504167"/>
              <a:gd name="connsiteY1" fmla="*/ 0 h 5999259"/>
              <a:gd name="connsiteX2" fmla="*/ 6504167 w 6504167"/>
              <a:gd name="connsiteY2" fmla="*/ 5999259 h 5999259"/>
              <a:gd name="connsiteX3" fmla="*/ 0 w 6504167"/>
              <a:gd name="connsiteY3" fmla="*/ 5999259 h 5999259"/>
              <a:gd name="connsiteX4" fmla="*/ 0 w 6504167"/>
              <a:gd name="connsiteY4" fmla="*/ 0 h 5999259"/>
              <a:gd name="connsiteX0" fmla="*/ 0 w 6504167"/>
              <a:gd name="connsiteY0" fmla="*/ 0 h 5999259"/>
              <a:gd name="connsiteX1" fmla="*/ 3419061 w 6504167"/>
              <a:gd name="connsiteY1" fmla="*/ 7951 h 5999259"/>
              <a:gd name="connsiteX2" fmla="*/ 6504167 w 6504167"/>
              <a:gd name="connsiteY2" fmla="*/ 5999259 h 5999259"/>
              <a:gd name="connsiteX3" fmla="*/ 0 w 6504167"/>
              <a:gd name="connsiteY3" fmla="*/ 5999259 h 5999259"/>
              <a:gd name="connsiteX4" fmla="*/ 0 w 6504167"/>
              <a:gd name="connsiteY4" fmla="*/ 0 h 5999259"/>
              <a:gd name="connsiteX0" fmla="*/ 0 w 7195931"/>
              <a:gd name="connsiteY0" fmla="*/ 0 h 5999259"/>
              <a:gd name="connsiteX1" fmla="*/ 3419061 w 7195931"/>
              <a:gd name="connsiteY1" fmla="*/ 7951 h 5999259"/>
              <a:gd name="connsiteX2" fmla="*/ 7195931 w 7195931"/>
              <a:gd name="connsiteY2" fmla="*/ 5999259 h 5999259"/>
              <a:gd name="connsiteX3" fmla="*/ 0 w 7195931"/>
              <a:gd name="connsiteY3" fmla="*/ 5999259 h 5999259"/>
              <a:gd name="connsiteX4" fmla="*/ 0 w 7195931"/>
              <a:gd name="connsiteY4" fmla="*/ 0 h 5999259"/>
              <a:gd name="connsiteX0" fmla="*/ 0 w 7537837"/>
              <a:gd name="connsiteY0" fmla="*/ 0 h 5999259"/>
              <a:gd name="connsiteX1" fmla="*/ 3419061 w 7537837"/>
              <a:gd name="connsiteY1" fmla="*/ 7951 h 5999259"/>
              <a:gd name="connsiteX2" fmla="*/ 7537837 w 7537837"/>
              <a:gd name="connsiteY2" fmla="*/ 5999259 h 5999259"/>
              <a:gd name="connsiteX3" fmla="*/ 0 w 7537837"/>
              <a:gd name="connsiteY3" fmla="*/ 5999259 h 5999259"/>
              <a:gd name="connsiteX4" fmla="*/ 0 w 7537837"/>
              <a:gd name="connsiteY4" fmla="*/ 0 h 5999259"/>
              <a:gd name="connsiteX0" fmla="*/ 0 w 7537837"/>
              <a:gd name="connsiteY0" fmla="*/ 0 h 5999259"/>
              <a:gd name="connsiteX1" fmla="*/ 3442914 w 7537837"/>
              <a:gd name="connsiteY1" fmla="*/ 7951 h 5999259"/>
              <a:gd name="connsiteX2" fmla="*/ 7537837 w 7537837"/>
              <a:gd name="connsiteY2" fmla="*/ 5999259 h 5999259"/>
              <a:gd name="connsiteX3" fmla="*/ 0 w 7537837"/>
              <a:gd name="connsiteY3" fmla="*/ 5999259 h 5999259"/>
              <a:gd name="connsiteX4" fmla="*/ 0 w 7537837"/>
              <a:gd name="connsiteY4" fmla="*/ 0 h 5999259"/>
              <a:gd name="connsiteX0" fmla="*/ 0 w 8030818"/>
              <a:gd name="connsiteY0" fmla="*/ 0 h 5999259"/>
              <a:gd name="connsiteX1" fmla="*/ 3442914 w 8030818"/>
              <a:gd name="connsiteY1" fmla="*/ 7951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  <a:gd name="connsiteX0" fmla="*/ 0 w 8030818"/>
              <a:gd name="connsiteY0" fmla="*/ 0 h 5999259"/>
              <a:gd name="connsiteX1" fmla="*/ 3436651 w 8030818"/>
              <a:gd name="connsiteY1" fmla="*/ 1688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  <a:gd name="connsiteX0" fmla="*/ 0 w 8030818"/>
              <a:gd name="connsiteY0" fmla="*/ 0 h 5999259"/>
              <a:gd name="connsiteX1" fmla="*/ 3430301 w 8030818"/>
              <a:gd name="connsiteY1" fmla="*/ 1688 h 5999259"/>
              <a:gd name="connsiteX2" fmla="*/ 8030818 w 8030818"/>
              <a:gd name="connsiteY2" fmla="*/ 5999259 h 5999259"/>
              <a:gd name="connsiteX3" fmla="*/ 0 w 8030818"/>
              <a:gd name="connsiteY3" fmla="*/ 5999259 h 5999259"/>
              <a:gd name="connsiteX4" fmla="*/ 0 w 8030818"/>
              <a:gd name="connsiteY4" fmla="*/ 0 h 599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0818" h="5999259">
                <a:moveTo>
                  <a:pt x="0" y="0"/>
                </a:moveTo>
                <a:lnTo>
                  <a:pt x="3430301" y="1688"/>
                </a:lnTo>
                <a:lnTo>
                  <a:pt x="8030818" y="5999259"/>
                </a:lnTo>
                <a:lnTo>
                  <a:pt x="0" y="5999259"/>
                </a:lnTo>
                <a:lnTo>
                  <a:pt x="0" y="0"/>
                </a:lnTo>
                <a:close/>
              </a:path>
            </a:pathLst>
          </a:custGeom>
          <a:solidFill>
            <a:srgbClr val="7AB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7620" y="6326053"/>
            <a:ext cx="2865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UNCLASSIFIED</a:t>
            </a:r>
            <a:endParaRPr lang="en-US" sz="2000" b="1" dirty="0">
              <a:solidFill>
                <a:schemeClr val="tx1"/>
              </a:solidFill>
              <a:latin typeface="Segoe UI Semibold" panose="020B0702040204020203" pitchFamily="34" charset="0"/>
              <a:ea typeface="Segoe UI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097027" y="187135"/>
            <a:ext cx="2865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UNCLASSIFIED</a:t>
            </a:r>
            <a:endParaRPr lang="en-US" sz="2000" b="1" dirty="0">
              <a:solidFill>
                <a:schemeClr val="bg1"/>
              </a:solidFill>
              <a:latin typeface="Segoe UI Semibold" panose="020B0702040204020203" pitchFamily="34" charset="0"/>
              <a:ea typeface="Segoe UI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576577" y="851807"/>
            <a:ext cx="8615423" cy="6006193"/>
          </a:xfrm>
          <a:custGeom>
            <a:avLst/>
            <a:gdLst>
              <a:gd name="connsiteX0" fmla="*/ 0 w 8603293"/>
              <a:gd name="connsiteY0" fmla="*/ 0 h 5999259"/>
              <a:gd name="connsiteX1" fmla="*/ 8603293 w 8603293"/>
              <a:gd name="connsiteY1" fmla="*/ 0 h 5999259"/>
              <a:gd name="connsiteX2" fmla="*/ 8603293 w 8603293"/>
              <a:gd name="connsiteY2" fmla="*/ 5999259 h 5999259"/>
              <a:gd name="connsiteX3" fmla="*/ 0 w 8603293"/>
              <a:gd name="connsiteY3" fmla="*/ 5999259 h 5999259"/>
              <a:gd name="connsiteX4" fmla="*/ 0 w 8603293"/>
              <a:gd name="connsiteY4" fmla="*/ 0 h 5999259"/>
              <a:gd name="connsiteX0" fmla="*/ 0 w 8603293"/>
              <a:gd name="connsiteY0" fmla="*/ 0 h 5999259"/>
              <a:gd name="connsiteX1" fmla="*/ 8603293 w 8603293"/>
              <a:gd name="connsiteY1" fmla="*/ 0 h 5999259"/>
              <a:gd name="connsiteX2" fmla="*/ 8603293 w 8603293"/>
              <a:gd name="connsiteY2" fmla="*/ 5999259 h 5999259"/>
              <a:gd name="connsiteX3" fmla="*/ 4604952 w 8603293"/>
              <a:gd name="connsiteY3" fmla="*/ 5999259 h 5999259"/>
              <a:gd name="connsiteX4" fmla="*/ 0 w 8603293"/>
              <a:gd name="connsiteY4" fmla="*/ 0 h 5999259"/>
              <a:gd name="connsiteX0" fmla="*/ 0 w 8611530"/>
              <a:gd name="connsiteY0" fmla="*/ 0 h 5999259"/>
              <a:gd name="connsiteX1" fmla="*/ 8611530 w 8611530"/>
              <a:gd name="connsiteY1" fmla="*/ 0 h 5999259"/>
              <a:gd name="connsiteX2" fmla="*/ 8611530 w 8611530"/>
              <a:gd name="connsiteY2" fmla="*/ 5999259 h 5999259"/>
              <a:gd name="connsiteX3" fmla="*/ 4613189 w 8611530"/>
              <a:gd name="connsiteY3" fmla="*/ 5999259 h 5999259"/>
              <a:gd name="connsiteX4" fmla="*/ 0 w 8611530"/>
              <a:gd name="connsiteY4" fmla="*/ 0 h 5999259"/>
              <a:gd name="connsiteX0" fmla="*/ 0 w 8617880"/>
              <a:gd name="connsiteY0" fmla="*/ 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0 h 5999259"/>
              <a:gd name="connsiteX0" fmla="*/ 0 w 8630580"/>
              <a:gd name="connsiteY0" fmla="*/ 0 h 5999259"/>
              <a:gd name="connsiteX1" fmla="*/ 8630580 w 8630580"/>
              <a:gd name="connsiteY1" fmla="*/ 0 h 5999259"/>
              <a:gd name="connsiteX2" fmla="*/ 8630580 w 8630580"/>
              <a:gd name="connsiteY2" fmla="*/ 5999259 h 5999259"/>
              <a:gd name="connsiteX3" fmla="*/ 4632239 w 8630580"/>
              <a:gd name="connsiteY3" fmla="*/ 5999259 h 5999259"/>
              <a:gd name="connsiteX4" fmla="*/ 0 w 8630580"/>
              <a:gd name="connsiteY4" fmla="*/ 0 h 5999259"/>
              <a:gd name="connsiteX0" fmla="*/ 0 w 8617880"/>
              <a:gd name="connsiteY0" fmla="*/ 635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6350 h 5999259"/>
              <a:gd name="connsiteX0" fmla="*/ 0 w 8617880"/>
              <a:gd name="connsiteY0" fmla="*/ 0 h 5999259"/>
              <a:gd name="connsiteX1" fmla="*/ 8617880 w 8617880"/>
              <a:gd name="connsiteY1" fmla="*/ 0 h 5999259"/>
              <a:gd name="connsiteX2" fmla="*/ 8617880 w 8617880"/>
              <a:gd name="connsiteY2" fmla="*/ 5999259 h 5999259"/>
              <a:gd name="connsiteX3" fmla="*/ 4619539 w 8617880"/>
              <a:gd name="connsiteY3" fmla="*/ 5999259 h 5999259"/>
              <a:gd name="connsiteX4" fmla="*/ 0 w 8617880"/>
              <a:gd name="connsiteY4" fmla="*/ 0 h 5999259"/>
              <a:gd name="connsiteX0" fmla="*/ 0 w 8636930"/>
              <a:gd name="connsiteY0" fmla="*/ 0 h 6018309"/>
              <a:gd name="connsiteX1" fmla="*/ 8636930 w 8636930"/>
              <a:gd name="connsiteY1" fmla="*/ 19050 h 6018309"/>
              <a:gd name="connsiteX2" fmla="*/ 8636930 w 8636930"/>
              <a:gd name="connsiteY2" fmla="*/ 6018309 h 6018309"/>
              <a:gd name="connsiteX3" fmla="*/ 4638589 w 8636930"/>
              <a:gd name="connsiteY3" fmla="*/ 6018309 h 6018309"/>
              <a:gd name="connsiteX4" fmla="*/ 0 w 8636930"/>
              <a:gd name="connsiteY4" fmla="*/ 0 h 6018309"/>
              <a:gd name="connsiteX0" fmla="*/ 0 w 8636930"/>
              <a:gd name="connsiteY0" fmla="*/ 0 h 6018309"/>
              <a:gd name="connsiteX1" fmla="*/ 8636930 w 8636930"/>
              <a:gd name="connsiteY1" fmla="*/ 19050 h 6018309"/>
              <a:gd name="connsiteX2" fmla="*/ 8636930 w 8636930"/>
              <a:gd name="connsiteY2" fmla="*/ 6018309 h 6018309"/>
              <a:gd name="connsiteX3" fmla="*/ 4638589 w 8636930"/>
              <a:gd name="connsiteY3" fmla="*/ 6018309 h 6018309"/>
              <a:gd name="connsiteX4" fmla="*/ 0 w 8636930"/>
              <a:gd name="connsiteY4" fmla="*/ 0 h 6018309"/>
              <a:gd name="connsiteX0" fmla="*/ 0 w 8643280"/>
              <a:gd name="connsiteY0" fmla="*/ 0 h 6018309"/>
              <a:gd name="connsiteX1" fmla="*/ 8643280 w 8643280"/>
              <a:gd name="connsiteY1" fmla="*/ 12700 h 6018309"/>
              <a:gd name="connsiteX2" fmla="*/ 8636930 w 8643280"/>
              <a:gd name="connsiteY2" fmla="*/ 6018309 h 6018309"/>
              <a:gd name="connsiteX3" fmla="*/ 4638589 w 8643280"/>
              <a:gd name="connsiteY3" fmla="*/ 6018309 h 6018309"/>
              <a:gd name="connsiteX4" fmla="*/ 0 w 8643280"/>
              <a:gd name="connsiteY4" fmla="*/ 0 h 6018309"/>
              <a:gd name="connsiteX0" fmla="*/ 0 w 8643280"/>
              <a:gd name="connsiteY0" fmla="*/ 0 h 6018309"/>
              <a:gd name="connsiteX1" fmla="*/ 8643280 w 8643280"/>
              <a:gd name="connsiteY1" fmla="*/ 12700 h 6018309"/>
              <a:gd name="connsiteX2" fmla="*/ 8636930 w 8643280"/>
              <a:gd name="connsiteY2" fmla="*/ 6018309 h 6018309"/>
              <a:gd name="connsiteX3" fmla="*/ 4638589 w 8643280"/>
              <a:gd name="connsiteY3" fmla="*/ 6018309 h 6018309"/>
              <a:gd name="connsiteX4" fmla="*/ 0 w 8643280"/>
              <a:gd name="connsiteY4" fmla="*/ 0 h 6018309"/>
              <a:gd name="connsiteX0" fmla="*/ 0 w 8637704"/>
              <a:gd name="connsiteY0" fmla="*/ 0 h 6018309"/>
              <a:gd name="connsiteX1" fmla="*/ 8637704 w 8637704"/>
              <a:gd name="connsiteY1" fmla="*/ 7112 h 6018309"/>
              <a:gd name="connsiteX2" fmla="*/ 8636930 w 8637704"/>
              <a:gd name="connsiteY2" fmla="*/ 6018309 h 6018309"/>
              <a:gd name="connsiteX3" fmla="*/ 4638589 w 8637704"/>
              <a:gd name="connsiteY3" fmla="*/ 6018309 h 6018309"/>
              <a:gd name="connsiteX4" fmla="*/ 0 w 8637704"/>
              <a:gd name="connsiteY4" fmla="*/ 0 h 6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704" h="6018309">
                <a:moveTo>
                  <a:pt x="0" y="0"/>
                </a:moveTo>
                <a:lnTo>
                  <a:pt x="8637704" y="7112"/>
                </a:lnTo>
                <a:cubicBezTo>
                  <a:pt x="8635587" y="2008982"/>
                  <a:pt x="8639047" y="4016439"/>
                  <a:pt x="8636930" y="6018309"/>
                </a:cubicBezTo>
                <a:lnTo>
                  <a:pt x="4638589" y="601830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71" t="-4329" r="-29415" b="-1169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41"/>
          <a:stretch/>
        </p:blipFill>
        <p:spPr>
          <a:xfrm>
            <a:off x="3456189" y="55668"/>
            <a:ext cx="1543050" cy="577676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0026954" y="6429805"/>
            <a:ext cx="177970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2018 CNA Corp©</a:t>
            </a:r>
          </a:p>
          <a:p>
            <a:pPr algn="ctr">
              <a:spcBef>
                <a:spcPts val="0"/>
              </a:spcBef>
            </a:pPr>
            <a:r>
              <a:rPr lang="en-US" sz="9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All Rights Reserved</a:t>
            </a:r>
            <a:endParaRPr lang="en-US" sz="9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7172" y="2597098"/>
            <a:ext cx="4822067" cy="1380843"/>
          </a:xfrm>
        </p:spPr>
        <p:txBody>
          <a:bodyPr/>
          <a:lstStyle>
            <a:lvl1pPr algn="l">
              <a:defRPr b="1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Click to edit briefing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7171" y="1524422"/>
            <a:ext cx="3279017" cy="1055012"/>
          </a:xfrm>
          <a:extLst>
            <a:ext uri="{909E8E84-426E-40DD-AFC4-6F175D3DCCD1}">
              <a14:hiddenFill xmlns:a14="http://schemas.microsoft.com/office/drawing/2010/main">
                <a:solidFill>
                  <a:srgbClr val="525759"/>
                </a:solidFill>
              </a14:hiddenFill>
            </a:ext>
          </a:extLst>
        </p:spPr>
        <p:txBody>
          <a:bodyPr/>
          <a:lstStyle>
            <a:lvl1pPr marL="0" indent="0" algn="l">
              <a:buFontTx/>
              <a:buNone/>
              <a:defRPr sz="1800">
                <a:solidFill>
                  <a:srgbClr val="01010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Click to edit authors</a:t>
            </a:r>
          </a:p>
        </p:txBody>
      </p:sp>
    </p:spTree>
    <p:extLst>
      <p:ext uri="{BB962C8B-B14F-4D97-AF65-F5344CB8AC3E}">
        <p14:creationId xmlns:p14="http://schemas.microsoft.com/office/powerpoint/2010/main" val="348110309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10972800" cy="587070"/>
          </a:xfrm>
        </p:spPr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4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32" y="1304545"/>
            <a:ext cx="5384800" cy="4803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4545"/>
            <a:ext cx="5384800" cy="4803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 userDrawn="1"/>
        </p:nvSpPr>
        <p:spPr>
          <a:xfrm flipH="1">
            <a:off x="8851640" y="6492877"/>
            <a:ext cx="3340360" cy="365125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7"/>
          <p:cNvSpPr/>
          <p:nvPr userDrawn="1"/>
        </p:nvSpPr>
        <p:spPr>
          <a:xfrm flipH="1">
            <a:off x="-1" y="6492875"/>
            <a:ext cx="9280849" cy="367004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5647" y="568050"/>
            <a:ext cx="10972800" cy="51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Heading 3 title style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72210"/>
            <a:ext cx="10972800" cy="485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0" y="1"/>
            <a:ext cx="3340360" cy="219813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7"/>
          <p:cNvSpPr/>
          <p:nvPr userDrawn="1"/>
        </p:nvSpPr>
        <p:spPr>
          <a:xfrm>
            <a:off x="2911153" y="1"/>
            <a:ext cx="9280849" cy="219813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1423687" y="6494395"/>
            <a:ext cx="55976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|</a:t>
            </a:r>
            <a:r>
              <a:rPr lang="en-US" sz="1800" baseline="0" dirty="0" smtClean="0">
                <a:solidFill>
                  <a:schemeClr val="bg1"/>
                </a:solidFill>
              </a:rPr>
              <a:t>  </a:t>
            </a:r>
            <a:fld id="{86909A1B-1656-F542-9835-9AA97EDBDCE7}" type="slidenum"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1335" y="6554120"/>
            <a:ext cx="3161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2020</a:t>
            </a:r>
            <a:r>
              <a:rPr lang="en-US" sz="800" baseline="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CNA.</a:t>
            </a:r>
            <a:r>
              <a:rPr lang="en-US" sz="8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All rights reserved</a:t>
            </a:r>
            <a:endParaRPr lang="en-US" sz="8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8245"/>
          <a:stretch/>
        </p:blipFill>
        <p:spPr>
          <a:xfrm>
            <a:off x="10737887" y="6545014"/>
            <a:ext cx="685800" cy="2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95AA6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120000"/>
        <a:buChar char="•"/>
        <a:defRPr sz="2400">
          <a:solidFill>
            <a:srgbClr val="01010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90000"/>
        <a:buFont typeface="Wingdings" panose="05000000000000000000" pitchFamily="2" charset="2"/>
        <a:buChar char="§"/>
        <a:defRPr sz="22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Segoe UI" panose="020B0502040204020203" pitchFamily="34" charset="0"/>
        <a:buChar char="–"/>
        <a:defRPr sz="20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80000"/>
        <a:buFont typeface="Courier New" panose="02070309020205020404" pitchFamily="49" charset="0"/>
        <a:buChar char="o"/>
        <a:defRPr sz="18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Segoe UI" panose="020B0502040204020203" pitchFamily="34" charset="0"/>
        <a:buChar char="‐"/>
        <a:defRPr sz="18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 userDrawn="1"/>
        </p:nvSpPr>
        <p:spPr>
          <a:xfrm flipH="1">
            <a:off x="8851640" y="6492877"/>
            <a:ext cx="3340360" cy="365125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7"/>
          <p:cNvSpPr/>
          <p:nvPr userDrawn="1"/>
        </p:nvSpPr>
        <p:spPr>
          <a:xfrm flipH="1">
            <a:off x="-1" y="6492875"/>
            <a:ext cx="9280849" cy="367004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5647" y="568050"/>
            <a:ext cx="10972800" cy="51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Heading 3 title style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72210"/>
            <a:ext cx="10972800" cy="485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0" y="1"/>
            <a:ext cx="3340360" cy="219813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7"/>
          <p:cNvSpPr/>
          <p:nvPr userDrawn="1"/>
        </p:nvSpPr>
        <p:spPr>
          <a:xfrm>
            <a:off x="2911153" y="1"/>
            <a:ext cx="9280849" cy="219813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1423687" y="6494395"/>
            <a:ext cx="55976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|</a:t>
            </a:r>
            <a:r>
              <a:rPr lang="en-US" sz="1800" baseline="0" dirty="0" smtClean="0">
                <a:solidFill>
                  <a:schemeClr val="bg1"/>
                </a:solidFill>
              </a:rPr>
              <a:t>  </a:t>
            </a:r>
            <a:fld id="{86909A1B-1656-F542-9835-9AA97EDBDCE7}" type="slidenum"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1335" y="6554120"/>
            <a:ext cx="3161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2020</a:t>
            </a:r>
            <a:r>
              <a:rPr lang="en-US" sz="800" baseline="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CNA.</a:t>
            </a:r>
            <a:r>
              <a:rPr lang="en-US" sz="8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All rights reserved</a:t>
            </a:r>
            <a:endParaRPr lang="en-US" sz="8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44" y="193302"/>
            <a:ext cx="2865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UNCLASSIFIED</a:t>
            </a:r>
            <a:endParaRPr lang="en-US" sz="2000" b="1" dirty="0">
              <a:solidFill>
                <a:schemeClr val="tx1"/>
              </a:solidFill>
              <a:latin typeface="Segoe UI Semibold" panose="020B0702040204020203" pitchFamily="34" charset="0"/>
              <a:ea typeface="Segoe UI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9022081" y="6126481"/>
            <a:ext cx="29681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UNCLASSIFIED</a:t>
            </a:r>
            <a:endParaRPr lang="en-US" sz="2000" b="1" dirty="0">
              <a:solidFill>
                <a:schemeClr val="tx1"/>
              </a:solidFill>
              <a:latin typeface="Segoe UI Semibold" panose="020B0702040204020203" pitchFamily="34" charset="0"/>
              <a:ea typeface="Segoe UI" charset="0"/>
              <a:cs typeface="Segoe UI Semibold" panose="020B07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8245"/>
          <a:stretch/>
        </p:blipFill>
        <p:spPr>
          <a:xfrm>
            <a:off x="10737887" y="6545014"/>
            <a:ext cx="685800" cy="2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4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95AA6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120000"/>
        <a:buChar char="•"/>
        <a:defRPr sz="2400">
          <a:solidFill>
            <a:srgbClr val="01010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90000"/>
        <a:buFont typeface="Wingdings" panose="05000000000000000000" pitchFamily="2" charset="2"/>
        <a:buChar char="§"/>
        <a:defRPr sz="22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Segoe UI" panose="020B0502040204020203" pitchFamily="34" charset="0"/>
        <a:buChar char="–"/>
        <a:defRPr sz="20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80000"/>
        <a:buFont typeface="Courier New" panose="02070309020205020404" pitchFamily="49" charset="0"/>
        <a:buChar char="o"/>
        <a:defRPr sz="18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Segoe UI" panose="020B0502040204020203" pitchFamily="34" charset="0"/>
        <a:buChar char="‐"/>
        <a:defRPr sz="18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 userDrawn="1"/>
        </p:nvSpPr>
        <p:spPr>
          <a:xfrm flipH="1">
            <a:off x="8851640" y="6492877"/>
            <a:ext cx="3340360" cy="365125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7"/>
          <p:cNvSpPr/>
          <p:nvPr userDrawn="1"/>
        </p:nvSpPr>
        <p:spPr>
          <a:xfrm flipH="1">
            <a:off x="-1" y="6492875"/>
            <a:ext cx="9280849" cy="367004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5647" y="568050"/>
            <a:ext cx="10972800" cy="51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Heading 3 title style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72210"/>
            <a:ext cx="10972800" cy="485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0" y="1"/>
            <a:ext cx="3340360" cy="219813"/>
          </a:xfrm>
          <a:custGeom>
            <a:avLst/>
            <a:gdLst>
              <a:gd name="connsiteX0" fmla="*/ 0 w 3881535"/>
              <a:gd name="connsiteY0" fmla="*/ 0 h 734008"/>
              <a:gd name="connsiteX1" fmla="*/ 3881535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881535"/>
              <a:gd name="connsiteY0" fmla="*/ 0 h 734008"/>
              <a:gd name="connsiteX1" fmla="*/ 2774302 w 3881535"/>
              <a:gd name="connsiteY1" fmla="*/ 0 h 734008"/>
              <a:gd name="connsiteX2" fmla="*/ 3881535 w 3881535"/>
              <a:gd name="connsiteY2" fmla="*/ 734008 h 734008"/>
              <a:gd name="connsiteX3" fmla="*/ 0 w 3881535"/>
              <a:gd name="connsiteY3" fmla="*/ 734008 h 734008"/>
              <a:gd name="connsiteX4" fmla="*/ 0 w 3881535"/>
              <a:gd name="connsiteY4" fmla="*/ 0 h 734008"/>
              <a:gd name="connsiteX0" fmla="*/ 0 w 3340360"/>
              <a:gd name="connsiteY0" fmla="*/ 0 h 734008"/>
              <a:gd name="connsiteX1" fmla="*/ 2774302 w 3340360"/>
              <a:gd name="connsiteY1" fmla="*/ 0 h 734008"/>
              <a:gd name="connsiteX2" fmla="*/ 3340360 w 3340360"/>
              <a:gd name="connsiteY2" fmla="*/ 734008 h 734008"/>
              <a:gd name="connsiteX3" fmla="*/ 0 w 3340360"/>
              <a:gd name="connsiteY3" fmla="*/ 734008 h 734008"/>
              <a:gd name="connsiteX4" fmla="*/ 0 w 3340360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60" h="734008">
                <a:moveTo>
                  <a:pt x="0" y="0"/>
                </a:moveTo>
                <a:lnTo>
                  <a:pt x="2774302" y="0"/>
                </a:lnTo>
                <a:lnTo>
                  <a:pt x="3340360" y="734008"/>
                </a:lnTo>
                <a:lnTo>
                  <a:pt x="0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7"/>
          <p:cNvSpPr/>
          <p:nvPr userDrawn="1"/>
        </p:nvSpPr>
        <p:spPr>
          <a:xfrm>
            <a:off x="2911153" y="1"/>
            <a:ext cx="9280849" cy="219813"/>
          </a:xfrm>
          <a:custGeom>
            <a:avLst/>
            <a:gdLst>
              <a:gd name="connsiteX0" fmla="*/ 0 w 8758335"/>
              <a:gd name="connsiteY0" fmla="*/ 0 h 734008"/>
              <a:gd name="connsiteX1" fmla="*/ 8758335 w 8758335"/>
              <a:gd name="connsiteY1" fmla="*/ 0 h 734008"/>
              <a:gd name="connsiteX2" fmla="*/ 8758335 w 8758335"/>
              <a:gd name="connsiteY2" fmla="*/ 734008 h 734008"/>
              <a:gd name="connsiteX3" fmla="*/ 0 w 8758335"/>
              <a:gd name="connsiteY3" fmla="*/ 734008 h 734008"/>
              <a:gd name="connsiteX4" fmla="*/ 0 w 8758335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22514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78497 w 9280849"/>
              <a:gd name="connsiteY3" fmla="*/ 734008 h 734008"/>
              <a:gd name="connsiteX4" fmla="*/ 0 w 9280849"/>
              <a:gd name="connsiteY4" fmla="*/ 0 h 734008"/>
              <a:gd name="connsiteX0" fmla="*/ 0 w 9280849"/>
              <a:gd name="connsiteY0" fmla="*/ 0 h 734008"/>
              <a:gd name="connsiteX1" fmla="*/ 9280849 w 9280849"/>
              <a:gd name="connsiteY1" fmla="*/ 0 h 734008"/>
              <a:gd name="connsiteX2" fmla="*/ 9280849 w 9280849"/>
              <a:gd name="connsiteY2" fmla="*/ 734008 h 734008"/>
              <a:gd name="connsiteX3" fmla="*/ 565971 w 9280849"/>
              <a:gd name="connsiteY3" fmla="*/ 734008 h 734008"/>
              <a:gd name="connsiteX4" fmla="*/ 0 w 9280849"/>
              <a:gd name="connsiteY4" fmla="*/ 0 h 7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849" h="734008">
                <a:moveTo>
                  <a:pt x="0" y="0"/>
                </a:moveTo>
                <a:lnTo>
                  <a:pt x="9280849" y="0"/>
                </a:lnTo>
                <a:lnTo>
                  <a:pt x="9280849" y="734008"/>
                </a:lnTo>
                <a:lnTo>
                  <a:pt x="565971" y="734008"/>
                </a:lnTo>
                <a:lnTo>
                  <a:pt x="0" y="0"/>
                </a:lnTo>
                <a:close/>
              </a:path>
            </a:pathLst>
          </a:custGeom>
          <a:solidFill>
            <a:srgbClr val="006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1423687" y="6494395"/>
            <a:ext cx="55976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|</a:t>
            </a:r>
            <a:r>
              <a:rPr lang="en-US" sz="1800" baseline="0" dirty="0" smtClean="0">
                <a:solidFill>
                  <a:schemeClr val="bg1"/>
                </a:solidFill>
              </a:rPr>
              <a:t>  </a:t>
            </a:r>
            <a:fld id="{86909A1B-1656-F542-9835-9AA97EDBDCE7}" type="slidenum"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1335" y="6554120"/>
            <a:ext cx="3161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2020</a:t>
            </a:r>
            <a:r>
              <a:rPr lang="en-US" sz="800" baseline="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CNA.</a:t>
            </a:r>
            <a:r>
              <a:rPr lang="en-US" sz="8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All rights reserved</a:t>
            </a:r>
            <a:endParaRPr lang="en-US" sz="8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44" y="193302"/>
            <a:ext cx="2865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CUI</a:t>
            </a:r>
            <a:endParaRPr lang="en-US" sz="2000" b="1" dirty="0">
              <a:solidFill>
                <a:schemeClr val="tx1"/>
              </a:solidFill>
              <a:latin typeface="Segoe UI Semibold" panose="020B0702040204020203" pitchFamily="34" charset="0"/>
              <a:ea typeface="Segoe UI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9022081" y="6126481"/>
            <a:ext cx="29681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CUI</a:t>
            </a:r>
            <a:endParaRPr lang="en-US" sz="2000" b="1" dirty="0">
              <a:solidFill>
                <a:schemeClr val="tx1"/>
              </a:solidFill>
              <a:latin typeface="Segoe UI Semibold" panose="020B0702040204020203" pitchFamily="34" charset="0"/>
              <a:ea typeface="Segoe UI" charset="0"/>
              <a:cs typeface="Segoe UI Semibold" panose="020B07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8245"/>
          <a:stretch/>
        </p:blipFill>
        <p:spPr>
          <a:xfrm>
            <a:off x="10737887" y="6545014"/>
            <a:ext cx="685800" cy="2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95AA6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25759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120000"/>
        <a:buChar char="•"/>
        <a:defRPr sz="2400">
          <a:solidFill>
            <a:srgbClr val="01010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90000"/>
        <a:buFont typeface="Wingdings" panose="05000000000000000000" pitchFamily="2" charset="2"/>
        <a:buChar char="§"/>
        <a:defRPr sz="22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Segoe UI" panose="020B0502040204020203" pitchFamily="34" charset="0"/>
        <a:buChar char="–"/>
        <a:defRPr sz="20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SzPct val="80000"/>
        <a:buFont typeface="Courier New" panose="02070309020205020404" pitchFamily="49" charset="0"/>
        <a:buChar char="o"/>
        <a:defRPr sz="18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Segoe UI" panose="020B0502040204020203" pitchFamily="34" charset="0"/>
        <a:buChar char="‐"/>
        <a:defRPr sz="1800">
          <a:solidFill>
            <a:srgbClr val="01010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CC741"/>
        </a:buClr>
        <a:buChar char="»"/>
        <a:defRPr sz="1200">
          <a:solidFill>
            <a:srgbClr val="52575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cna.or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-scm.com/doc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236229" y="2936080"/>
            <a:ext cx="4920847" cy="1380843"/>
          </a:xfrm>
        </p:spPr>
        <p:txBody>
          <a:bodyPr/>
          <a:lstStyle/>
          <a:p>
            <a:r>
              <a:rPr lang="en-US" dirty="0" smtClean="0"/>
              <a:t>Data Science Division: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&amp; GitHub 101</a:t>
            </a:r>
            <a:endParaRPr lang="en-US" dirty="0"/>
          </a:p>
        </p:txBody>
      </p:sp>
      <p:sp>
        <p:nvSpPr>
          <p:cNvPr id="32" name="Subtitle 31"/>
          <p:cNvSpPr>
            <a:spLocks noGrp="1"/>
          </p:cNvSpPr>
          <p:nvPr>
            <p:ph type="subTitle" idx="4294967295"/>
          </p:nvPr>
        </p:nvSpPr>
        <p:spPr>
          <a:xfrm>
            <a:off x="411720" y="4666034"/>
            <a:ext cx="3627928" cy="1055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Sophia Doerr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95990" y="4475534"/>
            <a:ext cx="281481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2575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FontTx/>
              <a:buNone/>
              <a:defRPr sz="1600">
                <a:solidFill>
                  <a:srgbClr val="525759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Font typeface="Arial" charset="0"/>
              <a:buChar char="–"/>
              <a:defRPr>
                <a:solidFill>
                  <a:srgbClr val="525759"/>
                </a:solidFill>
                <a:latin typeface="Lucida Bright" panose="02040602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Font typeface="Wingdings" pitchFamily="2" charset="2"/>
              <a:buChar char="§"/>
              <a:defRPr sz="1600">
                <a:solidFill>
                  <a:srgbClr val="525759"/>
                </a:solidFill>
                <a:latin typeface="Lucida Bright" panose="02040602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Font typeface="Wingdings" pitchFamily="2" charset="2"/>
              <a:buChar char="Ø"/>
              <a:defRPr sz="1400">
                <a:solidFill>
                  <a:srgbClr val="525759"/>
                </a:solidFill>
                <a:latin typeface="Lucida Bright" panose="02040602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Lucida Bright" panose="02040602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kern="0" dirty="0">
              <a:solidFill>
                <a:srgbClr val="01010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9" y="247308"/>
            <a:ext cx="2486423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October 9</a:t>
            </a:r>
            <a:r>
              <a:rPr lang="en-US" sz="1400" baseline="30000" dirty="0" smtClean="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400" dirty="0" smtClean="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2020</a:t>
            </a:r>
            <a:endParaRPr lang="en-US" sz="1400" dirty="0">
              <a:solidFill>
                <a:srgbClr val="01010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76320" y="836502"/>
            <a:ext cx="8744504" cy="6031658"/>
            <a:chOff x="3576320" y="836502"/>
            <a:chExt cx="8744504" cy="6031658"/>
          </a:xfrm>
        </p:grpSpPr>
        <p:sp>
          <p:nvSpPr>
            <p:cNvPr id="62" name="Parallelogram 61"/>
            <p:cNvSpPr/>
            <p:nvPr/>
          </p:nvSpPr>
          <p:spPr bwMode="auto">
            <a:xfrm flipV="1">
              <a:off x="4389120" y="853440"/>
              <a:ext cx="6410960" cy="6014720"/>
            </a:xfrm>
            <a:prstGeom prst="parallelogram">
              <a:avLst>
                <a:gd name="adj" fmla="val 75937"/>
              </a:avLst>
            </a:prstGeom>
            <a:solidFill>
              <a:srgbClr val="B4DE86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ight Triangle 12"/>
            <p:cNvSpPr/>
            <p:nvPr/>
          </p:nvSpPr>
          <p:spPr bwMode="auto">
            <a:xfrm rot="10800000">
              <a:off x="6071968" y="836502"/>
              <a:ext cx="6120031" cy="6021497"/>
            </a:xfrm>
            <a:prstGeom prst="rtTriangle">
              <a:avLst/>
            </a:prstGeom>
            <a:solidFill>
              <a:srgbClr val="B4DE86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Parallelogram 7"/>
            <p:cNvSpPr/>
            <p:nvPr/>
          </p:nvSpPr>
          <p:spPr bwMode="auto">
            <a:xfrm flipV="1">
              <a:off x="3576320" y="843280"/>
              <a:ext cx="6410960" cy="6014720"/>
            </a:xfrm>
            <a:prstGeom prst="parallelogram">
              <a:avLst>
                <a:gd name="adj" fmla="val 75937"/>
              </a:avLst>
            </a:prstGeom>
            <a:solidFill>
              <a:schemeClr val="accent5">
                <a:lumMod val="9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/>
          </p:nvSpPr>
          <p:spPr bwMode="auto">
            <a:xfrm flipV="1">
              <a:off x="5909864" y="843280"/>
              <a:ext cx="6410960" cy="6014720"/>
            </a:xfrm>
            <a:prstGeom prst="parallelogram">
              <a:avLst>
                <a:gd name="adj" fmla="val 75937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56892" y="1049671"/>
            <a:ext cx="4195976" cy="5828649"/>
            <a:chOff x="8453689" y="897863"/>
            <a:chExt cx="3708719" cy="539335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4095" y="3449689"/>
              <a:ext cx="811198" cy="84336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9" y="3475405"/>
              <a:ext cx="811198" cy="84336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6997" y="3475405"/>
              <a:ext cx="811198" cy="84336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470" y="897863"/>
              <a:ext cx="1620541" cy="16205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8146" y="1036758"/>
              <a:ext cx="1202125" cy="108566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5" name="Elbow Connector 24"/>
            <p:cNvCxnSpPr>
              <a:stCxn id="20" idx="0"/>
            </p:cNvCxnSpPr>
            <p:nvPr/>
          </p:nvCxnSpPr>
          <p:spPr bwMode="auto">
            <a:xfrm rot="5400000" flipH="1" flipV="1">
              <a:off x="9006980" y="2345397"/>
              <a:ext cx="1167007" cy="1041579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25"/>
            <p:cNvCxnSpPr>
              <a:stCxn id="22" idx="0"/>
            </p:cNvCxnSpPr>
            <p:nvPr/>
          </p:nvCxnSpPr>
          <p:spPr bwMode="auto">
            <a:xfrm rot="16200000" flipV="1">
              <a:off x="10421019" y="2283827"/>
              <a:ext cx="1192722" cy="119043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>
              <a:stCxn id="21" idx="0"/>
            </p:cNvCxnSpPr>
            <p:nvPr/>
          </p:nvCxnSpPr>
          <p:spPr bwMode="auto">
            <a:xfrm flipV="1">
              <a:off x="10264228" y="2355939"/>
              <a:ext cx="0" cy="11194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endCxn id="20" idx="2"/>
            </p:cNvCxnSpPr>
            <p:nvPr/>
          </p:nvCxnSpPr>
          <p:spPr bwMode="auto">
            <a:xfrm flipV="1">
              <a:off x="9069694" y="4293057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10264228" y="4318773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11612596" y="4293057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9722400" y="4687342"/>
              <a:ext cx="1190894" cy="1598449"/>
              <a:chOff x="8774634" y="2153990"/>
              <a:chExt cx="1190894" cy="159844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10971514" y="4692772"/>
              <a:ext cx="1190894" cy="1598449"/>
              <a:chOff x="8774634" y="2153990"/>
              <a:chExt cx="1190894" cy="159844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8453689" y="4687342"/>
              <a:ext cx="1190894" cy="1598449"/>
              <a:chOff x="8774634" y="2153990"/>
              <a:chExt cx="1190894" cy="159844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51" name="Rectangle 50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11017380" y="1195239"/>
              <a:ext cx="952229" cy="904482"/>
              <a:chOff x="7539806" y="57991"/>
              <a:chExt cx="1416742" cy="1354907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7539806" y="384485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47" name="Rectangle 46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/>
              <p:cNvGrpSpPr/>
              <p:nvPr/>
            </p:nvGrpSpPr>
            <p:grpSpPr>
              <a:xfrm>
                <a:off x="7724640" y="221238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7956227" y="57991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43" name="Rectangle 42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155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7083653" cy="587070"/>
          </a:xfrm>
        </p:spPr>
        <p:txBody>
          <a:bodyPr/>
          <a:lstStyle/>
          <a:p>
            <a:r>
              <a:rPr lang="en-US" dirty="0" smtClean="0"/>
              <a:t>Adding Collaborators to Private Repo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19" y="1489752"/>
            <a:ext cx="5355472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Invite Teammates to Repo</a:t>
            </a:r>
          </a:p>
          <a:p>
            <a:pPr marL="457200" indent="-457200">
              <a:buAutoNum type="arabicPeriod"/>
            </a:pPr>
            <a:r>
              <a:rPr lang="en-US" dirty="0" smtClean="0"/>
              <a:t>Navigate to Repo Home page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on </a:t>
            </a:r>
            <a:r>
              <a:rPr lang="en-US" dirty="0" smtClean="0">
                <a:solidFill>
                  <a:srgbClr val="9966FF"/>
                </a:solidFill>
              </a:rPr>
              <a:t>“Settings”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735" y="2839600"/>
            <a:ext cx="7887105" cy="3422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/>
          <p:cNvSpPr/>
          <p:nvPr/>
        </p:nvSpPr>
        <p:spPr bwMode="auto">
          <a:xfrm>
            <a:off x="8986520" y="3698289"/>
            <a:ext cx="828040" cy="436880"/>
          </a:xfrm>
          <a:prstGeom prst="rect">
            <a:avLst/>
          </a:prstGeom>
          <a:noFill/>
          <a:ln w="28575" cap="flat" cmpd="sng" algn="ctr">
            <a:solidFill>
              <a:srgbClr val="8F6CF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720511" y="2647786"/>
            <a:ext cx="5266009" cy="12689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8F6CF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076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7083653" cy="587070"/>
          </a:xfrm>
        </p:spPr>
        <p:txBody>
          <a:bodyPr/>
          <a:lstStyle/>
          <a:p>
            <a:r>
              <a:rPr lang="en-US" dirty="0" smtClean="0"/>
              <a:t>Adding Collaborators to Private Repo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19" y="1489752"/>
            <a:ext cx="5355472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Invite Teammates to Repo</a:t>
            </a:r>
          </a:p>
          <a:p>
            <a:pPr marL="457200" indent="-457200">
              <a:buAutoNum type="arabicPeriod"/>
            </a:pPr>
            <a:r>
              <a:rPr lang="en-US" dirty="0" smtClean="0"/>
              <a:t>Navigate to Repo Home page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on </a:t>
            </a:r>
            <a:r>
              <a:rPr lang="en-US" dirty="0" smtClean="0">
                <a:solidFill>
                  <a:srgbClr val="9966FF"/>
                </a:solidFill>
              </a:rPr>
              <a:t>“Settings”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on </a:t>
            </a:r>
            <a:r>
              <a:rPr lang="en-US" dirty="0" smtClean="0">
                <a:solidFill>
                  <a:srgbClr val="FF0000"/>
                </a:solidFill>
              </a:rPr>
              <a:t>“Collaborators”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19" y="2289946"/>
            <a:ext cx="6634603" cy="4024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/>
          <p:cNvSpPr/>
          <p:nvPr/>
        </p:nvSpPr>
        <p:spPr bwMode="auto">
          <a:xfrm>
            <a:off x="5327860" y="3570560"/>
            <a:ext cx="1580940" cy="4368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156307" y="3170464"/>
            <a:ext cx="1147212" cy="618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37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7083653" cy="587070"/>
          </a:xfrm>
        </p:spPr>
        <p:txBody>
          <a:bodyPr/>
          <a:lstStyle/>
          <a:p>
            <a:r>
              <a:rPr lang="en-US" dirty="0" smtClean="0"/>
              <a:t>Adding Collaborators to Private Repo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19" y="1489752"/>
            <a:ext cx="4838300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Invite Teammates to Repo</a:t>
            </a:r>
          </a:p>
          <a:p>
            <a:pPr marL="457200" indent="-457200">
              <a:buAutoNum type="arabicPeriod"/>
            </a:pPr>
            <a:r>
              <a:rPr lang="en-US" dirty="0" smtClean="0"/>
              <a:t>Navigate to Repo Home page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on </a:t>
            </a:r>
            <a:r>
              <a:rPr lang="en-US" dirty="0" smtClean="0">
                <a:solidFill>
                  <a:srgbClr val="9966FF"/>
                </a:solidFill>
              </a:rPr>
              <a:t>“Settings”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on </a:t>
            </a:r>
            <a:r>
              <a:rPr lang="en-US" dirty="0" smtClean="0">
                <a:solidFill>
                  <a:srgbClr val="FF0000"/>
                </a:solidFill>
              </a:rPr>
              <a:t>“Collaborators”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teammate usernames into box and click </a:t>
            </a:r>
            <a:r>
              <a:rPr lang="en-US" dirty="0" smtClean="0">
                <a:solidFill>
                  <a:srgbClr val="00B050"/>
                </a:solidFill>
              </a:rPr>
              <a:t>“Add collaborator”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19" y="2504974"/>
            <a:ext cx="6715969" cy="3961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/>
          <p:cNvSpPr/>
          <p:nvPr/>
        </p:nvSpPr>
        <p:spPr bwMode="auto">
          <a:xfrm>
            <a:off x="7094226" y="5984659"/>
            <a:ext cx="4630414" cy="43688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809506" y="4314445"/>
            <a:ext cx="4068814" cy="17813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169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140148"/>
            <a:ext cx="11174925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interact with </a:t>
            </a:r>
            <a:r>
              <a:rPr lang="en-US" dirty="0" err="1" smtClean="0"/>
              <a:t>git</a:t>
            </a:r>
            <a:r>
              <a:rPr lang="en-US" dirty="0" smtClean="0"/>
              <a:t> from local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Bash: </a:t>
            </a:r>
            <a:r>
              <a:rPr lang="en-US" dirty="0" smtClean="0"/>
              <a:t>Windows </a:t>
            </a:r>
            <a:r>
              <a:rPr lang="en-US" dirty="0"/>
              <a:t>shell with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installed</a:t>
            </a:r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for Desktop has easy UI interface, but prevents full understanding of </a:t>
            </a:r>
            <a:r>
              <a:rPr lang="en-US" dirty="0" err="1" smtClean="0"/>
              <a:t>git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Install </a:t>
            </a:r>
            <a:r>
              <a:rPr lang="en-US" b="1" dirty="0"/>
              <a:t>from: </a:t>
            </a:r>
            <a:r>
              <a:rPr lang="en-US" u="sng" dirty="0">
                <a:solidFill>
                  <a:srgbClr val="9966FF"/>
                </a:solidFill>
              </a:rPr>
              <a:t>https://gitforwindows.org/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Download link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on ‘exe’ and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Admin access not required to install</a:t>
            </a:r>
          </a:p>
          <a:p>
            <a:pPr marL="0" indent="0">
              <a:buNone/>
            </a:pPr>
            <a:r>
              <a:rPr lang="en-US" dirty="0"/>
              <a:t>Already installed and </a:t>
            </a:r>
            <a:r>
              <a:rPr lang="en-US" dirty="0" smtClean="0"/>
              <a:t>set up </a:t>
            </a:r>
            <a:r>
              <a:rPr lang="en-US" dirty="0"/>
              <a:t>on </a:t>
            </a:r>
            <a:r>
              <a:rPr lang="en-US" dirty="0" smtClean="0"/>
              <a:t>Lovelace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18" y="3146894"/>
            <a:ext cx="5017443" cy="29202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32" y="5052566"/>
            <a:ext cx="1429515" cy="14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Commands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01" y="1120533"/>
            <a:ext cx="5322837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Useful bash commands for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8F6CFE"/>
                </a:solidFill>
              </a:rPr>
              <a:t>ls + Enter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Shows files and folders in CWD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cd 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filepath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” + Enter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Replace “</a:t>
            </a:r>
            <a:r>
              <a:rPr lang="en-US" dirty="0" err="1" smtClean="0"/>
              <a:t>filepath</a:t>
            </a:r>
            <a:r>
              <a:rPr lang="en-US" dirty="0" smtClean="0"/>
              <a:t>” with </a:t>
            </a:r>
            <a:r>
              <a:rPr lang="en-US" dirty="0" err="1" smtClean="0"/>
              <a:t>filepath</a:t>
            </a:r>
            <a:r>
              <a:rPr lang="en-US" dirty="0" smtClean="0"/>
              <a:t> to move into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For folder names with spaces, use backslash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kdir</a:t>
            </a:r>
            <a:r>
              <a:rPr lang="en-US" dirty="0" smtClean="0">
                <a:solidFill>
                  <a:srgbClr val="FF0000"/>
                </a:solidFill>
              </a:rPr>
              <a:t> “new directory name” + Enter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Create new folder in CWD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429"/>
          <a:stretch/>
        </p:blipFill>
        <p:spPr>
          <a:xfrm>
            <a:off x="6095592" y="3777250"/>
            <a:ext cx="2938435" cy="727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-196"/>
          <a:stretch/>
        </p:blipFill>
        <p:spPr>
          <a:xfrm>
            <a:off x="6110032" y="2851355"/>
            <a:ext cx="2785449" cy="780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8502" b="27665"/>
          <a:stretch/>
        </p:blipFill>
        <p:spPr>
          <a:xfrm>
            <a:off x="6110034" y="948803"/>
            <a:ext cx="2923994" cy="1414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1" r="666" b="1674"/>
          <a:stretch/>
        </p:blipFill>
        <p:spPr>
          <a:xfrm>
            <a:off x="6110033" y="5367232"/>
            <a:ext cx="2933231" cy="3683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26286" y="510210"/>
            <a:ext cx="169149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F6CFE"/>
                </a:solidFill>
              </a:rPr>
              <a:t>l</a:t>
            </a:r>
            <a:r>
              <a:rPr lang="en-US" sz="2400" dirty="0" smtClean="0">
                <a:solidFill>
                  <a:srgbClr val="8F6CFE"/>
                </a:solidFill>
              </a:rPr>
              <a:t>s Example</a:t>
            </a:r>
            <a:endParaRPr lang="en-US" sz="2400" dirty="0">
              <a:solidFill>
                <a:srgbClr val="8F6CF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0454" y="2468241"/>
            <a:ext cx="194797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 Examples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3398" y="4924034"/>
            <a:ext cx="2222083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mkdir</a:t>
            </a:r>
            <a:r>
              <a:rPr lang="en-US" sz="2400" dirty="0" smtClean="0">
                <a:solidFill>
                  <a:srgbClr val="FF0000"/>
                </a:solidFill>
              </a:rPr>
              <a:t>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8236" y="1171452"/>
            <a:ext cx="182804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8F6CFE"/>
                </a:solidFill>
              </a:rPr>
              <a:t>Lists files and folders in SUR P2P folder</a:t>
            </a:r>
            <a:endParaRPr lang="en-US" dirty="0">
              <a:solidFill>
                <a:srgbClr val="8F6CF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4939" y="5015032"/>
            <a:ext cx="19774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Makes a new folder in SUR P2P called </a:t>
            </a:r>
            <a:r>
              <a:rPr lang="en-US" dirty="0" err="1" smtClean="0">
                <a:solidFill>
                  <a:srgbClr val="FF0000"/>
                </a:solidFill>
              </a:rPr>
              <a:t>new_folder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4317" y="2723910"/>
            <a:ext cx="2018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Changes CWD to P drive</a:t>
            </a:r>
          </a:p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Changes CWD to SUR P2P on P drive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6006158" cy="587070"/>
          </a:xfrm>
        </p:spPr>
        <p:txBody>
          <a:bodyPr/>
          <a:lstStyle/>
          <a:p>
            <a:r>
              <a:rPr lang="en-US" dirty="0" smtClean="0"/>
              <a:t>Bash Commands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140148"/>
            <a:ext cx="11405931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bash commands: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/>
              <a:t>touch “filename” + Enter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Creates empty file named “filename” in </a:t>
            </a:r>
            <a:r>
              <a:rPr lang="en-US" dirty="0" smtClean="0"/>
              <a:t>CWD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mv “filename” “folder/” + Enter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Moves </a:t>
            </a:r>
            <a:r>
              <a:rPr lang="en-US" dirty="0"/>
              <a:t>f</a:t>
            </a:r>
            <a:r>
              <a:rPr lang="en-US" dirty="0" smtClean="0"/>
              <a:t>ile named “filename” to the folder “folder”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 “filename” “folder/” + Enter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Copies file named “filename” to the folder “folder”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v and </a:t>
            </a:r>
            <a:r>
              <a:rPr lang="en-US" dirty="0" err="1" smtClean="0"/>
              <a:t>cp</a:t>
            </a:r>
            <a:r>
              <a:rPr lang="en-US" dirty="0" smtClean="0"/>
              <a:t> will overwrite files of the same name in destination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cat “filename” + Enter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Lists out the content of a file named “filename” in bash window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this source for additional help with bash: </a:t>
            </a:r>
            <a:r>
              <a:rPr lang="en-US" sz="1600" u="sng" dirty="0">
                <a:solidFill>
                  <a:srgbClr val="9966FF"/>
                </a:solidFill>
              </a:rPr>
              <a:t>https://www.pcsuggest.com/basic-linux-commands/</a:t>
            </a:r>
            <a:endParaRPr lang="en-US" u="sng" dirty="0" smtClean="0">
              <a:solidFill>
                <a:srgbClr val="9966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for Account Authentication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Must authenticate your </a:t>
            </a:r>
            <a:r>
              <a:rPr lang="en-US" dirty="0" err="1" smtClean="0"/>
              <a:t>Git</a:t>
            </a:r>
            <a:r>
              <a:rPr lang="en-US" dirty="0" smtClean="0"/>
              <a:t> Bash client with Github.cna.org: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SSH instead of https </a:t>
            </a:r>
            <a:r>
              <a:rPr lang="en-US" dirty="0"/>
              <a:t>(faster and more robust encryption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r>
              <a:rPr lang="en-US" b="1" dirty="0" smtClean="0"/>
              <a:t>Key Generation Instructions:</a:t>
            </a:r>
          </a:p>
          <a:p>
            <a:pPr marL="457200" indent="-4572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GitBash</a:t>
            </a: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Type in: </a:t>
            </a:r>
            <a:r>
              <a:rPr lang="en-US" dirty="0" err="1">
                <a:solidFill>
                  <a:srgbClr val="095AA6"/>
                </a:solidFill>
              </a:rPr>
              <a:t>ssh-keygen</a:t>
            </a:r>
            <a:r>
              <a:rPr lang="en-US" dirty="0">
                <a:solidFill>
                  <a:srgbClr val="095AA6"/>
                </a:solidFill>
              </a:rPr>
              <a:t> –t ed25519 –C </a:t>
            </a:r>
            <a:r>
              <a:rPr lang="en-US" dirty="0" smtClean="0">
                <a:solidFill>
                  <a:srgbClr val="095AA6"/>
                </a:solidFill>
                <a:hlinkClick r:id="rId3"/>
              </a:rPr>
              <a:t>your_email@cna.org</a:t>
            </a:r>
            <a:r>
              <a:rPr lang="en-US" dirty="0" smtClean="0">
                <a:solidFill>
                  <a:srgbClr val="095AA6"/>
                </a:solidFill>
              </a:rPr>
              <a:t> + Enter</a:t>
            </a:r>
            <a:endParaRPr lang="en-US" dirty="0">
              <a:solidFill>
                <a:srgbClr val="095AA6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/>
              <a:t>Press enter to accept the default file location for your key</a:t>
            </a:r>
          </a:p>
          <a:p>
            <a:pPr marL="457200" indent="-457200">
              <a:buAutoNum type="arabicPeriod"/>
            </a:pPr>
            <a:r>
              <a:rPr lang="en-US" dirty="0" smtClean="0"/>
              <a:t>Enter an SSH key passphrase and re enter to confirm</a:t>
            </a:r>
          </a:p>
          <a:p>
            <a:pPr marL="457200" indent="-457200"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 smtClean="0"/>
              <a:t>Now to add SSH key to </a:t>
            </a:r>
            <a:r>
              <a:rPr lang="en-US" b="1" dirty="0" err="1" smtClean="0"/>
              <a:t>ssh</a:t>
            </a:r>
            <a:r>
              <a:rPr lang="en-US" b="1" dirty="0" smtClean="0"/>
              <a:t>-agent:</a:t>
            </a:r>
          </a:p>
          <a:p>
            <a:pPr marL="457200" indent="-457200">
              <a:buAutoNum type="arabicPeriod"/>
            </a:pPr>
            <a:r>
              <a:rPr lang="en-US" dirty="0" smtClean="0"/>
              <a:t>Type in: </a:t>
            </a:r>
            <a:r>
              <a:rPr lang="en-US" dirty="0" err="1">
                <a:solidFill>
                  <a:srgbClr val="095AA6"/>
                </a:solidFill>
              </a:rPr>
              <a:t>eval</a:t>
            </a:r>
            <a:r>
              <a:rPr lang="en-US" dirty="0">
                <a:solidFill>
                  <a:srgbClr val="095AA6"/>
                </a:solidFill>
              </a:rPr>
              <a:t> $(</a:t>
            </a:r>
            <a:r>
              <a:rPr lang="en-US" dirty="0" err="1">
                <a:solidFill>
                  <a:srgbClr val="095AA6"/>
                </a:solidFill>
              </a:rPr>
              <a:t>ssh</a:t>
            </a:r>
            <a:r>
              <a:rPr lang="en-US" dirty="0">
                <a:solidFill>
                  <a:srgbClr val="095AA6"/>
                </a:solidFill>
              </a:rPr>
              <a:t>-agent –s</a:t>
            </a:r>
            <a:r>
              <a:rPr lang="en-US" dirty="0" smtClean="0">
                <a:solidFill>
                  <a:srgbClr val="095AA6"/>
                </a:solidFill>
              </a:rPr>
              <a:t>) + Enter</a:t>
            </a:r>
          </a:p>
          <a:p>
            <a:pPr marL="457200" indent="-457200">
              <a:buAutoNum type="arabicPeriod"/>
            </a:pPr>
            <a:r>
              <a:rPr lang="en-US" dirty="0" smtClean="0"/>
              <a:t>Type in: </a:t>
            </a:r>
            <a:r>
              <a:rPr lang="en-US" dirty="0" err="1" smtClean="0">
                <a:solidFill>
                  <a:srgbClr val="095AA6"/>
                </a:solidFill>
              </a:rPr>
              <a:t>ssh</a:t>
            </a:r>
            <a:r>
              <a:rPr lang="en-US" dirty="0" smtClean="0">
                <a:solidFill>
                  <a:srgbClr val="095AA6"/>
                </a:solidFill>
              </a:rPr>
              <a:t>-add ~/.</a:t>
            </a:r>
            <a:r>
              <a:rPr lang="en-US" dirty="0" err="1" smtClean="0">
                <a:solidFill>
                  <a:srgbClr val="095AA6"/>
                </a:solidFill>
              </a:rPr>
              <a:t>ssh</a:t>
            </a:r>
            <a:r>
              <a:rPr lang="en-US" dirty="0" smtClean="0">
                <a:solidFill>
                  <a:srgbClr val="095AA6"/>
                </a:solidFill>
              </a:rPr>
              <a:t>/id_ed25519 + Enter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for Account Authentication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Must authenticate your </a:t>
            </a:r>
            <a:r>
              <a:rPr lang="en-US" dirty="0" err="1" smtClean="0"/>
              <a:t>Git</a:t>
            </a:r>
            <a:r>
              <a:rPr lang="en-US" dirty="0" smtClean="0"/>
              <a:t> Bash client with Github.cna.org: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SSH encryption instead </a:t>
            </a:r>
            <a:r>
              <a:rPr lang="en-US" dirty="0"/>
              <a:t>of </a:t>
            </a:r>
            <a:r>
              <a:rPr lang="en-US" dirty="0" smtClean="0"/>
              <a:t>https </a:t>
            </a:r>
            <a:r>
              <a:rPr lang="en-US" dirty="0"/>
              <a:t>(faster and more robust encryption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r>
              <a:rPr lang="en-US" b="1" dirty="0"/>
              <a:t>Add SSH key to </a:t>
            </a:r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smtClean="0"/>
              <a:t>account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Again in </a:t>
            </a:r>
            <a:r>
              <a:rPr lang="en-US" dirty="0" err="1" smtClean="0"/>
              <a:t>Git</a:t>
            </a:r>
            <a:r>
              <a:rPr lang="en-US" dirty="0" smtClean="0"/>
              <a:t> Bash, type in: </a:t>
            </a:r>
            <a:r>
              <a:rPr lang="en-US" dirty="0">
                <a:solidFill>
                  <a:srgbClr val="095AA6"/>
                </a:solidFill>
              </a:rPr>
              <a:t>clip &lt; ~/.</a:t>
            </a:r>
            <a:r>
              <a:rPr lang="en-US" dirty="0" err="1" smtClean="0">
                <a:solidFill>
                  <a:srgbClr val="095AA6"/>
                </a:solidFill>
              </a:rPr>
              <a:t>ssh</a:t>
            </a:r>
            <a:r>
              <a:rPr lang="en-US" dirty="0" smtClean="0">
                <a:solidFill>
                  <a:srgbClr val="095AA6"/>
                </a:solidFill>
              </a:rPr>
              <a:t>/id_ed25519.pub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Copies the contents of the key to clipboard to paste into </a:t>
            </a:r>
            <a:r>
              <a:rPr lang="en-US" dirty="0" err="1" smtClean="0"/>
              <a:t>github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Log into Github.cna.org</a:t>
            </a:r>
          </a:p>
          <a:p>
            <a:pPr marL="457200" indent="-457200">
              <a:buAutoNum type="arabicPeriod"/>
            </a:pPr>
            <a:r>
              <a:rPr lang="en-US" dirty="0" smtClean="0"/>
              <a:t>Go to settings &gt; SSH and GPG keys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New SSH key</a:t>
            </a:r>
          </a:p>
          <a:p>
            <a:pPr marL="457200" indent="-457200">
              <a:buAutoNum type="arabicPeriod"/>
            </a:pPr>
            <a:r>
              <a:rPr lang="en-US" dirty="0" smtClean="0"/>
              <a:t>Paste into “Key” text box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“Title” (name of laptop or computer you’re authenticating from)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“Add SSH key”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469570"/>
            <a:ext cx="10972800" cy="587070"/>
          </a:xfrm>
        </p:spPr>
        <p:txBody>
          <a:bodyPr/>
          <a:lstStyle/>
          <a:p>
            <a:r>
              <a:rPr lang="en-US" dirty="0" smtClean="0"/>
              <a:t>Cloning Repo to Local Machine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16" y="1896764"/>
            <a:ext cx="4660475" cy="412484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Pick a place within your PRIVATE folder to store your repo for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Each individual needs their own copy in a place only accessible by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The remote </a:t>
            </a:r>
            <a:r>
              <a:rPr lang="en-US" sz="2000" dirty="0" err="1" smtClean="0"/>
              <a:t>git</a:t>
            </a:r>
            <a:r>
              <a:rPr lang="en-US" sz="2000" dirty="0" smtClean="0"/>
              <a:t> repo will allow sharing code with team</a:t>
            </a:r>
          </a:p>
          <a:p>
            <a:pPr marL="0" indent="0">
              <a:buNone/>
            </a:pPr>
            <a:r>
              <a:rPr lang="en-US" sz="2000" b="1" dirty="0" smtClean="0"/>
              <a:t>To clone: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Go to repo home page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Click </a:t>
            </a:r>
            <a:r>
              <a:rPr lang="en-US" sz="2000" dirty="0" smtClean="0">
                <a:solidFill>
                  <a:srgbClr val="00B0F0"/>
                </a:solidFill>
              </a:rPr>
              <a:t>“Clone or download”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Switch to “Use SSH”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00B050"/>
                </a:solidFill>
              </a:rPr>
              <a:t>Copy link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55" y="2312614"/>
            <a:ext cx="7011775" cy="3922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87147" y="1405283"/>
            <a:ext cx="9334346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10101"/>
                </a:solidFill>
              </a:rPr>
              <a:t>Must authenticate your </a:t>
            </a:r>
            <a:r>
              <a:rPr lang="en-US" sz="2400" dirty="0" err="1">
                <a:solidFill>
                  <a:srgbClr val="010101"/>
                </a:solidFill>
              </a:rPr>
              <a:t>Git</a:t>
            </a:r>
            <a:r>
              <a:rPr lang="en-US" sz="2400" dirty="0">
                <a:solidFill>
                  <a:srgbClr val="010101"/>
                </a:solidFill>
              </a:rPr>
              <a:t> Bash client with Github.cna.org: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591040" y="5107893"/>
            <a:ext cx="2346960" cy="33232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054764" y="4581237"/>
            <a:ext cx="6807200" cy="709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9240979" y="101600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2245893" y="5290773"/>
            <a:ext cx="7345147" cy="620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10851805" y="4398357"/>
            <a:ext cx="1159666" cy="36576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Repo to Local Machine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16" y="1896764"/>
            <a:ext cx="7339944" cy="262111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To clone (part II):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000" dirty="0" smtClean="0"/>
              <a:t>Open </a:t>
            </a:r>
            <a:r>
              <a:rPr lang="en-US" sz="2000" dirty="0" err="1" smtClean="0"/>
              <a:t>Git</a:t>
            </a:r>
            <a:r>
              <a:rPr lang="en-US" sz="2000" dirty="0" smtClean="0"/>
              <a:t> Bash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000" dirty="0" smtClean="0"/>
              <a:t>Navigate to private folder where you want to put the repo using “cd”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000" dirty="0" smtClean="0"/>
              <a:t>Type in: </a:t>
            </a:r>
            <a:r>
              <a:rPr lang="en-US" sz="2000" dirty="0" err="1" smtClean="0">
                <a:solidFill>
                  <a:srgbClr val="095AA6"/>
                </a:solidFill>
              </a:rPr>
              <a:t>git</a:t>
            </a:r>
            <a:r>
              <a:rPr lang="en-US" sz="2000" dirty="0" smtClean="0">
                <a:solidFill>
                  <a:srgbClr val="095AA6"/>
                </a:solidFill>
              </a:rPr>
              <a:t> clone “paste link from repo” + Enter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To paste into </a:t>
            </a:r>
            <a:r>
              <a:rPr lang="en-US" sz="1800" dirty="0" err="1" smtClean="0"/>
              <a:t>Git</a:t>
            </a:r>
            <a:r>
              <a:rPr lang="en-US" sz="1800" dirty="0" smtClean="0"/>
              <a:t> Bash, right click where you want to paste and select paste from drop-down menu</a:t>
            </a:r>
          </a:p>
          <a:p>
            <a:pPr marL="457200" indent="-457200">
              <a:buFont typeface="+mj-lt"/>
              <a:buAutoNum type="arabicParenR" startAt="4"/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7147" y="1405283"/>
            <a:ext cx="9334346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10101"/>
                </a:solidFill>
              </a:rPr>
              <a:t>Must authenticate your </a:t>
            </a:r>
            <a:r>
              <a:rPr lang="en-US" sz="2400" dirty="0" err="1">
                <a:solidFill>
                  <a:srgbClr val="010101"/>
                </a:solidFill>
              </a:rPr>
              <a:t>Git</a:t>
            </a:r>
            <a:r>
              <a:rPr lang="en-US" sz="2400" dirty="0">
                <a:solidFill>
                  <a:srgbClr val="010101"/>
                </a:solidFill>
              </a:rPr>
              <a:t> Bash client with Github.cna.org: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40979" y="101600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07" y="4517877"/>
            <a:ext cx="5743051" cy="1503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6283" y="4834245"/>
            <a:ext cx="21932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Navigate to folder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9689" y="5613339"/>
            <a:ext cx="18501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clone repo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254320" y="5851702"/>
            <a:ext cx="727787" cy="683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eft Brace 19"/>
          <p:cNvSpPr/>
          <p:nvPr/>
        </p:nvSpPr>
        <p:spPr bwMode="auto">
          <a:xfrm>
            <a:off x="5628640" y="4592320"/>
            <a:ext cx="262027" cy="943014"/>
          </a:xfrm>
          <a:prstGeom prst="leftBrac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5287180" cy="587070"/>
          </a:xfrm>
        </p:spPr>
        <p:txBody>
          <a:bodyPr/>
          <a:lstStyle/>
          <a:p>
            <a:r>
              <a:rPr lang="en-US" dirty="0" smtClean="0"/>
              <a:t>Code Reproducibility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191023"/>
            <a:ext cx="8406015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What is it and why does it matter?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Ability to rerun analysis and obtain the same outputs given the same inputs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Reproducibility facilitates: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Building upon existing analyses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Modification and rearrangement of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Distribution of analyses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Transition to production tools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</a:t>
            </a:r>
            <a:r>
              <a:rPr lang="en-US" dirty="0" smtClean="0"/>
              <a:t>erifiability</a:t>
            </a:r>
          </a:p>
          <a:p>
            <a:pPr marL="0" indent="0">
              <a:buNone/>
            </a:pPr>
            <a:endParaRPr lang="en-US" i="1" dirty="0">
              <a:hlinkClick r:id="rId3"/>
            </a:endParaRPr>
          </a:p>
          <a:p>
            <a:pPr marL="0" indent="0">
              <a:buNone/>
            </a:pPr>
            <a:endParaRPr lang="en-US" i="1" dirty="0">
              <a:hlinkClick r:id="rId3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725937" y="1097280"/>
            <a:ext cx="1885929" cy="1856030"/>
            <a:chOff x="9468586" y="2494774"/>
            <a:chExt cx="1553559" cy="1598449"/>
          </a:xfrm>
        </p:grpSpPr>
        <p:grpSp>
          <p:nvGrpSpPr>
            <p:cNvPr id="7" name="Group 6"/>
            <p:cNvGrpSpPr/>
            <p:nvPr/>
          </p:nvGrpSpPr>
          <p:grpSpPr>
            <a:xfrm>
              <a:off x="9770171" y="2494774"/>
              <a:ext cx="1190894" cy="1598449"/>
              <a:chOff x="8774634" y="2153990"/>
              <a:chExt cx="1190894" cy="15984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4" name="Rectangle 3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sp>
          <p:nvSpPr>
            <p:cNvPr id="8" name="Curved Right Arrow 7"/>
            <p:cNvSpPr/>
            <p:nvPr/>
          </p:nvSpPr>
          <p:spPr bwMode="auto">
            <a:xfrm>
              <a:off x="9468586" y="2563315"/>
              <a:ext cx="649294" cy="1499828"/>
            </a:xfrm>
            <a:prstGeom prst="curvedRightArrow">
              <a:avLst/>
            </a:prstGeom>
            <a:solidFill>
              <a:srgbClr val="00B050"/>
            </a:solidFill>
            <a:ln w="1270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Curved Right Arrow 40"/>
            <p:cNvSpPr/>
            <p:nvPr/>
          </p:nvSpPr>
          <p:spPr bwMode="auto">
            <a:xfrm rot="10800000">
              <a:off x="10465436" y="2585279"/>
              <a:ext cx="556709" cy="1417442"/>
            </a:xfrm>
            <a:prstGeom prst="curvedRightArrow">
              <a:avLst/>
            </a:prstGeom>
            <a:solidFill>
              <a:srgbClr val="00B050"/>
            </a:solidFill>
            <a:ln w="1270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0215" y="3957050"/>
            <a:ext cx="3838290" cy="1598449"/>
            <a:chOff x="7886843" y="4034241"/>
            <a:chExt cx="3838290" cy="1598449"/>
          </a:xfrm>
        </p:grpSpPr>
        <p:grpSp>
          <p:nvGrpSpPr>
            <p:cNvPr id="45" name="Group 44"/>
            <p:cNvGrpSpPr/>
            <p:nvPr/>
          </p:nvGrpSpPr>
          <p:grpSpPr>
            <a:xfrm>
              <a:off x="7886843" y="4034241"/>
              <a:ext cx="1190894" cy="1598449"/>
              <a:chOff x="8774634" y="2153990"/>
              <a:chExt cx="1190894" cy="15984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61" name="Rectangle 60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/>
            <a:srcRect l="12760" t="6165" r="2201" b="6796"/>
            <a:stretch/>
          </p:blipFill>
          <p:spPr>
            <a:xfrm>
              <a:off x="9933076" y="4174620"/>
              <a:ext cx="1792057" cy="1356151"/>
            </a:xfrm>
            <a:prstGeom prst="rect">
              <a:avLst/>
            </a:prstGeom>
          </p:spPr>
        </p:pic>
        <p:sp>
          <p:nvSpPr>
            <p:cNvPr id="18" name="Striped Right Arrow 17"/>
            <p:cNvSpPr/>
            <p:nvPr/>
          </p:nvSpPr>
          <p:spPr bwMode="auto">
            <a:xfrm>
              <a:off x="9249237" y="4493107"/>
              <a:ext cx="953400" cy="680720"/>
            </a:xfrm>
            <a:prstGeom prst="stripedRightArrow">
              <a:avLst/>
            </a:prstGeom>
            <a:solidFill>
              <a:srgbClr val="8F6C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46712" y="2655862"/>
            <a:ext cx="1438214" cy="384721"/>
          </a:xfrm>
          <a:prstGeom prst="rect">
            <a:avLst/>
          </a:prstGeom>
          <a:solidFill>
            <a:srgbClr val="66FF66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10101"/>
                </a:solidFill>
              </a:rPr>
              <a:t>Input Data</a:t>
            </a:r>
            <a:endParaRPr lang="en-US" b="1" dirty="0">
              <a:solidFill>
                <a:srgbClr val="01010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788670" y="2848223"/>
            <a:ext cx="159835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390262" y="2502884"/>
            <a:ext cx="1239443" cy="830997"/>
          </a:xfrm>
          <a:prstGeom prst="rect">
            <a:avLst/>
          </a:prstGeom>
          <a:solidFill>
            <a:srgbClr val="9966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Output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Analysis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Folder Structure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16" y="1896765"/>
            <a:ext cx="7339944" cy="17212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Create folder for each analysis: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Open </a:t>
            </a:r>
            <a:r>
              <a:rPr lang="en-US" sz="2000" dirty="0" err="1" smtClean="0"/>
              <a:t>Git</a:t>
            </a:r>
            <a:r>
              <a:rPr lang="en-US" sz="2000" dirty="0" smtClean="0"/>
              <a:t> Bash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Navigate to </a:t>
            </a:r>
            <a:r>
              <a:rPr lang="en-US" sz="2000" dirty="0" err="1" smtClean="0"/>
              <a:t>git</a:t>
            </a:r>
            <a:r>
              <a:rPr lang="en-US" sz="2000" dirty="0" smtClean="0"/>
              <a:t> repo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“analysis_1”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cd “analysis_1”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 smtClean="0"/>
              <a:t>mkdir</a:t>
            </a:r>
            <a:r>
              <a:rPr lang="en-US" sz="2000" dirty="0" smtClean="0"/>
              <a:t> stable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in-progress</a:t>
            </a:r>
            <a:endParaRPr lang="en-US" sz="1800" dirty="0" smtClean="0"/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7147" y="1405283"/>
            <a:ext cx="9334346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 smtClean="0">
                <a:solidFill>
                  <a:srgbClr val="010101"/>
                </a:solidFill>
              </a:rPr>
              <a:t>Decide how to split up lines of analysis within </a:t>
            </a:r>
            <a:r>
              <a:rPr lang="en-US" sz="2400" dirty="0" err="1" smtClean="0">
                <a:solidFill>
                  <a:srgbClr val="010101"/>
                </a:solidFill>
              </a:rPr>
              <a:t>git</a:t>
            </a:r>
            <a:r>
              <a:rPr lang="en-US" sz="2400" dirty="0" smtClean="0">
                <a:solidFill>
                  <a:srgbClr val="010101"/>
                </a:solidFill>
              </a:rPr>
              <a:t> repo</a:t>
            </a:r>
            <a:endParaRPr lang="en-US" sz="2400" dirty="0">
              <a:solidFill>
                <a:srgbClr val="01010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0979" y="101600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28484" y="4289429"/>
            <a:ext cx="32001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Should see branch in parenthesis when in repo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254320" y="4899742"/>
            <a:ext cx="194912" cy="3132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1" y="5253244"/>
            <a:ext cx="5486682" cy="355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62857" y="2969459"/>
            <a:ext cx="1398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nalysis_1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62857" y="4361379"/>
            <a:ext cx="1398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nalysis_2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1308" y="2455605"/>
            <a:ext cx="452880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10101"/>
                </a:solidFill>
              </a:rPr>
              <a:t>Project Repository Folder Structure</a:t>
            </a:r>
            <a:endParaRPr lang="en-US" b="1" dirty="0">
              <a:solidFill>
                <a:srgbClr val="01010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8430" y="5763459"/>
            <a:ext cx="17107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README.md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4592" y="3306016"/>
            <a:ext cx="869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5050"/>
                </a:solidFill>
              </a:rPr>
              <a:t>stable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0844" y="3647567"/>
            <a:ext cx="14670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i</a:t>
            </a:r>
            <a:r>
              <a:rPr lang="en-US" dirty="0" smtClean="0">
                <a:solidFill>
                  <a:srgbClr val="FF5050"/>
                </a:solidFill>
              </a:rPr>
              <a:t>n-progress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27860" y="4719544"/>
            <a:ext cx="869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5050"/>
                </a:solidFill>
              </a:rPr>
              <a:t>stable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4272" y="5071255"/>
            <a:ext cx="14670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i</a:t>
            </a:r>
            <a:r>
              <a:rPr lang="en-US" dirty="0" smtClean="0">
                <a:solidFill>
                  <a:srgbClr val="FF5050"/>
                </a:solidFill>
              </a:rPr>
              <a:t>n-progress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67657" y="4033613"/>
            <a:ext cx="17107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README.md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8136" y="5447210"/>
            <a:ext cx="17107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README.md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endCxn id="14" idx="1"/>
          </p:cNvCxnSpPr>
          <p:nvPr/>
        </p:nvCxnSpPr>
        <p:spPr bwMode="auto">
          <a:xfrm>
            <a:off x="7161310" y="3161819"/>
            <a:ext cx="1001547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7186686" y="4542757"/>
            <a:ext cx="1023375" cy="109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7186686" y="5937095"/>
            <a:ext cx="1023375" cy="187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161310" y="3503371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7161309" y="3826390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7186687" y="4191420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7186686" y="4913038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7161308" y="5249046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7161308" y="5604482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9139" y="2852840"/>
            <a:ext cx="776621" cy="58246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4851" y="3207445"/>
            <a:ext cx="776621" cy="58246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5830" y="3614843"/>
            <a:ext cx="776621" cy="58246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1572" y="4253063"/>
            <a:ext cx="776621" cy="5824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5990" y="4608509"/>
            <a:ext cx="776621" cy="58246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2242" y="5015189"/>
            <a:ext cx="776621" cy="58246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48770" y="6108897"/>
            <a:ext cx="1184322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Note: name your analysis folders whatever is appropriate for type of analysis (manning, workload, etc.)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Folder Structure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16" y="1896765"/>
            <a:ext cx="6656913" cy="299476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Stable folders: </a:t>
            </a:r>
            <a:r>
              <a:rPr lang="en-US" sz="2200" dirty="0" smtClean="0"/>
              <a:t>Use for analysis that’s been converted to modular commented code (i.e. .</a:t>
            </a:r>
            <a:r>
              <a:rPr lang="en-US" sz="2200" dirty="0" err="1" smtClean="0"/>
              <a:t>py</a:t>
            </a:r>
            <a:r>
              <a:rPr lang="en-US" sz="2200" dirty="0" smtClean="0"/>
              <a:t> function files) 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In-progress folders: </a:t>
            </a:r>
            <a:r>
              <a:rPr lang="en-US" sz="2200" dirty="0" smtClean="0"/>
              <a:t>Use for analysis that’s in development (i.e. </a:t>
            </a:r>
            <a:r>
              <a:rPr lang="en-US" sz="2200" dirty="0" err="1" smtClean="0"/>
              <a:t>jupyter</a:t>
            </a:r>
            <a:r>
              <a:rPr lang="en-US" sz="2200" dirty="0" smtClean="0"/>
              <a:t> notebook files)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Not all code needs to end up in the stable folder, but work towards the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47" y="1405283"/>
            <a:ext cx="9334346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 smtClean="0">
                <a:solidFill>
                  <a:srgbClr val="010101"/>
                </a:solidFill>
              </a:rPr>
              <a:t>Decide how to split up lines of analysis within </a:t>
            </a:r>
            <a:r>
              <a:rPr lang="en-US" sz="2400" dirty="0" err="1" smtClean="0">
                <a:solidFill>
                  <a:srgbClr val="010101"/>
                </a:solidFill>
              </a:rPr>
              <a:t>git</a:t>
            </a:r>
            <a:r>
              <a:rPr lang="en-US" sz="2400" dirty="0" smtClean="0">
                <a:solidFill>
                  <a:srgbClr val="010101"/>
                </a:solidFill>
              </a:rPr>
              <a:t> repo</a:t>
            </a:r>
            <a:endParaRPr lang="en-US" sz="2400" dirty="0">
              <a:solidFill>
                <a:srgbClr val="01010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0979" y="101600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5453" y="2969459"/>
            <a:ext cx="14269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Analysis_1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95453" y="4361379"/>
            <a:ext cx="14269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Analysis_2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8331" y="2455605"/>
            <a:ext cx="452880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10101"/>
                </a:solidFill>
              </a:rPr>
              <a:t>Project Repository Folder Structure</a:t>
            </a:r>
            <a:endParaRPr lang="en-US" b="1" dirty="0">
              <a:solidFill>
                <a:srgbClr val="01010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95453" y="5763459"/>
            <a:ext cx="17107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README.md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01615" y="3306016"/>
            <a:ext cx="869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5050"/>
                </a:solidFill>
              </a:rPr>
              <a:t>stable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7867" y="3647567"/>
            <a:ext cx="14670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i</a:t>
            </a:r>
            <a:r>
              <a:rPr lang="en-US" dirty="0" smtClean="0">
                <a:solidFill>
                  <a:srgbClr val="FF5050"/>
                </a:solidFill>
              </a:rPr>
              <a:t>n-progress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74883" y="4719544"/>
            <a:ext cx="869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5050"/>
                </a:solidFill>
              </a:rPr>
              <a:t>stable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1295" y="5071255"/>
            <a:ext cx="14670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i</a:t>
            </a:r>
            <a:r>
              <a:rPr lang="en-US" dirty="0" smtClean="0">
                <a:solidFill>
                  <a:srgbClr val="FF5050"/>
                </a:solidFill>
              </a:rPr>
              <a:t>n-progress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14680" y="4033613"/>
            <a:ext cx="17107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README.md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45159" y="5447210"/>
            <a:ext cx="17107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README.md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endCxn id="14" idx="1"/>
          </p:cNvCxnSpPr>
          <p:nvPr/>
        </p:nvCxnSpPr>
        <p:spPr bwMode="auto">
          <a:xfrm>
            <a:off x="7108333" y="3161819"/>
            <a:ext cx="98712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7133709" y="4542757"/>
            <a:ext cx="1023375" cy="109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7133709" y="5937095"/>
            <a:ext cx="1023375" cy="187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108333" y="3503371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7108332" y="3826390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7133710" y="4191420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7133709" y="4913038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7108331" y="5249046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7108331" y="5604482"/>
            <a:ext cx="1908361" cy="13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6162" y="2852840"/>
            <a:ext cx="776621" cy="58246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1874" y="3207445"/>
            <a:ext cx="776621" cy="58246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2853" y="3614843"/>
            <a:ext cx="776621" cy="58246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8595" y="4253063"/>
            <a:ext cx="776621" cy="5824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3013" y="4608509"/>
            <a:ext cx="776621" cy="58246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000" y1="31667" x2="28500" y2="20667"/>
                        <a14:foregroundMark x1="28250" y1="20833" x2="64500" y2="25000"/>
                        <a14:foregroundMark x1="64125" y1="25167" x2="58500" y2="39333"/>
                        <a14:foregroundMark x1="58500" y1="39000" x2="20375" y2="31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9265" y="5015189"/>
            <a:ext cx="776621" cy="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 Files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383383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README files are found at top level of repo and inside each analysis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Markdown is used to create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Document higher level repo structure and lower level analysis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Resource: </a:t>
            </a:r>
            <a:r>
              <a:rPr lang="en-US" u="sng" dirty="0" smtClean="0">
                <a:solidFill>
                  <a:srgbClr val="9966FF"/>
                </a:solidFill>
              </a:rPr>
              <a:t>https</a:t>
            </a:r>
            <a:r>
              <a:rPr lang="en-US" u="sng" dirty="0">
                <a:solidFill>
                  <a:srgbClr val="9966FF"/>
                </a:solidFill>
              </a:rPr>
              <a:t>://guides.github.com/features/mastering-markdown</a:t>
            </a:r>
            <a:r>
              <a:rPr lang="en-US" u="sng" dirty="0" smtClean="0">
                <a:solidFill>
                  <a:srgbClr val="9966FF"/>
                </a:solidFill>
              </a:rPr>
              <a:t>/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b="1" dirty="0" smtClean="0"/>
              <a:t>Basics: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Title headers are created at three levels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# for largest, ## for second largest, and ### for smallest header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Text not preceded by “#” will become body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Asterisks to create bulleted lists (* list item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Inline code: ` code text `</a:t>
            </a:r>
          </a:p>
        </p:txBody>
      </p:sp>
    </p:spTree>
    <p:extLst>
      <p:ext uri="{BB962C8B-B14F-4D97-AF65-F5344CB8AC3E}">
        <p14:creationId xmlns:p14="http://schemas.microsoft.com/office/powerpoint/2010/main" val="36820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 Files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README files are found at top level of repo and inside each analysis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SWE-P2P README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35" y="1747688"/>
            <a:ext cx="6675120" cy="4510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How do I use </a:t>
            </a:r>
            <a:r>
              <a:rPr lang="en-US" i="1" dirty="0" err="1" smtClean="0"/>
              <a:t>Git</a:t>
            </a:r>
            <a:r>
              <a:rPr lang="en-US" i="1" dirty="0" smtClean="0"/>
              <a:t> Bash?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b="1" dirty="0" smtClean="0"/>
              <a:t>Basic </a:t>
            </a:r>
            <a:r>
              <a:rPr lang="en-US" b="1" dirty="0" err="1" smtClean="0"/>
              <a:t>Git</a:t>
            </a:r>
            <a:r>
              <a:rPr lang="en-US" b="1" dirty="0" smtClean="0"/>
              <a:t> Workflow: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Make a change in your local repo (modify code, create a new file, etc.)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See this change tracked using </a:t>
            </a:r>
            <a:r>
              <a:rPr lang="en-US" i="1" dirty="0" err="1" smtClean="0">
                <a:solidFill>
                  <a:srgbClr val="0070C0"/>
                </a:solidFill>
              </a:rPr>
              <a:t>git</a:t>
            </a:r>
            <a:r>
              <a:rPr lang="en-US" i="1" dirty="0" smtClean="0">
                <a:solidFill>
                  <a:srgbClr val="0070C0"/>
                </a:solidFill>
              </a:rPr>
              <a:t> status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status before change:				</a:t>
            </a:r>
            <a:r>
              <a:rPr lang="en-US" dirty="0" err="1" smtClean="0"/>
              <a:t>Git</a:t>
            </a:r>
            <a:r>
              <a:rPr lang="en-US" dirty="0" smtClean="0"/>
              <a:t> status after change: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9" y="3792415"/>
            <a:ext cx="5461281" cy="86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75" y="3724368"/>
            <a:ext cx="5639090" cy="20575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470462" y="3883042"/>
            <a:ext cx="1002738" cy="2832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88505" y="4492578"/>
            <a:ext cx="1002738" cy="2832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How do I use </a:t>
            </a:r>
            <a:r>
              <a:rPr lang="en-US" i="1" dirty="0" err="1" smtClean="0"/>
              <a:t>Git</a:t>
            </a:r>
            <a:r>
              <a:rPr lang="en-US" i="1" dirty="0" smtClean="0"/>
              <a:t> Bash?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b="1" dirty="0" smtClean="0"/>
              <a:t>Basic </a:t>
            </a:r>
            <a:r>
              <a:rPr lang="en-US" b="1" dirty="0" err="1" smtClean="0"/>
              <a:t>Git</a:t>
            </a:r>
            <a:r>
              <a:rPr lang="en-US" b="1" dirty="0" smtClean="0"/>
              <a:t> Workflow: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Make a change in your local repo (modify code, create a new file, etc.)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See this change tracked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status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Add change to staging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add “filename” </a:t>
            </a:r>
            <a:r>
              <a:rPr lang="en-US" dirty="0" smtClean="0"/>
              <a:t>(alternatively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add *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689"/>
          <a:stretch/>
        </p:blipFill>
        <p:spPr>
          <a:xfrm>
            <a:off x="587147" y="3954704"/>
            <a:ext cx="4442053" cy="224465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4441786" y="5882640"/>
            <a:ext cx="912534" cy="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928533" y="5544086"/>
            <a:ext cx="355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status now shows new_file.txt as tracked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020" y="4002721"/>
            <a:ext cx="3505805" cy="6857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71173" y="4738479"/>
            <a:ext cx="29657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add * to add all changes to be tracked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7787" y="4257040"/>
            <a:ext cx="1932533" cy="2844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81629" y="4847554"/>
            <a:ext cx="1117476" cy="2832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920373" y="4355178"/>
            <a:ext cx="1061067" cy="2548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24908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Basic </a:t>
            </a:r>
            <a:r>
              <a:rPr lang="en-US" b="1" dirty="0" err="1" smtClean="0"/>
              <a:t>Git</a:t>
            </a:r>
            <a:r>
              <a:rPr lang="en-US" b="1" dirty="0" smtClean="0"/>
              <a:t> Workflow: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Make a change in your local repo (modify code, create a new file, etc.)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See this change tracked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status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Add change to staging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add “filename” </a:t>
            </a:r>
            <a:r>
              <a:rPr lang="en-US" dirty="0" smtClean="0"/>
              <a:t>(alternatively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add *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Commit changes to local repo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commit –m “commit message”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7" y="4047577"/>
            <a:ext cx="5548341" cy="59385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625620" y="4366701"/>
            <a:ext cx="4799820" cy="28911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4910" y="4915182"/>
            <a:ext cx="355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Commit message should be present tense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242906" y="4691774"/>
            <a:ext cx="485814" cy="268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05228" y="5592290"/>
            <a:ext cx="11614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10101"/>
                </a:solidFill>
              </a:rPr>
              <a:t>Commit message resources:</a:t>
            </a:r>
            <a:r>
              <a:rPr lang="en-US" dirty="0" smtClean="0">
                <a:solidFill>
                  <a:srgbClr val="010101"/>
                </a:solidFill>
              </a:rPr>
              <a:t> </a:t>
            </a:r>
          </a:p>
          <a:p>
            <a:pPr algn="l"/>
            <a:r>
              <a:rPr lang="en-US" u="sng" dirty="0" smtClean="0">
                <a:solidFill>
                  <a:srgbClr val="010101"/>
                </a:solidFill>
              </a:rPr>
              <a:t>https</a:t>
            </a:r>
            <a:r>
              <a:rPr lang="en-US" u="sng" dirty="0">
                <a:solidFill>
                  <a:srgbClr val="010101"/>
                </a:solidFill>
              </a:rPr>
              <a:t>://www.freecodecamp.org/news/writing-good-commit-messages-a-practical-guide/</a:t>
            </a:r>
          </a:p>
        </p:txBody>
      </p:sp>
    </p:spTree>
    <p:extLst>
      <p:ext uri="{BB962C8B-B14F-4D97-AF65-F5344CB8AC3E}">
        <p14:creationId xmlns:p14="http://schemas.microsoft.com/office/powerpoint/2010/main" val="27985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24908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Basic </a:t>
            </a:r>
            <a:r>
              <a:rPr lang="en-US" b="1" dirty="0" err="1" smtClean="0"/>
              <a:t>Git</a:t>
            </a:r>
            <a:r>
              <a:rPr lang="en-US" b="1" dirty="0" smtClean="0"/>
              <a:t> Workflow: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Make a change in your local repo (modify code, create a new file, etc.)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See this change tracked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status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Add change to staging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add “filename” </a:t>
            </a:r>
            <a:r>
              <a:rPr lang="en-US" dirty="0" smtClean="0"/>
              <a:t>(alternatively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add *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Commit changes to local repo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commit –m “commit message”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Pull changes from remote repo to local repo using </a:t>
            </a:r>
            <a:r>
              <a:rPr lang="en-US" dirty="0" err="1" smtClean="0">
                <a:solidFill>
                  <a:srgbClr val="095AA6"/>
                </a:solidFill>
              </a:rPr>
              <a:t>git</a:t>
            </a:r>
            <a:r>
              <a:rPr lang="en-US" dirty="0" smtClean="0">
                <a:solidFill>
                  <a:srgbClr val="095AA6"/>
                </a:solidFill>
              </a:rPr>
              <a:t> pull</a:t>
            </a:r>
          </a:p>
          <a:p>
            <a:pPr marL="457200" indent="-457200">
              <a:buFont typeface="+mj-lt"/>
              <a:buAutoNum type="arabicParenR"/>
            </a:pPr>
            <a:endParaRPr lang="en-US" i="1" dirty="0" smtClean="0">
              <a:solidFill>
                <a:srgbClr val="095AA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781"/>
          <a:stretch/>
        </p:blipFill>
        <p:spPr>
          <a:xfrm>
            <a:off x="964219" y="4052194"/>
            <a:ext cx="5626389" cy="25724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931538" y="4036161"/>
            <a:ext cx="887102" cy="2305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6705600" y="4266709"/>
            <a:ext cx="375920" cy="2205211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6512" y="5030760"/>
            <a:ext cx="35505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Integrating remote changes into local repo- necessary before pushing your changes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24908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Basic </a:t>
            </a:r>
            <a:r>
              <a:rPr lang="en-US" b="1" dirty="0" err="1" smtClean="0"/>
              <a:t>Git</a:t>
            </a:r>
            <a:r>
              <a:rPr lang="en-US" b="1" dirty="0" smtClean="0"/>
              <a:t> Workflow: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Make a change in your local repo (modify code, create a new file, etc.)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See this change tracked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status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Add change to staging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add “filename” </a:t>
            </a:r>
            <a:r>
              <a:rPr lang="en-US" dirty="0" smtClean="0"/>
              <a:t>(alternatively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add *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Commit changes to local repo using </a:t>
            </a:r>
            <a:r>
              <a:rPr lang="en-US" i="1" dirty="0" err="1" smtClean="0">
                <a:solidFill>
                  <a:srgbClr val="095AA6"/>
                </a:solidFill>
              </a:rPr>
              <a:t>git</a:t>
            </a:r>
            <a:r>
              <a:rPr lang="en-US" i="1" dirty="0" smtClean="0">
                <a:solidFill>
                  <a:srgbClr val="095AA6"/>
                </a:solidFill>
              </a:rPr>
              <a:t> commit –m “commit message”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Pull changes from remote repo to local repo using </a:t>
            </a:r>
            <a:r>
              <a:rPr lang="en-US" dirty="0" err="1" smtClean="0">
                <a:solidFill>
                  <a:srgbClr val="095AA6"/>
                </a:solidFill>
              </a:rPr>
              <a:t>git</a:t>
            </a:r>
            <a:r>
              <a:rPr lang="en-US" dirty="0" smtClean="0">
                <a:solidFill>
                  <a:srgbClr val="095AA6"/>
                </a:solidFill>
              </a:rPr>
              <a:t> pull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Now push your changes to remote repo using </a:t>
            </a:r>
            <a:r>
              <a:rPr lang="en-US" dirty="0" err="1" smtClean="0">
                <a:solidFill>
                  <a:srgbClr val="095AA6"/>
                </a:solidFill>
              </a:rPr>
              <a:t>git</a:t>
            </a:r>
            <a:r>
              <a:rPr lang="en-US" dirty="0" smtClean="0">
                <a:solidFill>
                  <a:srgbClr val="095AA6"/>
                </a:solidFill>
              </a:rPr>
              <a:t> push</a:t>
            </a:r>
          </a:p>
          <a:p>
            <a:pPr marL="457200" indent="-457200">
              <a:buFont typeface="+mj-lt"/>
              <a:buAutoNum type="arabicParenR"/>
            </a:pPr>
            <a:endParaRPr lang="en-US" i="1" dirty="0" smtClean="0">
              <a:solidFill>
                <a:srgbClr val="095AA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740" b="-2266"/>
          <a:stretch/>
        </p:blipFill>
        <p:spPr>
          <a:xfrm>
            <a:off x="587147" y="4492989"/>
            <a:ext cx="6635461" cy="54073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696792" y="4791193"/>
            <a:ext cx="887102" cy="2305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4473" y="5163104"/>
            <a:ext cx="44175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After entering merge message type: </a:t>
            </a:r>
          </a:p>
          <a:p>
            <a:pPr algn="l"/>
            <a:r>
              <a:rPr lang="en-US" dirty="0" smtClean="0">
                <a:solidFill>
                  <a:srgbClr val="095AA6"/>
                </a:solidFill>
              </a:rPr>
              <a:t>Esc + : + </a:t>
            </a:r>
            <a:r>
              <a:rPr lang="en-US" dirty="0" err="1" smtClean="0">
                <a:solidFill>
                  <a:srgbClr val="095AA6"/>
                </a:solidFill>
              </a:rPr>
              <a:t>wq</a:t>
            </a:r>
            <a:r>
              <a:rPr lang="en-US" dirty="0" smtClean="0">
                <a:solidFill>
                  <a:srgbClr val="095AA6"/>
                </a:solidFill>
              </a:rPr>
              <a:t>! + Enter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to submit and escape window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1711" y="5163105"/>
            <a:ext cx="641844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After </a:t>
            </a: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push:</a:t>
            </a: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automatically fast forward merges with remote OR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You need to enter merge message to perform merge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have now learned basic workflow to use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Remember, four basic steps: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these to add changes to local and remote repo </a:t>
            </a:r>
            <a:r>
              <a:rPr lang="en-US" i="1" dirty="0" smtClean="0"/>
              <a:t>every</a:t>
            </a:r>
            <a:r>
              <a:rPr lang="en-US" dirty="0" smtClean="0"/>
              <a:t> week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 bwMode="auto">
          <a:xfrm>
            <a:off x="2601257" y="2210413"/>
            <a:ext cx="289810" cy="81436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0315" y="2279039"/>
            <a:ext cx="44175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Will just add changes to local repo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2586564" y="3102369"/>
            <a:ext cx="289810" cy="814360"/>
          </a:xfrm>
          <a:prstGeom prst="rightBrac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8170" y="3206234"/>
            <a:ext cx="44175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Will integrate changes with remote repo (on </a:t>
            </a:r>
            <a:r>
              <a:rPr lang="en-US" dirty="0" err="1" smtClean="0">
                <a:solidFill>
                  <a:srgbClr val="00B050"/>
                </a:solidFill>
              </a:rPr>
              <a:t>github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53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09114" y="2788775"/>
            <a:ext cx="5321126" cy="1463040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6" y="510210"/>
            <a:ext cx="10071617" cy="587070"/>
          </a:xfrm>
        </p:spPr>
        <p:txBody>
          <a:bodyPr/>
          <a:lstStyle/>
          <a:p>
            <a:r>
              <a:rPr lang="en-US" dirty="0" smtClean="0"/>
              <a:t>Aspects of Code Reproducibility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29" y="1174212"/>
            <a:ext cx="5347855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Clear Project/Analysis Structure</a:t>
            </a:r>
          </a:p>
          <a:p>
            <a:pPr marL="0" indent="0">
              <a:buNone/>
            </a:pPr>
            <a:r>
              <a:rPr lang="en-US" sz="2200" dirty="0" smtClean="0"/>
              <a:t>Standard organizational structure of analytic components (Preprocessing, EDA, etc.) 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sz="2200" dirty="0" smtClean="0"/>
              <a:t>Controlled tracking of changes to code over time within an organized system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b="1" dirty="0" smtClean="0"/>
              <a:t>Coding Standards</a:t>
            </a:r>
          </a:p>
          <a:p>
            <a:pPr marL="0" indent="0">
              <a:buNone/>
            </a:pPr>
            <a:r>
              <a:rPr lang="en-US" sz="2200" dirty="0" smtClean="0"/>
              <a:t>Software best practices such as modular, clean coding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>
              <a:hlinkClick r:id="rId3"/>
            </a:endParaRPr>
          </a:p>
          <a:p>
            <a:pPr marL="0" indent="0">
              <a:buNone/>
            </a:pPr>
            <a:endParaRPr lang="en-US" i="1" dirty="0">
              <a:hlinkClick r:id="rId3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64695" y="1297391"/>
            <a:ext cx="5533341" cy="485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Char char="•"/>
              <a:defRPr sz="2400">
                <a:solidFill>
                  <a:srgbClr val="01010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90000"/>
              <a:buFont typeface="Wingdings" panose="05000000000000000000" pitchFamily="2" charset="2"/>
              <a:buChar char="§"/>
              <a:defRPr sz="22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Font typeface="Segoe UI" panose="020B0502040204020203" pitchFamily="34" charset="0"/>
              <a:buChar char="–"/>
              <a:defRPr sz="20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80000"/>
              <a:buFont typeface="Courier New" panose="02070309020205020404" pitchFamily="49" charset="0"/>
              <a:buChar char="o"/>
              <a:defRPr sz="18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Font typeface="Segoe UI" panose="020B0502040204020203" pitchFamily="34" charset="0"/>
              <a:buChar char="‐"/>
              <a:defRPr sz="16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Documentation</a:t>
            </a:r>
          </a:p>
          <a:p>
            <a:pPr marL="0" indent="0">
              <a:buNone/>
            </a:pPr>
            <a:r>
              <a:rPr lang="en-US" sz="2200" dirty="0" smtClean="0"/>
              <a:t>Comments within code, higher level descriptions of code pieces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Virtual </a:t>
            </a:r>
            <a:r>
              <a:rPr lang="en-US" b="1" dirty="0" smtClean="0"/>
              <a:t>Environments</a:t>
            </a:r>
          </a:p>
          <a:p>
            <a:pPr marL="0" indent="0">
              <a:buNone/>
            </a:pPr>
            <a:r>
              <a:rPr lang="en-US" sz="2200" dirty="0" smtClean="0"/>
              <a:t>Ability to reproduce and distribute package versions required to run code</a:t>
            </a:r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Code/Unit Testing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2200" kern="0" dirty="0" smtClean="0"/>
              <a:t>Small modular tests of pieces of code combined with larger tests after modifications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i="1" kern="0" dirty="0" smtClean="0">
              <a:hlinkClick r:id="rId3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i="1" kern="0" dirty="0">
              <a:hlinkClick r:id="rId3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966481" y="1218202"/>
            <a:ext cx="9236" cy="459331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055282" y="5711699"/>
            <a:ext cx="3324949" cy="56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Our focus today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16" name="Elbow Connector 15"/>
          <p:cNvCxnSpPr>
            <a:stCxn id="14" idx="3"/>
          </p:cNvCxnSpPr>
          <p:nvPr/>
        </p:nvCxnSpPr>
        <p:spPr bwMode="auto">
          <a:xfrm flipV="1">
            <a:off x="5380231" y="4307840"/>
            <a:ext cx="336357" cy="1683936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5720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119829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is a branch?</a:t>
            </a:r>
          </a:p>
          <a:p>
            <a:pPr marL="0" indent="0">
              <a:buNone/>
            </a:pPr>
            <a:r>
              <a:rPr lang="en-US" dirty="0" smtClean="0"/>
              <a:t>Divergence of current changes from Master branch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07360" y="3151008"/>
            <a:ext cx="124968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822302" y="3151008"/>
            <a:ext cx="124968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41442" y="2876688"/>
            <a:ext cx="9801438" cy="18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12562" y="4217808"/>
            <a:ext cx="9801438" cy="18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94268" y="3193454"/>
            <a:ext cx="166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Master Branch</a:t>
            </a:r>
          </a:p>
        </p:txBody>
      </p:sp>
      <p:cxnSp>
        <p:nvCxnSpPr>
          <p:cNvPr id="24" name="Straight Arrow Connector 23"/>
          <p:cNvCxnSpPr>
            <a:stCxn id="4" idx="3"/>
            <a:endCxn id="16" idx="1"/>
          </p:cNvCxnSpPr>
          <p:nvPr/>
        </p:nvCxnSpPr>
        <p:spPr bwMode="auto">
          <a:xfrm>
            <a:off x="4257040" y="3532008"/>
            <a:ext cx="5652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034268" y="3218150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Original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5756" y="3219956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Change 1 Node</a:t>
            </a:r>
          </a:p>
        </p:txBody>
      </p:sp>
    </p:spTree>
    <p:extLst>
      <p:ext uri="{BB962C8B-B14F-4D97-AF65-F5344CB8AC3E}">
        <p14:creationId xmlns:p14="http://schemas.microsoft.com/office/powerpoint/2010/main" val="3133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119829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is a branch?</a:t>
            </a:r>
          </a:p>
          <a:p>
            <a:pPr marL="0" indent="0">
              <a:buNone/>
            </a:pPr>
            <a:r>
              <a:rPr lang="en-US" dirty="0" smtClean="0"/>
              <a:t>Divergence of current changes from Master branch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07360" y="3151008"/>
            <a:ext cx="124968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822302" y="3151008"/>
            <a:ext cx="124968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41442" y="2876688"/>
            <a:ext cx="9801438" cy="18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12562" y="4217808"/>
            <a:ext cx="9801438" cy="18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94268" y="3193454"/>
            <a:ext cx="166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Master Branch</a:t>
            </a:r>
          </a:p>
        </p:txBody>
      </p:sp>
      <p:cxnSp>
        <p:nvCxnSpPr>
          <p:cNvPr id="24" name="Straight Arrow Connector 23"/>
          <p:cNvCxnSpPr>
            <a:stCxn id="4" idx="3"/>
            <a:endCxn id="16" idx="1"/>
          </p:cNvCxnSpPr>
          <p:nvPr/>
        </p:nvCxnSpPr>
        <p:spPr bwMode="auto">
          <a:xfrm>
            <a:off x="4257040" y="3532008"/>
            <a:ext cx="5652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034268" y="3218150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Original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5756" y="3219956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Change 1 Node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6820857" y="4574886"/>
            <a:ext cx="1249680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Elbow Connector 5"/>
          <p:cNvCxnSpPr>
            <a:endCxn id="22" idx="1"/>
          </p:cNvCxnSpPr>
          <p:nvPr/>
        </p:nvCxnSpPr>
        <p:spPr bwMode="auto">
          <a:xfrm>
            <a:off x="5442161" y="3919528"/>
            <a:ext cx="1405604" cy="1078804"/>
          </a:xfrm>
          <a:prstGeom prst="bentConnector3">
            <a:avLst>
              <a:gd name="adj1" fmla="val 125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847765" y="4659778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Feature 1 Node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8089" y="4611853"/>
            <a:ext cx="13094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Feature Branch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4632" y="5558928"/>
            <a:ext cx="5803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Feature developed separately to not interfere with or break the Master branch code</a:t>
            </a:r>
          </a:p>
        </p:txBody>
      </p:sp>
    </p:spTree>
    <p:extLst>
      <p:ext uri="{BB962C8B-B14F-4D97-AF65-F5344CB8AC3E}">
        <p14:creationId xmlns:p14="http://schemas.microsoft.com/office/powerpoint/2010/main" val="29542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119829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is a branch?</a:t>
            </a:r>
          </a:p>
          <a:p>
            <a:pPr marL="0" indent="0">
              <a:buNone/>
            </a:pPr>
            <a:r>
              <a:rPr lang="en-US" dirty="0" smtClean="0"/>
              <a:t>Divergence of current changes from Master branch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07360" y="3151008"/>
            <a:ext cx="124968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822302" y="3151008"/>
            <a:ext cx="124968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41442" y="2876688"/>
            <a:ext cx="9801438" cy="18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12562" y="4217808"/>
            <a:ext cx="9801438" cy="18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94268" y="3193454"/>
            <a:ext cx="166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Master Branch</a:t>
            </a:r>
          </a:p>
        </p:txBody>
      </p:sp>
      <p:cxnSp>
        <p:nvCxnSpPr>
          <p:cNvPr id="24" name="Straight Arrow Connector 23"/>
          <p:cNvCxnSpPr>
            <a:stCxn id="4" idx="3"/>
            <a:endCxn id="16" idx="1"/>
          </p:cNvCxnSpPr>
          <p:nvPr/>
        </p:nvCxnSpPr>
        <p:spPr bwMode="auto">
          <a:xfrm>
            <a:off x="4257040" y="3532008"/>
            <a:ext cx="5652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6" idx="3"/>
            <a:endCxn id="26" idx="1"/>
          </p:cNvCxnSpPr>
          <p:nvPr/>
        </p:nvCxnSpPr>
        <p:spPr bwMode="auto">
          <a:xfrm>
            <a:off x="6071982" y="3532008"/>
            <a:ext cx="285199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034268" y="3218150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Original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5756" y="3219956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Change 1 Node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6820857" y="4574886"/>
            <a:ext cx="1249680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Elbow Connector 5"/>
          <p:cNvCxnSpPr>
            <a:endCxn id="22" idx="1"/>
          </p:cNvCxnSpPr>
          <p:nvPr/>
        </p:nvCxnSpPr>
        <p:spPr bwMode="auto">
          <a:xfrm>
            <a:off x="5442161" y="3919528"/>
            <a:ext cx="1405604" cy="1078804"/>
          </a:xfrm>
          <a:prstGeom prst="bentConnector3">
            <a:avLst>
              <a:gd name="adj1" fmla="val 125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847765" y="4659778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Feature 1 Node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8923977" y="3151008"/>
            <a:ext cx="124968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8089" y="4611853"/>
            <a:ext cx="13094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Feature Branch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4632" y="5558928"/>
            <a:ext cx="5803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Feature developed separately to not interfere with or break the Master branch code</a:t>
            </a:r>
          </a:p>
        </p:txBody>
      </p:sp>
      <p:cxnSp>
        <p:nvCxnSpPr>
          <p:cNvPr id="7" name="Elbow Connector 6"/>
          <p:cNvCxnSpPr>
            <a:stCxn id="19" idx="3"/>
            <a:endCxn id="26" idx="2"/>
          </p:cNvCxnSpPr>
          <p:nvPr/>
        </p:nvCxnSpPr>
        <p:spPr bwMode="auto">
          <a:xfrm flipV="1">
            <a:off x="8070537" y="3913008"/>
            <a:ext cx="1478280" cy="104287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8950885" y="3240263"/>
            <a:ext cx="12227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Merged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MU Sans Serif" panose="02000603000000000000" pitchFamily="2" charset="0"/>
                <a:cs typeface="Arial" panose="020B0604020202020204" pitchFamily="34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9859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Strategies and Standards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When is branching useful?</a:t>
            </a:r>
          </a:p>
          <a:p>
            <a:pPr marL="0" indent="0">
              <a:buNone/>
            </a:pPr>
            <a:r>
              <a:rPr lang="en-US" dirty="0" smtClean="0"/>
              <a:t>For new features which will break existing code, or concurrent development of same code pieces with another teammate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concurrent development each teammate should checkout new branch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0" indent="0">
              <a:buNone/>
            </a:pPr>
            <a:r>
              <a:rPr lang="en-US" b="1" dirty="0" smtClean="0"/>
              <a:t>Steps for creating new branch: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Bash and navigate to repo using cd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Type: </a:t>
            </a:r>
            <a:r>
              <a:rPr lang="en-US" dirty="0" err="1">
                <a:solidFill>
                  <a:srgbClr val="095AA6"/>
                </a:solidFill>
              </a:rPr>
              <a:t>g</a:t>
            </a:r>
            <a:r>
              <a:rPr lang="en-US" dirty="0" err="1" smtClean="0">
                <a:solidFill>
                  <a:srgbClr val="095AA6"/>
                </a:solidFill>
              </a:rPr>
              <a:t>it</a:t>
            </a:r>
            <a:r>
              <a:rPr lang="en-US" dirty="0" smtClean="0">
                <a:solidFill>
                  <a:srgbClr val="095AA6"/>
                </a:solidFill>
              </a:rPr>
              <a:t> checkout –b “</a:t>
            </a:r>
            <a:r>
              <a:rPr lang="en-US" dirty="0" err="1" smtClean="0">
                <a:solidFill>
                  <a:srgbClr val="095AA6"/>
                </a:solidFill>
              </a:rPr>
              <a:t>new_branch_name</a:t>
            </a:r>
            <a:r>
              <a:rPr lang="en-US" dirty="0" smtClean="0">
                <a:solidFill>
                  <a:srgbClr val="095AA6"/>
                </a:solidFill>
              </a:rPr>
              <a:t>” + Enter</a:t>
            </a:r>
          </a:p>
          <a:p>
            <a:pPr marL="0" indent="0">
              <a:buNone/>
            </a:pPr>
            <a:endParaRPr lang="en-US" sz="1050" dirty="0" smtClean="0">
              <a:solidFill>
                <a:srgbClr val="095AA6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After development, to merge branch into master: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Type: </a:t>
            </a:r>
            <a:r>
              <a:rPr lang="en-US" dirty="0" err="1" smtClean="0">
                <a:solidFill>
                  <a:srgbClr val="095AA6"/>
                </a:solidFill>
              </a:rPr>
              <a:t>git</a:t>
            </a:r>
            <a:r>
              <a:rPr lang="en-US" dirty="0" smtClean="0">
                <a:solidFill>
                  <a:srgbClr val="095AA6"/>
                </a:solidFill>
              </a:rPr>
              <a:t> checkout master + Enter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Type: </a:t>
            </a:r>
            <a:r>
              <a:rPr lang="en-US" dirty="0" err="1" smtClean="0">
                <a:solidFill>
                  <a:srgbClr val="095AA6"/>
                </a:solidFill>
              </a:rPr>
              <a:t>git</a:t>
            </a:r>
            <a:r>
              <a:rPr lang="en-US" dirty="0" smtClean="0">
                <a:solidFill>
                  <a:srgbClr val="095AA6"/>
                </a:solidFill>
              </a:rPr>
              <a:t> merge “</a:t>
            </a:r>
            <a:r>
              <a:rPr lang="en-US" dirty="0" err="1" smtClean="0">
                <a:solidFill>
                  <a:srgbClr val="095AA6"/>
                </a:solidFill>
              </a:rPr>
              <a:t>new_branch_name</a:t>
            </a:r>
            <a:r>
              <a:rPr lang="en-US" dirty="0" smtClean="0">
                <a:solidFill>
                  <a:srgbClr val="095AA6"/>
                </a:solidFill>
              </a:rPr>
              <a:t>” + Enter</a:t>
            </a:r>
            <a:endParaRPr lang="en-US" dirty="0">
              <a:solidFill>
                <a:srgbClr val="095AA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338" y="6059461"/>
            <a:ext cx="1077860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This will merge to local, not to remote! Follow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basic workflow (slide 26) to push to remote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Ignore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will automatically track any files in repo by default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Recommended not to track data files or output graphs and figures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 specific file endings or files in specific folders to .</a:t>
            </a:r>
            <a:r>
              <a:rPr lang="en-US" dirty="0" err="1" smtClean="0"/>
              <a:t>gitignore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.</a:t>
            </a:r>
            <a:r>
              <a:rPr lang="en-US" b="1" dirty="0" err="1" smtClean="0"/>
              <a:t>gitignore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41" y="3656201"/>
            <a:ext cx="3542408" cy="21904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747520" y="4287520"/>
            <a:ext cx="2976880" cy="304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414863" y="4573419"/>
            <a:ext cx="3309537" cy="1779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>
          <a:xfrm>
            <a:off x="4790342" y="3683121"/>
            <a:ext cx="51359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Will ignore pickle files inside of any folder (all folders matched with **)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44134" y="4573419"/>
            <a:ext cx="56685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Will ignore all pickle files in immediate repo (*.</a:t>
            </a:r>
            <a:r>
              <a:rPr lang="en-US" dirty="0" err="1" smtClean="0">
                <a:solidFill>
                  <a:srgbClr val="FF0000"/>
                </a:solidFill>
              </a:rPr>
              <a:t>pkl</a:t>
            </a:r>
            <a:r>
              <a:rPr lang="en-US" dirty="0" smtClean="0">
                <a:solidFill>
                  <a:srgbClr val="FF0000"/>
                </a:solidFill>
              </a:rPr>
              <a:t> matches all files that end with .</a:t>
            </a:r>
            <a:r>
              <a:rPr lang="en-US" dirty="0" err="1" smtClean="0">
                <a:solidFill>
                  <a:srgbClr val="FF0000"/>
                </a:solidFill>
              </a:rPr>
              <a:t>pkl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Forgetting to </a:t>
            </a:r>
            <a:r>
              <a:rPr lang="en-US" dirty="0" err="1" smtClean="0"/>
              <a:t>git</a:t>
            </a:r>
            <a:r>
              <a:rPr lang="en-US" dirty="0" smtClean="0"/>
              <a:t> add before committing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Nothing will happen if nothing is staged</a:t>
            </a:r>
          </a:p>
          <a:p>
            <a:pPr marL="457200" indent="-457200">
              <a:buAutoNum type="arabicPeriod"/>
            </a:pPr>
            <a:r>
              <a:rPr lang="en-US" dirty="0" smtClean="0"/>
              <a:t>Not configuring </a:t>
            </a:r>
            <a:r>
              <a:rPr lang="en-US" dirty="0" err="1" smtClean="0"/>
              <a:t>git</a:t>
            </a:r>
            <a:r>
              <a:rPr lang="en-US" dirty="0" smtClean="0"/>
              <a:t> ignore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Accidentally adding pictures, graphs, data, or unwanted material to tracking in local and remote repo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9966FF"/>
                </a:solidFill>
              </a:rPr>
              <a:t>https://www.atlassian.com/git/tutorials/saving-changes/gitignore</a:t>
            </a:r>
            <a:endParaRPr lang="en-US" u="sng" dirty="0" smtClean="0">
              <a:solidFill>
                <a:srgbClr val="9966FF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add * including files you don’t want (or want to be committed separately)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reset (removes files from staging)</a:t>
            </a:r>
          </a:p>
          <a:p>
            <a:pPr marL="457200" indent="-457200">
              <a:buAutoNum type="arabicPeriod"/>
            </a:pPr>
            <a:r>
              <a:rPr lang="en-US" dirty="0" smtClean="0"/>
              <a:t>Waiting too long to commit (not committing one change at a time)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Not pulling often enough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Will create divergence of your local repo from remote repo!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Poor documentation of changes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Always make a useful commit message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9966FF"/>
                </a:solidFill>
              </a:rPr>
              <a:t>https://www.freecodecamp.org/news/writing-good-commit-messages-a-practical-guide/</a:t>
            </a:r>
            <a:endParaRPr lang="en-US" sz="1800" u="sng" dirty="0" smtClean="0">
              <a:solidFill>
                <a:srgbClr val="9966FF"/>
              </a:solidFill>
            </a:endParaRPr>
          </a:p>
          <a:p>
            <a:pPr marL="457200" indent="-457200">
              <a:buAutoNum type="arabicPeriod" startAt="5"/>
            </a:pPr>
            <a:r>
              <a:rPr lang="en-US" dirty="0" smtClean="0"/>
              <a:t>Modifying the same files without communication (merge conflicts)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Merge conflicts require walking through code line by line using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9966FF"/>
                </a:solidFill>
              </a:rPr>
              <a:t>https://www.atlassian.com/git/tutorials/using-branches/merge-conflicts</a:t>
            </a:r>
            <a:endParaRPr lang="en-US" sz="1800" u="sng" dirty="0" smtClean="0">
              <a:solidFill>
                <a:srgbClr val="9966FF"/>
              </a:solidFill>
            </a:endParaRPr>
          </a:p>
          <a:p>
            <a:pPr marL="457200" indent="-457200">
              <a:buAutoNum type="arabicPeriod" startAt="5"/>
            </a:pPr>
            <a:r>
              <a:rPr lang="en-US" dirty="0" smtClean="0"/>
              <a:t>Realizing you committed something that overwrote some code!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i="1" dirty="0" smtClean="0"/>
              <a:t>can</a:t>
            </a:r>
            <a:r>
              <a:rPr lang="en-US" dirty="0" smtClean="0"/>
              <a:t> revert your commits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95AA6"/>
                </a:solidFill>
              </a:rPr>
              <a:t>g</a:t>
            </a:r>
            <a:r>
              <a:rPr lang="en-US" dirty="0" err="1" smtClean="0">
                <a:solidFill>
                  <a:srgbClr val="095AA6"/>
                </a:solidFill>
              </a:rPr>
              <a:t>it</a:t>
            </a:r>
            <a:r>
              <a:rPr lang="en-US" dirty="0" smtClean="0">
                <a:solidFill>
                  <a:srgbClr val="095AA6"/>
                </a:solidFill>
              </a:rPr>
              <a:t> log </a:t>
            </a:r>
            <a:r>
              <a:rPr lang="en-US" dirty="0" smtClean="0"/>
              <a:t>(shows history of all commits with commit hashes)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95AA6"/>
                </a:solidFill>
              </a:rPr>
              <a:t>g</a:t>
            </a:r>
            <a:r>
              <a:rPr lang="en-US" dirty="0" err="1" smtClean="0">
                <a:solidFill>
                  <a:srgbClr val="095AA6"/>
                </a:solidFill>
              </a:rPr>
              <a:t>it</a:t>
            </a:r>
            <a:r>
              <a:rPr lang="en-US" dirty="0" smtClean="0">
                <a:solidFill>
                  <a:srgbClr val="095AA6"/>
                </a:solidFill>
              </a:rPr>
              <a:t> revert [saved-hash]</a:t>
            </a:r>
          </a:p>
          <a:p>
            <a:pPr marL="457200" indent="-457200">
              <a:buAutoNum type="arabicPeriod" startAt="5"/>
            </a:pPr>
            <a:endParaRPr lang="en-US" dirty="0" smtClean="0"/>
          </a:p>
          <a:p>
            <a:pPr marL="457200" indent="-457200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u="sng" dirty="0">
                <a:solidFill>
                  <a:srgbClr val="9966FF"/>
                </a:solidFill>
              </a:rPr>
              <a:t>https://</a:t>
            </a:r>
            <a:r>
              <a:rPr lang="en-US" u="sng" dirty="0" smtClean="0">
                <a:solidFill>
                  <a:srgbClr val="9966FF"/>
                </a:solidFill>
              </a:rPr>
              <a:t>www.atlassian.com/git/tutorials/what-is-git</a:t>
            </a:r>
          </a:p>
          <a:p>
            <a:r>
              <a:rPr lang="en-US" dirty="0" smtClean="0"/>
              <a:t>Overview of what </a:t>
            </a:r>
            <a:r>
              <a:rPr lang="en-US" dirty="0" err="1" smtClean="0"/>
              <a:t>git</a:t>
            </a:r>
            <a:r>
              <a:rPr lang="en-US" dirty="0" smtClean="0"/>
              <a:t> is, why it’s used, and its features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Step-by-step getting started: </a:t>
            </a:r>
            <a:r>
              <a:rPr lang="en-US" u="sng" dirty="0">
                <a:solidFill>
                  <a:srgbClr val="9966FF"/>
                </a:solidFill>
              </a:rPr>
              <a:t>https://</a:t>
            </a:r>
            <a:r>
              <a:rPr lang="en-US" u="sng" dirty="0" smtClean="0">
                <a:solidFill>
                  <a:srgbClr val="9966FF"/>
                </a:solidFill>
              </a:rPr>
              <a:t>docs.github.com/en/github/getting-started-with-github</a:t>
            </a:r>
          </a:p>
          <a:p>
            <a:r>
              <a:rPr lang="en-US" dirty="0" smtClean="0"/>
              <a:t>Useful for debugging, step-by-step instructions and brief explanations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documentation of commands: </a:t>
            </a:r>
            <a:r>
              <a:rPr lang="en-US" u="sng" dirty="0" smtClean="0">
                <a:solidFill>
                  <a:srgbClr val="9966FF"/>
                </a:solidFill>
              </a:rPr>
              <a:t>https://git-scm.com/docs</a:t>
            </a:r>
          </a:p>
          <a:p>
            <a:r>
              <a:rPr lang="en-US" dirty="0" smtClean="0"/>
              <a:t>Useful reference if you forget a command, or its modifiers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When you get yourself in a bind</a:t>
            </a:r>
            <a:r>
              <a:rPr lang="en-US" dirty="0"/>
              <a:t>: </a:t>
            </a:r>
            <a:r>
              <a:rPr lang="en-US" u="sng" dirty="0">
                <a:solidFill>
                  <a:srgbClr val="9966FF"/>
                </a:solidFill>
              </a:rPr>
              <a:t>https://dangitgit.com/</a:t>
            </a:r>
            <a:endParaRPr lang="en-US" u="sng" dirty="0" smtClean="0">
              <a:solidFill>
                <a:srgbClr val="9966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6" y="510210"/>
            <a:ext cx="10071617" cy="58707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0633"/>
          <a:stretch/>
        </p:blipFill>
        <p:spPr>
          <a:xfrm>
            <a:off x="623823" y="1470554"/>
            <a:ext cx="3818996" cy="30956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724" y="4405613"/>
            <a:ext cx="5311441" cy="21236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Multiple ‘final’ versions of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Revert </a:t>
            </a:r>
            <a:r>
              <a:rPr lang="en-US" sz="2200" dirty="0"/>
              <a:t>back to older </a:t>
            </a:r>
            <a:r>
              <a:rPr lang="en-US" sz="2200" dirty="0" smtClean="0"/>
              <a:t>versions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Version Control: documented and controlled history of </a:t>
            </a:r>
            <a:r>
              <a:rPr lang="en-US" sz="2200" dirty="0" smtClean="0"/>
              <a:t>changes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214857" y="1378615"/>
            <a:ext cx="1445675" cy="1856030"/>
            <a:chOff x="8774634" y="2153990"/>
            <a:chExt cx="1190894" cy="1598449"/>
          </a:xfrm>
        </p:grpSpPr>
        <p:grpSp>
          <p:nvGrpSpPr>
            <p:cNvPr id="15" name="Group 14"/>
            <p:cNvGrpSpPr/>
            <p:nvPr/>
          </p:nvGrpSpPr>
          <p:grpSpPr>
            <a:xfrm>
              <a:off x="8877567" y="2153990"/>
              <a:ext cx="1000321" cy="1028413"/>
              <a:chOff x="8756258" y="3423920"/>
              <a:chExt cx="2241089" cy="1965960"/>
            </a:xfrm>
            <a:scene3d>
              <a:camera prst="isometricOffAxis2Left"/>
              <a:lightRig rig="threePt" dir="t"/>
            </a:scene3d>
          </p:grpSpPr>
          <p:sp>
            <p:nvSpPr>
              <p:cNvPr id="17" name="Rectangle 16"/>
              <p:cNvSpPr/>
              <p:nvPr/>
            </p:nvSpPr>
            <p:spPr bwMode="auto">
              <a:xfrm>
                <a:off x="8756258" y="3423920"/>
                <a:ext cx="2241089" cy="196596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64683" y="3503508"/>
                <a:ext cx="2027544" cy="1789218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2400" r="9773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634" y="2561545"/>
              <a:ext cx="1190894" cy="1190894"/>
            </a:xfrm>
            <a:prstGeom prst="rect">
              <a:avLst/>
            </a:prstGeom>
          </p:spPr>
        </p:pic>
      </p:grpSp>
      <p:sp>
        <p:nvSpPr>
          <p:cNvPr id="20" name="Right Arrow 19"/>
          <p:cNvSpPr/>
          <p:nvPr/>
        </p:nvSpPr>
        <p:spPr bwMode="auto">
          <a:xfrm rot="631420">
            <a:off x="7958429" y="2035029"/>
            <a:ext cx="1302511" cy="5532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554143" y="950587"/>
            <a:ext cx="2359254" cy="45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Char char="•"/>
              <a:defRPr sz="2400">
                <a:solidFill>
                  <a:srgbClr val="01010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90000"/>
              <a:buFont typeface="Wingdings" panose="05000000000000000000" pitchFamily="2" charset="2"/>
              <a:buChar char="§"/>
              <a:defRPr sz="22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Font typeface="Segoe UI" panose="020B0502040204020203" pitchFamily="34" charset="0"/>
              <a:buChar char="–"/>
              <a:defRPr sz="20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80000"/>
              <a:buFont typeface="Courier New" panose="02070309020205020404" pitchFamily="49" charset="0"/>
              <a:buChar char="o"/>
              <a:defRPr sz="18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Font typeface="Segoe UI" panose="020B0502040204020203" pitchFamily="34" charset="0"/>
              <a:buChar char="‐"/>
              <a:defRPr sz="16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b="1" kern="0" dirty="0" smtClean="0"/>
              <a:t>Collaboration</a:t>
            </a:r>
            <a:endParaRPr lang="en-US" sz="1200" b="1" kern="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400" r="97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98" y="4031704"/>
            <a:ext cx="1445675" cy="1382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400" r="97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22" y="3180018"/>
            <a:ext cx="1445675" cy="1382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400" r="97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1" y="1893273"/>
            <a:ext cx="1445675" cy="1382800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109515" y="1097280"/>
            <a:ext cx="3103217" cy="45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Char char="•"/>
              <a:defRPr sz="2400">
                <a:solidFill>
                  <a:srgbClr val="01010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90000"/>
              <a:buFont typeface="Wingdings" panose="05000000000000000000" pitchFamily="2" charset="2"/>
              <a:buChar char="§"/>
              <a:defRPr sz="22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Font typeface="Segoe UI" panose="020B0502040204020203" pitchFamily="34" charset="0"/>
              <a:buChar char="–"/>
              <a:defRPr sz="20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80000"/>
              <a:buFont typeface="Courier New" panose="02070309020205020404" pitchFamily="49" charset="0"/>
              <a:buChar char="o"/>
              <a:defRPr sz="18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Font typeface="Segoe UI" panose="020B0502040204020203" pitchFamily="34" charset="0"/>
              <a:buChar char="‐"/>
              <a:defRPr sz="16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b="1" kern="0" dirty="0" smtClean="0"/>
              <a:t>DSD “Surge Week”</a:t>
            </a:r>
            <a:endParaRPr lang="en-US" sz="1200" b="1" kern="0" dirty="0"/>
          </a:p>
        </p:txBody>
      </p:sp>
      <p:sp>
        <p:nvSpPr>
          <p:cNvPr id="26" name="Right Arrow 25"/>
          <p:cNvSpPr/>
          <p:nvPr/>
        </p:nvSpPr>
        <p:spPr bwMode="auto">
          <a:xfrm rot="2171143">
            <a:off x="7714770" y="2915820"/>
            <a:ext cx="1302511" cy="5532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4495098">
            <a:off x="6829335" y="3449681"/>
            <a:ext cx="1302511" cy="5532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6846843" y="5390960"/>
            <a:ext cx="4907330" cy="8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120000"/>
              <a:buChar char="•"/>
              <a:defRPr sz="2400">
                <a:solidFill>
                  <a:srgbClr val="01010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90000"/>
              <a:buFont typeface="Wingdings" panose="05000000000000000000" pitchFamily="2" charset="2"/>
              <a:buChar char="§"/>
              <a:defRPr sz="22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Font typeface="Segoe UI" panose="020B0502040204020203" pitchFamily="34" charset="0"/>
              <a:buChar char="–"/>
              <a:defRPr sz="20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SzPct val="80000"/>
              <a:buFont typeface="Courier New" panose="02070309020205020404" pitchFamily="49" charset="0"/>
              <a:buChar char="o"/>
              <a:defRPr sz="18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B800"/>
              </a:buClr>
              <a:buFont typeface="Segoe UI" panose="020B0502040204020203" pitchFamily="34" charset="0"/>
              <a:buChar char="‐"/>
              <a:defRPr sz="1600">
                <a:solidFill>
                  <a:srgbClr val="01010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C741"/>
              </a:buClr>
              <a:buChar char="»"/>
              <a:defRPr sz="1200">
                <a:solidFill>
                  <a:srgbClr val="525759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kern="0" dirty="0" smtClean="0"/>
              <a:t>Easily share analysis with others for smoother collaboration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sz="1100" kern="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192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5287180" cy="58707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191023"/>
            <a:ext cx="7699665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Most widely used version control system worldwide: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Actively maintained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Developed in 2005 by Linus Torvalds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DVCS: Distributed Version Control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Personal working copy of code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repo version history: contains what has been committed, changed, deleted, added, or ignored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Order of operations matters!</a:t>
            </a:r>
            <a:endParaRPr lang="en-US" dirty="0">
              <a:hlinkClick r:id="rId3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254798" y="897863"/>
            <a:ext cx="4907610" cy="5554914"/>
            <a:chOff x="7254798" y="897863"/>
            <a:chExt cx="4907610" cy="5554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010" y="3449689"/>
              <a:ext cx="843368" cy="8433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2544" y="3475405"/>
              <a:ext cx="843368" cy="8433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0912" y="3475405"/>
              <a:ext cx="843368" cy="84336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470" y="897863"/>
              <a:ext cx="1620541" cy="162054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462" y="979210"/>
              <a:ext cx="1202125" cy="108566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9" name="Elbow Connector 18"/>
            <p:cNvCxnSpPr>
              <a:stCxn id="6" idx="0"/>
            </p:cNvCxnSpPr>
            <p:nvPr/>
          </p:nvCxnSpPr>
          <p:spPr bwMode="auto">
            <a:xfrm rot="5400000" flipH="1" flipV="1">
              <a:off x="9006980" y="2345397"/>
              <a:ext cx="1167007" cy="1041579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Elbow Connector 20"/>
            <p:cNvCxnSpPr>
              <a:stCxn id="14" idx="0"/>
            </p:cNvCxnSpPr>
            <p:nvPr/>
          </p:nvCxnSpPr>
          <p:spPr bwMode="auto">
            <a:xfrm rot="16200000" flipV="1">
              <a:off x="10421019" y="2283827"/>
              <a:ext cx="1192722" cy="119043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>
              <a:stCxn id="9" idx="0"/>
            </p:cNvCxnSpPr>
            <p:nvPr/>
          </p:nvCxnSpPr>
          <p:spPr bwMode="auto">
            <a:xfrm flipV="1">
              <a:off x="10264228" y="2355939"/>
              <a:ext cx="0" cy="11194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endCxn id="6" idx="2"/>
            </p:cNvCxnSpPr>
            <p:nvPr/>
          </p:nvCxnSpPr>
          <p:spPr bwMode="auto">
            <a:xfrm flipV="1">
              <a:off x="9069694" y="4293057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10264228" y="4318773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11612596" y="4293057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7254798" y="5033002"/>
              <a:ext cx="14028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95AA6"/>
                  </a:solidFill>
                  <a:latin typeface="Bahnschrift Light" panose="020B0502040204020203" pitchFamily="34" charset="0"/>
                </a:rPr>
                <a:t>Local computer</a:t>
              </a:r>
              <a:endParaRPr lang="en-US" b="1" dirty="0">
                <a:solidFill>
                  <a:srgbClr val="095AA6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88566" y="1314547"/>
              <a:ext cx="14028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95AA6"/>
                  </a:solidFill>
                  <a:latin typeface="Bahnschrift Light" panose="020B0502040204020203" pitchFamily="34" charset="0"/>
                </a:rPr>
                <a:t>Remote Repo</a:t>
              </a:r>
              <a:endParaRPr lang="en-US" b="1" dirty="0">
                <a:solidFill>
                  <a:srgbClr val="095AA6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29932" y="6068056"/>
              <a:ext cx="22067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Individual code</a:t>
              </a:r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9722400" y="4687342"/>
              <a:ext cx="1190894" cy="1598449"/>
              <a:chOff x="8774634" y="2153990"/>
              <a:chExt cx="1190894" cy="159844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67" name="Rectangle 66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10971514" y="4692772"/>
              <a:ext cx="1190894" cy="1598449"/>
              <a:chOff x="8774634" y="2153990"/>
              <a:chExt cx="1190894" cy="1598449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72" name="Rectangle 71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74" name="Group 73"/>
            <p:cNvGrpSpPr/>
            <p:nvPr/>
          </p:nvGrpSpPr>
          <p:grpSpPr>
            <a:xfrm>
              <a:off x="8453689" y="4687342"/>
              <a:ext cx="1190894" cy="1598449"/>
              <a:chOff x="8774634" y="2153990"/>
              <a:chExt cx="1190894" cy="1598449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77" name="Rectangle 76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11017380" y="1195239"/>
              <a:ext cx="952229" cy="904482"/>
              <a:chOff x="7539806" y="57991"/>
              <a:chExt cx="1416742" cy="135490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539806" y="384485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7724640" y="221238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80" name="Rectangle 79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/>
              <p:cNvGrpSpPr/>
              <p:nvPr/>
            </p:nvGrpSpPr>
            <p:grpSpPr>
              <a:xfrm>
                <a:off x="7956227" y="57991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54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0210"/>
            <a:ext cx="7469733" cy="5870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GitHub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48" y="1261916"/>
            <a:ext cx="6839270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: </a:t>
            </a:r>
            <a:r>
              <a:rPr lang="en-US" dirty="0" smtClean="0"/>
              <a:t>Version control system behind all interactions with a repo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 smtClean="0"/>
              <a:t>Github.com: </a:t>
            </a:r>
            <a:r>
              <a:rPr lang="en-US" dirty="0" smtClean="0"/>
              <a:t>Common host of </a:t>
            </a:r>
            <a:r>
              <a:rPr lang="en-US" dirty="0" err="1" smtClean="0"/>
              <a:t>git</a:t>
            </a:r>
            <a:r>
              <a:rPr lang="en-US" dirty="0" smtClean="0"/>
              <a:t>, connects </a:t>
            </a:r>
            <a:r>
              <a:rPr lang="en-US" dirty="0" err="1" smtClean="0"/>
              <a:t>git</a:t>
            </a:r>
            <a:r>
              <a:rPr lang="en-US" dirty="0" smtClean="0"/>
              <a:t> software to a centralized online repository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public and private repos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Enterprise solution: GitHub Enterprise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b="1" dirty="0" smtClean="0"/>
              <a:t>CNA </a:t>
            </a:r>
            <a:r>
              <a:rPr lang="en-US" b="1" dirty="0" err="1" smtClean="0"/>
              <a:t>Github</a:t>
            </a:r>
            <a:r>
              <a:rPr lang="en-US" b="1" dirty="0" smtClean="0"/>
              <a:t>: </a:t>
            </a:r>
            <a:r>
              <a:rPr lang="en-US" u="sng" dirty="0" smtClean="0">
                <a:solidFill>
                  <a:srgbClr val="9966FF"/>
                </a:solidFill>
              </a:rPr>
              <a:t>https://github.cna.org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Login using CNA credentials (username and password)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Email AskHelp to get set up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25521" y="840543"/>
            <a:ext cx="4907610" cy="5554914"/>
            <a:chOff x="7254798" y="897863"/>
            <a:chExt cx="4907610" cy="55549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8010" y="3449689"/>
              <a:ext cx="843368" cy="8433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2544" y="3475405"/>
              <a:ext cx="843368" cy="84336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0912" y="3475405"/>
              <a:ext cx="843368" cy="84336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470" y="897863"/>
              <a:ext cx="1620541" cy="162054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462" y="979210"/>
              <a:ext cx="1202125" cy="108566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0" name="Elbow Connector 19"/>
            <p:cNvCxnSpPr>
              <a:stCxn id="15" idx="0"/>
            </p:cNvCxnSpPr>
            <p:nvPr/>
          </p:nvCxnSpPr>
          <p:spPr bwMode="auto">
            <a:xfrm rot="5400000" flipH="1" flipV="1">
              <a:off x="9006980" y="2345397"/>
              <a:ext cx="1167007" cy="1041579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Elbow Connector 20"/>
            <p:cNvCxnSpPr>
              <a:stCxn id="17" idx="0"/>
            </p:cNvCxnSpPr>
            <p:nvPr/>
          </p:nvCxnSpPr>
          <p:spPr bwMode="auto">
            <a:xfrm rot="16200000" flipV="1">
              <a:off x="10421019" y="2283827"/>
              <a:ext cx="1192722" cy="119043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6" idx="0"/>
            </p:cNvCxnSpPr>
            <p:nvPr/>
          </p:nvCxnSpPr>
          <p:spPr bwMode="auto">
            <a:xfrm flipV="1">
              <a:off x="10264228" y="2355939"/>
              <a:ext cx="0" cy="11194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endCxn id="15" idx="2"/>
            </p:cNvCxnSpPr>
            <p:nvPr/>
          </p:nvCxnSpPr>
          <p:spPr bwMode="auto">
            <a:xfrm flipV="1">
              <a:off x="9069694" y="4293057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10264228" y="4318773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11612596" y="4293057"/>
              <a:ext cx="0" cy="4556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7254798" y="5033002"/>
              <a:ext cx="14028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95AA6"/>
                  </a:solidFill>
                  <a:latin typeface="Bahnschrift Light" panose="020B0502040204020203" pitchFamily="34" charset="0"/>
                </a:rPr>
                <a:t>Local computer</a:t>
              </a:r>
              <a:endParaRPr lang="en-US" b="1" dirty="0">
                <a:solidFill>
                  <a:srgbClr val="095AA6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88566" y="1314547"/>
              <a:ext cx="14028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95AA6"/>
                  </a:solidFill>
                  <a:latin typeface="Bahnschrift Light" panose="020B0502040204020203" pitchFamily="34" charset="0"/>
                </a:rPr>
                <a:t>Remote Repo</a:t>
              </a:r>
              <a:endParaRPr lang="en-US" b="1" dirty="0">
                <a:solidFill>
                  <a:srgbClr val="095AA6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29932" y="6068056"/>
              <a:ext cx="22067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Individual code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722400" y="4687342"/>
              <a:ext cx="1190894" cy="1598449"/>
              <a:chOff x="8774634" y="2153990"/>
              <a:chExt cx="1190894" cy="159844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52" name="Rectangle 51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10971514" y="4692772"/>
              <a:ext cx="1190894" cy="1598449"/>
              <a:chOff x="8774634" y="2153990"/>
              <a:chExt cx="1190894" cy="159844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48" name="Rectangle 47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8453689" y="4687342"/>
              <a:ext cx="1190894" cy="1598449"/>
              <a:chOff x="8774634" y="2153990"/>
              <a:chExt cx="1190894" cy="159844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8877567" y="2153990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44" name="Rectangle 43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2400" r="977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634" y="2561545"/>
                <a:ext cx="1190894" cy="1190894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11017380" y="1195239"/>
              <a:ext cx="952229" cy="904482"/>
              <a:chOff x="7539806" y="57991"/>
              <a:chExt cx="1416742" cy="13549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39806" y="384485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40" name="Rectangle 39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/>
              <p:cNvGrpSpPr/>
              <p:nvPr/>
            </p:nvGrpSpPr>
            <p:grpSpPr>
              <a:xfrm>
                <a:off x="7724640" y="221238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7956227" y="57991"/>
                <a:ext cx="1000321" cy="1028413"/>
                <a:chOff x="8756258" y="3423920"/>
                <a:chExt cx="2241089" cy="196596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8756258" y="3423920"/>
                  <a:ext cx="2241089" cy="196596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4683" y="3503508"/>
                  <a:ext cx="2027544" cy="178921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968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192" y="1836901"/>
            <a:ext cx="6316003" cy="3298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Division GitHub Standardization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5122773" cy="4853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One Repository for each Data Science Project: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Contains folder for each analysis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Common location for tracking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Easy sharing of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Easy to revert to previous versions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Easy to track multiple versions (e.g. “what if” analyses)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4080" y="1236461"/>
            <a:ext cx="353568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Example</a:t>
            </a:r>
            <a:r>
              <a:rPr lang="en-US" sz="2400" b="1" dirty="0">
                <a:solidFill>
                  <a:schemeClr val="accent2"/>
                </a:solidFill>
              </a:rPr>
              <a:t>: SWE P2P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86960" y="5135123"/>
            <a:ext cx="353568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AB800"/>
                </a:solidFill>
              </a:rPr>
              <a:t>Folder Structure</a:t>
            </a:r>
            <a:endParaRPr lang="en-US" sz="2400" b="1" dirty="0">
              <a:solidFill>
                <a:srgbClr val="7AB800"/>
              </a:solidFill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5810192" y="4002721"/>
            <a:ext cx="363627" cy="1087439"/>
          </a:xfrm>
          <a:prstGeom prst="leftBrace">
            <a:avLst/>
          </a:prstGeom>
          <a:noFill/>
          <a:ln w="38100" cap="flat" cmpd="sng" algn="ctr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97" y="2504974"/>
            <a:ext cx="6809822" cy="3749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10972800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your project repo:</a:t>
            </a:r>
          </a:p>
          <a:p>
            <a:pPr marL="457200" indent="-457200">
              <a:buAutoNum type="arabicPeriod"/>
            </a:pPr>
            <a:r>
              <a:rPr lang="en-US" dirty="0" smtClean="0"/>
              <a:t>Navigate to </a:t>
            </a:r>
            <a:r>
              <a:rPr lang="en-US" u="sng" dirty="0" smtClean="0">
                <a:solidFill>
                  <a:srgbClr val="9966FF"/>
                </a:solidFill>
              </a:rPr>
              <a:t>https://github.cna.org</a:t>
            </a:r>
          </a:p>
          <a:p>
            <a:pPr marL="457200" indent="-457200">
              <a:buAutoNum type="arabicPeriod"/>
            </a:pPr>
            <a:r>
              <a:rPr lang="en-US" dirty="0" smtClean="0"/>
              <a:t>Login with CNA credentials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“New repository”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329680" y="4886960"/>
            <a:ext cx="924560" cy="4368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051040" y="2312614"/>
            <a:ext cx="0" cy="25032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273423" y="1934455"/>
            <a:ext cx="155523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Click here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93" y="1221284"/>
            <a:ext cx="6169687" cy="4950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7" y="519446"/>
            <a:ext cx="6057493" cy="58707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8624" y="2312614"/>
            <a:ext cx="10775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893" y="3532008"/>
            <a:ext cx="108555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6840" y="3618000"/>
            <a:ext cx="10230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219" y="3182404"/>
            <a:ext cx="11063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NWRMC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47" y="1297391"/>
            <a:ext cx="5355472" cy="4853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your project repo:</a:t>
            </a:r>
          </a:p>
          <a:p>
            <a:pPr marL="457200" indent="-457200">
              <a:buAutoNum type="arabicPeriod"/>
            </a:pPr>
            <a:r>
              <a:rPr lang="en-US" dirty="0" smtClean="0"/>
              <a:t>Navigate to </a:t>
            </a:r>
            <a:r>
              <a:rPr lang="en-US" u="sng" dirty="0" smtClean="0">
                <a:solidFill>
                  <a:srgbClr val="9966FF"/>
                </a:solidFill>
              </a:rPr>
              <a:t>https://github.cna.org</a:t>
            </a:r>
          </a:p>
          <a:p>
            <a:pPr marL="457200" indent="-457200">
              <a:buAutoNum type="arabicPeriod"/>
            </a:pPr>
            <a:r>
              <a:rPr lang="en-US" dirty="0" smtClean="0"/>
              <a:t>Login with CNA credentials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“New repository”</a:t>
            </a:r>
          </a:p>
          <a:p>
            <a:pPr marL="457200" indent="-457200">
              <a:buAutoNum type="arabicPeriod"/>
            </a:pPr>
            <a:r>
              <a:rPr lang="en-US" dirty="0" smtClean="0"/>
              <a:t>Fill out </a:t>
            </a:r>
            <a:r>
              <a:rPr lang="en-US" u="sng" dirty="0" smtClean="0">
                <a:solidFill>
                  <a:srgbClr val="FF0000"/>
                </a:solidFill>
              </a:rPr>
              <a:t>desired project name</a:t>
            </a:r>
            <a:r>
              <a:rPr lang="en-US" dirty="0" smtClean="0"/>
              <a:t> and additional information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Choose </a:t>
            </a:r>
            <a:r>
              <a:rPr lang="en-US" dirty="0" smtClean="0">
                <a:solidFill>
                  <a:srgbClr val="8F6CFE"/>
                </a:solidFill>
              </a:rPr>
              <a:t>“Private” </a:t>
            </a:r>
            <a:r>
              <a:rPr lang="en-US" dirty="0" smtClean="0"/>
              <a:t>repo style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</a:t>
            </a:r>
            <a:r>
              <a:rPr lang="en-US" dirty="0" smtClean="0">
                <a:solidFill>
                  <a:srgbClr val="00B050"/>
                </a:solidFill>
              </a:rPr>
              <a:t>“Initialize this repo with README”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“Create repository”!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6182360" y="4582160"/>
            <a:ext cx="2280920" cy="43688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39194" y="2353254"/>
            <a:ext cx="2026726" cy="393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82360" y="4036098"/>
            <a:ext cx="2768600" cy="436880"/>
          </a:xfrm>
          <a:prstGeom prst="rect">
            <a:avLst/>
          </a:prstGeom>
          <a:noFill/>
          <a:ln w="28575" cap="flat" cmpd="sng" algn="ctr">
            <a:solidFill>
              <a:srgbClr val="8F6CF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1881" y="4539874"/>
            <a:ext cx="61587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10101"/>
                </a:solidFill>
              </a:rPr>
              <a:t> </a:t>
            </a:r>
            <a:endParaRPr lang="en-US" sz="2400" dirty="0">
              <a:solidFill>
                <a:srgbClr val="01010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82360" y="5458819"/>
            <a:ext cx="1214120" cy="43688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602480" y="5458819"/>
            <a:ext cx="1549401" cy="1828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endCxn id="16" idx="1"/>
          </p:cNvCxnSpPr>
          <p:nvPr/>
        </p:nvCxnSpPr>
        <p:spPr bwMode="auto">
          <a:xfrm>
            <a:off x="5066330" y="4582160"/>
            <a:ext cx="1085551" cy="1793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15" idx="1"/>
          </p:cNvCxnSpPr>
          <p:nvPr/>
        </p:nvCxnSpPr>
        <p:spPr bwMode="auto">
          <a:xfrm>
            <a:off x="4896088" y="4155440"/>
            <a:ext cx="1286272" cy="990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8F6CF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896088" y="2697335"/>
            <a:ext cx="2343106" cy="4850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36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1_NoMarking">
  <a:themeElements>
    <a:clrScheme name="">
      <a:dk1>
        <a:srgbClr val="4D4D4D"/>
      </a:dk1>
      <a:lt1>
        <a:srgbClr val="FFFFFF"/>
      </a:lt1>
      <a:dk2>
        <a:srgbClr val="4D4D4D"/>
      </a:dk2>
      <a:lt2>
        <a:srgbClr val="A1A1A1"/>
      </a:lt2>
      <a:accent1>
        <a:srgbClr val="8ECCF6"/>
      </a:accent1>
      <a:accent2>
        <a:srgbClr val="F0776A"/>
      </a:accent2>
      <a:accent3>
        <a:srgbClr val="FFFFFF"/>
      </a:accent3>
      <a:accent4>
        <a:srgbClr val="404040"/>
      </a:accent4>
      <a:accent5>
        <a:srgbClr val="C6E2FA"/>
      </a:accent5>
      <a:accent6>
        <a:srgbClr val="D96B5F"/>
      </a:accent6>
      <a:hlink>
        <a:srgbClr val="C6B396"/>
      </a:hlink>
      <a:folHlink>
        <a:srgbClr val="CBE5A9"/>
      </a:folHlink>
    </a:clrScheme>
    <a:fontScheme name="CNA_White_No Lin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NA_White_No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B Widescreen Graphic Annotated Brief U 2020 Template" id="{A89C99A4-5876-4205-BA38-495B39B716E0}" vid="{8FC64341-D674-430D-9316-F0FCD4CC2829}"/>
    </a:ext>
  </a:extLst>
</a:theme>
</file>

<file path=ppt/theme/theme2.xml><?xml version="1.0" encoding="utf-8"?>
<a:theme xmlns:a="http://schemas.openxmlformats.org/drawingml/2006/main" name="2_Graphic Unclassified">
  <a:themeElements>
    <a:clrScheme name="">
      <a:dk1>
        <a:srgbClr val="4D4D4D"/>
      </a:dk1>
      <a:lt1>
        <a:srgbClr val="FFFFFF"/>
      </a:lt1>
      <a:dk2>
        <a:srgbClr val="4D4D4D"/>
      </a:dk2>
      <a:lt2>
        <a:srgbClr val="A1A1A1"/>
      </a:lt2>
      <a:accent1>
        <a:srgbClr val="8ECCF6"/>
      </a:accent1>
      <a:accent2>
        <a:srgbClr val="F0776A"/>
      </a:accent2>
      <a:accent3>
        <a:srgbClr val="FFFFFF"/>
      </a:accent3>
      <a:accent4>
        <a:srgbClr val="404040"/>
      </a:accent4>
      <a:accent5>
        <a:srgbClr val="C6E2FA"/>
      </a:accent5>
      <a:accent6>
        <a:srgbClr val="D96B5F"/>
      </a:accent6>
      <a:hlink>
        <a:srgbClr val="C6B396"/>
      </a:hlink>
      <a:folHlink>
        <a:srgbClr val="CBE5A9"/>
      </a:folHlink>
    </a:clrScheme>
    <a:fontScheme name="CNA_White_No Lin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NA_White_No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B Widescreen Graphic Annotated Brief U 2020 Template" id="{A89C99A4-5876-4205-BA38-495B39B716E0}" vid="{AB515FB9-865E-49E0-88ED-401E1D504E8C}"/>
    </a:ext>
  </a:extLst>
</a:theme>
</file>

<file path=ppt/theme/theme3.xml><?xml version="1.0" encoding="utf-8"?>
<a:theme xmlns:a="http://schemas.openxmlformats.org/drawingml/2006/main" name="3_Graphic CUI">
  <a:themeElements>
    <a:clrScheme name="">
      <a:dk1>
        <a:srgbClr val="4D4D4D"/>
      </a:dk1>
      <a:lt1>
        <a:srgbClr val="FFFFFF"/>
      </a:lt1>
      <a:dk2>
        <a:srgbClr val="4D4D4D"/>
      </a:dk2>
      <a:lt2>
        <a:srgbClr val="A1A1A1"/>
      </a:lt2>
      <a:accent1>
        <a:srgbClr val="8ECCF6"/>
      </a:accent1>
      <a:accent2>
        <a:srgbClr val="F0776A"/>
      </a:accent2>
      <a:accent3>
        <a:srgbClr val="FFFFFF"/>
      </a:accent3>
      <a:accent4>
        <a:srgbClr val="404040"/>
      </a:accent4>
      <a:accent5>
        <a:srgbClr val="C6E2FA"/>
      </a:accent5>
      <a:accent6>
        <a:srgbClr val="D96B5F"/>
      </a:accent6>
      <a:hlink>
        <a:srgbClr val="C6B396"/>
      </a:hlink>
      <a:folHlink>
        <a:srgbClr val="CBE5A9"/>
      </a:folHlink>
    </a:clrScheme>
    <a:fontScheme name="CNA_White_No Lin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NA_White_No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A_White_No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A_White_No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B Widescreen Graphic Annotated Brief U 2020 Template" id="{A89C99A4-5876-4205-BA38-495B39B716E0}" vid="{ED446ACF-B081-4B65-BEFE-18F2F70776A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DAB Widescreen Graphic Annotated Brief U 2020 Template</Template>
  <TotalTime>5356</TotalTime>
  <Words>2625</Words>
  <Application>Microsoft Office PowerPoint</Application>
  <PresentationFormat>Widescreen</PresentationFormat>
  <Paragraphs>547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ＭＳ Ｐゴシック</vt:lpstr>
      <vt:lpstr>Arial</vt:lpstr>
      <vt:lpstr>Bahnschrift</vt:lpstr>
      <vt:lpstr>Bahnschrift Light</vt:lpstr>
      <vt:lpstr>CMU Sans Serif</vt:lpstr>
      <vt:lpstr>Courier New</vt:lpstr>
      <vt:lpstr>Segoe UI</vt:lpstr>
      <vt:lpstr>Segoe UI Semibold</vt:lpstr>
      <vt:lpstr>Segoe UI Semilight</vt:lpstr>
      <vt:lpstr>Times</vt:lpstr>
      <vt:lpstr>Times New Roman</vt:lpstr>
      <vt:lpstr>Wingdings</vt:lpstr>
      <vt:lpstr>1_NoMarking</vt:lpstr>
      <vt:lpstr>2_Graphic Unclassified</vt:lpstr>
      <vt:lpstr>3_Graphic CUI</vt:lpstr>
      <vt:lpstr>Data Science Division: Git &amp; GitHub 101</vt:lpstr>
      <vt:lpstr>Code Reproducibility</vt:lpstr>
      <vt:lpstr>Aspects of Code Reproducibility</vt:lpstr>
      <vt:lpstr>Motivation</vt:lpstr>
      <vt:lpstr>What is Git?</vt:lpstr>
      <vt:lpstr>Git vs. GitHub</vt:lpstr>
      <vt:lpstr>Data Science Division GitHub Standardization</vt:lpstr>
      <vt:lpstr>Getting Started</vt:lpstr>
      <vt:lpstr>Getting Started</vt:lpstr>
      <vt:lpstr>Adding Collaborators to Private Repo</vt:lpstr>
      <vt:lpstr>Adding Collaborators to Private Repo</vt:lpstr>
      <vt:lpstr>Adding Collaborators to Private Repo</vt:lpstr>
      <vt:lpstr>Git Bash</vt:lpstr>
      <vt:lpstr>Bash Commands</vt:lpstr>
      <vt:lpstr>Bash Commands</vt:lpstr>
      <vt:lpstr>SSH for Account Authentication</vt:lpstr>
      <vt:lpstr>SSH for Account Authentication</vt:lpstr>
      <vt:lpstr>Cloning Repo to Local Machine</vt:lpstr>
      <vt:lpstr>Cloning Repo to Local Machine</vt:lpstr>
      <vt:lpstr>Project Folder Structure</vt:lpstr>
      <vt:lpstr>Project Folder Structure</vt:lpstr>
      <vt:lpstr>README Files</vt:lpstr>
      <vt:lpstr>README Files</vt:lpstr>
      <vt:lpstr>Git Commands</vt:lpstr>
      <vt:lpstr>Git Commands</vt:lpstr>
      <vt:lpstr>Git Commands</vt:lpstr>
      <vt:lpstr>Git Commands</vt:lpstr>
      <vt:lpstr>Git Commands</vt:lpstr>
      <vt:lpstr>Git Commands</vt:lpstr>
      <vt:lpstr>Git Branching</vt:lpstr>
      <vt:lpstr>Git Branching</vt:lpstr>
      <vt:lpstr>Git Branching</vt:lpstr>
      <vt:lpstr>Branching Strategies and Standards</vt:lpstr>
      <vt:lpstr>Git Ignore</vt:lpstr>
      <vt:lpstr>Git Common Pitfalls</vt:lpstr>
      <vt:lpstr>Git Common Pitfalls</vt:lpstr>
      <vt:lpstr>Git Resources</vt:lpstr>
    </vt:vector>
  </TitlesOfParts>
  <Company>CNA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Doerr, Sophia</dc:creator>
  <cp:lastModifiedBy>Martin, Curtis</cp:lastModifiedBy>
  <cp:revision>119</cp:revision>
  <cp:lastPrinted>2012-03-21T12:09:14Z</cp:lastPrinted>
  <dcterms:created xsi:type="dcterms:W3CDTF">2020-08-05T15:43:51Z</dcterms:created>
  <dcterms:modified xsi:type="dcterms:W3CDTF">2020-11-12T13:53:51Z</dcterms:modified>
</cp:coreProperties>
</file>