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3D8EA92-94FD-4CD5-AF9A-B0255D16CE14}">
          <p14:sldIdLst>
            <p14:sldId id="256"/>
            <p14:sldId id="258"/>
            <p14:sldId id="259"/>
          </p14:sldIdLst>
        </p14:section>
        <p14:section name="Git" id="{68BED324-F9FD-4188-88A7-FA3A1338DAA4}">
          <p14:sldIdLst>
            <p14:sldId id="260"/>
            <p14:sldId id="265"/>
          </p14:sldIdLst>
        </p14:section>
        <p14:section name="GitHub" id="{495F8D3B-6743-4832-8BD4-752D8F1E4750}">
          <p14:sldIdLst>
            <p14:sldId id="261"/>
            <p14:sldId id="267"/>
          </p14:sldIdLst>
        </p14:section>
        <p14:section name="Setup" id="{92AEE623-99BD-4217-A0F8-0D2FB3C2A157}">
          <p14:sldIdLst>
            <p14:sldId id="262"/>
          </p14:sldIdLst>
        </p14:section>
        <p14:section name="Using Git" id="{4CE33AB5-18DC-4501-91A7-F291107D1018}">
          <p14:sldIdLst>
            <p14:sldId id="263"/>
          </p14:sldIdLst>
        </p14:section>
        <p14:section name="Collaboration" id="{72AFF26A-9BA0-422A-B9C0-556DE85F622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00" autoAdjust="0"/>
  </p:normalViewPr>
  <p:slideViewPr>
    <p:cSldViewPr snapToGrid="0">
      <p:cViewPr varScale="1">
        <p:scale>
          <a:sx n="81" d="100"/>
          <a:sy n="8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3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4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E25285-474A-4959-9C7C-12EEF81F7AF9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BC8A7-F19B-483F-91AA-51E084C18B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29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en.wikipedia.org/wiki/Linus_Torval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w3schools.com/git/git_intro.asp?remote=githu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ibm.com/tutorials/d-learn-workings-g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AD0-DC04-42E3-A6DB-298C5632A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5334-163A-4EF0-8076-AF68FCC5F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Improving reproducibility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5621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D7F2-470A-4BF2-B65C-053365C7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6F53-4E32-439C-92F4-4EE3D42BA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  <a:p>
            <a:pPr lvl="1"/>
            <a:r>
              <a:rPr lang="en-US" dirty="0"/>
              <a:t>Clear organization of analytic components</a:t>
            </a:r>
          </a:p>
          <a:p>
            <a:r>
              <a:rPr lang="en-US" b="1" dirty="0"/>
              <a:t>Version control</a:t>
            </a:r>
          </a:p>
          <a:p>
            <a:pPr lvl="1"/>
            <a:r>
              <a:rPr lang="en-US" b="1" dirty="0"/>
              <a:t>Controlled tracking of changes over time </a:t>
            </a:r>
          </a:p>
          <a:p>
            <a:pPr lvl="1"/>
            <a:r>
              <a:rPr lang="en-US" b="1" dirty="0"/>
              <a:t>Ability to update &amp; iterate while maintaining functioning code</a:t>
            </a:r>
          </a:p>
          <a:p>
            <a:r>
              <a:rPr lang="en-US" dirty="0"/>
              <a:t>Coding standards</a:t>
            </a:r>
          </a:p>
          <a:p>
            <a:pPr lvl="1"/>
            <a:r>
              <a:rPr lang="en-US" dirty="0"/>
              <a:t>Commenting</a:t>
            </a:r>
          </a:p>
          <a:p>
            <a:pPr lvl="1"/>
            <a:r>
              <a:rPr lang="en-US" dirty="0"/>
              <a:t>Simplification</a:t>
            </a:r>
          </a:p>
          <a:p>
            <a:pPr lvl="1"/>
            <a:r>
              <a:rPr lang="en-US" dirty="0"/>
              <a:t>Modularity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A0E96-EC32-4A2C-82BA-88BACAF88B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Providing context to code, both within code (e.g., commenting) and via external documents (e.g., README.md)</a:t>
            </a:r>
          </a:p>
          <a:p>
            <a:r>
              <a:rPr lang="en-US" dirty="0"/>
              <a:t>Virtual environments</a:t>
            </a:r>
          </a:p>
          <a:p>
            <a:pPr lvl="1"/>
            <a:r>
              <a:rPr lang="en-US" dirty="0"/>
              <a:t>Enables reproducibility across multiple machines post-distribution </a:t>
            </a:r>
          </a:p>
          <a:p>
            <a:r>
              <a:rPr lang="en-US" dirty="0"/>
              <a:t>Code testing</a:t>
            </a:r>
          </a:p>
          <a:p>
            <a:pPr lvl="1"/>
            <a:r>
              <a:rPr lang="en-US" dirty="0"/>
              <a:t>Small, modular testing of segments of code combined w/ large testing upon modification</a:t>
            </a:r>
          </a:p>
        </p:txBody>
      </p:sp>
    </p:spTree>
    <p:extLst>
      <p:ext uri="{BB962C8B-B14F-4D97-AF65-F5344CB8AC3E}">
        <p14:creationId xmlns:p14="http://schemas.microsoft.com/office/powerpoint/2010/main" val="19214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4487-F13B-4B5E-AD9B-B8639EFD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7CF8-E0C5-491F-9950-93D2C18A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programmer from losing track of what’s what</a:t>
            </a:r>
          </a:p>
          <a:p>
            <a:pPr lvl="1"/>
            <a:r>
              <a:rPr lang="en-US" dirty="0"/>
              <a:t>Multiple versions of code</a:t>
            </a:r>
          </a:p>
          <a:p>
            <a:pPr lvl="1"/>
            <a:r>
              <a:rPr lang="en-US" dirty="0"/>
              <a:t>Multiple “final” versions of code</a:t>
            </a:r>
          </a:p>
          <a:p>
            <a:r>
              <a:rPr lang="en-US" dirty="0"/>
              <a:t>Enables updates without breaking functioning code</a:t>
            </a:r>
          </a:p>
          <a:p>
            <a:pPr lvl="1"/>
            <a:r>
              <a:rPr lang="en-US" dirty="0"/>
              <a:t>Enables reversion to older iterations, just in case</a:t>
            </a:r>
          </a:p>
          <a:p>
            <a:r>
              <a:rPr lang="en-US" dirty="0"/>
              <a:t>Documents the history of changes made for tracking purposes</a:t>
            </a:r>
          </a:p>
          <a:p>
            <a:r>
              <a:rPr lang="en-US" dirty="0"/>
              <a:t>Significantly improves collaboration amongst teams writing programs</a:t>
            </a:r>
          </a:p>
          <a:p>
            <a:pPr lvl="1"/>
            <a:r>
              <a:rPr lang="en-US" dirty="0"/>
              <a:t>Though the workflow can be difficult to pick up</a:t>
            </a:r>
          </a:p>
          <a:p>
            <a:r>
              <a:rPr lang="en-US" dirty="0"/>
              <a:t>Enables simpler &amp; more effective dissemination </a:t>
            </a:r>
          </a:p>
          <a:p>
            <a:pPr lvl="1"/>
            <a:r>
              <a:rPr lang="en-US" dirty="0"/>
              <a:t>Point people to your GitHub to share code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6437513-3CBB-46DE-9B88-47B774D06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595" y="2163203"/>
            <a:ext cx="3056661" cy="335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79872" cy="4023360"/>
          </a:xfrm>
        </p:spPr>
        <p:txBody>
          <a:bodyPr/>
          <a:lstStyle/>
          <a:p>
            <a:r>
              <a:rPr lang="en-US" dirty="0"/>
              <a:t>Most widely-used version control system</a:t>
            </a:r>
          </a:p>
          <a:p>
            <a:pPr lvl="1"/>
            <a:r>
              <a:rPr lang="en-US" dirty="0"/>
              <a:t>Completely open-source system developed by </a:t>
            </a:r>
            <a:r>
              <a:rPr lang="en-US" dirty="0">
                <a:hlinkClick r:id="rId2"/>
              </a:rPr>
              <a:t>Linus Torvalds</a:t>
            </a:r>
            <a:r>
              <a:rPr lang="en-US" dirty="0"/>
              <a:t> (who also created Linux) in 2005</a:t>
            </a:r>
          </a:p>
          <a:p>
            <a:r>
              <a:rPr lang="en-US" dirty="0"/>
              <a:t>What does Git do? </a:t>
            </a:r>
          </a:p>
          <a:p>
            <a:pPr lvl="1"/>
            <a:r>
              <a:rPr lang="en-US" dirty="0"/>
              <a:t>Manage coding projects using repositories</a:t>
            </a:r>
          </a:p>
          <a:p>
            <a:pPr lvl="1"/>
            <a:r>
              <a:rPr lang="en-US" dirty="0"/>
              <a:t>Controls &amp; tracks changing w/ staging &amp; committing</a:t>
            </a:r>
          </a:p>
          <a:p>
            <a:pPr lvl="1"/>
            <a:r>
              <a:rPr lang="en-US" b="1" dirty="0"/>
              <a:t>Enables code revision &amp; updates w/o the risk of breaking code by branching &amp; merging</a:t>
            </a:r>
          </a:p>
          <a:p>
            <a:pPr lvl="1"/>
            <a:r>
              <a:rPr lang="en-US" dirty="0"/>
              <a:t>Provides a local working copy via cloning (not like working on a Google doc, for 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0B4CC-3F33-467D-988C-24B972522563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n-US" sz="1200" dirty="0">
                <a:solidFill>
                  <a:schemeClr val="bg2"/>
                </a:solidFill>
              </a:rPr>
              <a:t>, </a:t>
            </a:r>
            <a:r>
              <a:rPr lang="en-US" sz="12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https://www.w3schools.com/git/git_intro.asp?remote=github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</a:p>
        </p:txBody>
      </p:sp>
      <p:pic>
        <p:nvPicPr>
          <p:cNvPr id="6" name="Picture 5" descr="A picture containing text, indoor, toy&#10;&#10;Description automatically generated">
            <a:extLst>
              <a:ext uri="{FF2B5EF4-FFF2-40B4-BE49-F238E27FC236}">
                <a16:creationId xmlns:a16="http://schemas.microsoft.com/office/drawing/2014/main" id="{89A5737A-AEF6-4558-A5C6-403E4DB20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62" y="2357284"/>
            <a:ext cx="4512018" cy="3000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884C3-1062-492F-ABA2-748BE7189B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71" y="1011981"/>
            <a:ext cx="11494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C93-B06E-481A-AFEC-427F69B3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how does Git work?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8622-0CE5-4122-833A-2F04B270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9548" cy="4023360"/>
          </a:xfrm>
        </p:spPr>
        <p:txBody>
          <a:bodyPr/>
          <a:lstStyle/>
          <a:p>
            <a:r>
              <a:rPr lang="en-US" dirty="0"/>
              <a:t>Three primary components:</a:t>
            </a:r>
          </a:p>
          <a:p>
            <a:pPr lvl="1"/>
            <a:r>
              <a:rPr lang="en-US" b="1" dirty="0"/>
              <a:t>Working directory </a:t>
            </a:r>
            <a:r>
              <a:rPr lang="en-US" dirty="0"/>
              <a:t>– Where changes are made</a:t>
            </a:r>
          </a:p>
          <a:p>
            <a:pPr lvl="1"/>
            <a:r>
              <a:rPr lang="en-US" b="1" dirty="0"/>
              <a:t>Staging area </a:t>
            </a:r>
            <a:r>
              <a:rPr lang="en-US" dirty="0"/>
              <a:t>– Where changes are indexed (accounted for) &amp; prepared for application</a:t>
            </a:r>
          </a:p>
          <a:p>
            <a:pPr lvl="1"/>
            <a:r>
              <a:rPr lang="en-US" b="1" dirty="0"/>
              <a:t>Repository</a:t>
            </a:r>
            <a:r>
              <a:rPr lang="en-US" dirty="0"/>
              <a:t> – Where changes are applied</a:t>
            </a:r>
          </a:p>
          <a:p>
            <a:r>
              <a:rPr lang="en-US" dirty="0"/>
              <a:t>It’s all hidden in the .git directory…</a:t>
            </a:r>
          </a:p>
          <a:p>
            <a:pPr lvl="1"/>
            <a:r>
              <a:rPr lang="en-US" dirty="0"/>
              <a:t>objects/ stores snapshot (“commit”) metadata</a:t>
            </a:r>
          </a:p>
          <a:p>
            <a:pPr lvl="1"/>
            <a:r>
              <a:rPr lang="en-US" dirty="0"/>
              <a:t>refs/ points to commits</a:t>
            </a:r>
          </a:p>
          <a:p>
            <a:pPr lvl="1"/>
            <a:r>
              <a:rPr lang="en-US" dirty="0"/>
              <a:t>/index stores pointers to commits (e.g., branches)</a:t>
            </a:r>
          </a:p>
          <a:p>
            <a:pPr lvl="1"/>
            <a:r>
              <a:rPr lang="en-US" dirty="0"/>
              <a:t>/HEAD points to current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1EE27-5ED9-416E-8A67-FB6338B4B91C}"/>
              </a:ext>
            </a:extLst>
          </p:cNvPr>
          <p:cNvSpPr txBox="1"/>
          <p:nvPr/>
        </p:nvSpPr>
        <p:spPr>
          <a:xfrm>
            <a:off x="0" y="6432897"/>
            <a:ext cx="693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Sources: </a:t>
            </a:r>
            <a:r>
              <a:rPr lang="en-US" sz="1200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https://developer.ibm.com/tutorials/d-learn-workings-git/</a:t>
            </a:r>
            <a:r>
              <a:rPr lang="en-US" sz="1200" dirty="0">
                <a:solidFill>
                  <a:schemeClr val="bg2"/>
                </a:solidFill>
              </a:rPr>
              <a:t>   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7FFF1A8-DD09-4008-B76C-8C1AA184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8" y="2621948"/>
            <a:ext cx="4982752" cy="2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7A1F960-9CD3-4C66-9C01-8CAB1BD3EA45}"/>
              </a:ext>
            </a:extLst>
          </p:cNvPr>
          <p:cNvGrpSpPr/>
          <p:nvPr/>
        </p:nvGrpSpPr>
        <p:grpSpPr>
          <a:xfrm>
            <a:off x="7335620" y="2009736"/>
            <a:ext cx="4442547" cy="3709713"/>
            <a:chOff x="7335620" y="2009736"/>
            <a:chExt cx="4442547" cy="3709713"/>
          </a:xfrm>
        </p:grpSpPr>
        <p:pic>
          <p:nvPicPr>
            <p:cNvPr id="24" name="Picture 23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A6C276A7-2E9A-4E15-B7AE-9ADD84FE6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5620" y="4832131"/>
              <a:ext cx="1480849" cy="887318"/>
            </a:xfrm>
            <a:prstGeom prst="rect">
              <a:avLst/>
            </a:prstGeom>
          </p:spPr>
        </p:pic>
        <p:pic>
          <p:nvPicPr>
            <p:cNvPr id="25" name="Picture 24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1698C65-B92C-4FFD-B352-C070615CC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469" y="4832131"/>
              <a:ext cx="1480849" cy="887318"/>
            </a:xfrm>
            <a:prstGeom prst="rect">
              <a:avLst/>
            </a:prstGeom>
          </p:spPr>
        </p:pic>
        <p:pic>
          <p:nvPicPr>
            <p:cNvPr id="26" name="Picture 2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E9138DEB-3AA5-41FE-8C5C-BF9D51513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7318" y="4832131"/>
              <a:ext cx="1480849" cy="88731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E913DA-BF2C-450D-92B8-AFF1086B92F1}"/>
                </a:ext>
              </a:extLst>
            </p:cNvPr>
            <p:cNvGrpSpPr/>
            <p:nvPr/>
          </p:nvGrpSpPr>
          <p:grpSpPr>
            <a:xfrm>
              <a:off x="8371930" y="2009736"/>
              <a:ext cx="2101911" cy="1419264"/>
              <a:chOff x="8369382" y="1623848"/>
              <a:chExt cx="2101911" cy="1419264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302F5AC-B79B-4610-81E1-24071893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9382" y="1855601"/>
                <a:ext cx="1187511" cy="1187511"/>
              </a:xfrm>
              <a:prstGeom prst="rect">
                <a:avLst/>
              </a:prstGeom>
            </p:spPr>
          </p:pic>
          <p:pic>
            <p:nvPicPr>
              <p:cNvPr id="30" name="Graphic 29" descr="Syncing cloud with solid fill">
                <a:extLst>
                  <a:ext uri="{FF2B5EF4-FFF2-40B4-BE49-F238E27FC236}">
                    <a16:creationId xmlns:a16="http://schemas.microsoft.com/office/drawing/2014/main" id="{DEADDEB9-80A6-49A8-8CB0-CE3FE0B25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6893" y="162384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C011FD-1EDE-432F-A3EF-969A5BF4CDF7}"/>
                </a:ext>
              </a:extLst>
            </p:cNvPr>
            <p:cNvGrpSpPr/>
            <p:nvPr/>
          </p:nvGrpSpPr>
          <p:grpSpPr>
            <a:xfrm>
              <a:off x="7417477" y="3236294"/>
              <a:ext cx="4280536" cy="1512701"/>
              <a:chOff x="7417477" y="3236294"/>
              <a:chExt cx="4280536" cy="1512701"/>
            </a:xfrm>
          </p:grpSpPr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24C79E4E-13C0-4F60-A38E-37EBDE7F2AA5}"/>
                  </a:ext>
                </a:extLst>
              </p:cNvPr>
              <p:cNvSpPr/>
              <p:nvPr/>
            </p:nvSpPr>
            <p:spPr>
              <a:xfrm rot="5400000">
                <a:off x="9325204" y="2376186"/>
                <a:ext cx="465082" cy="4280536"/>
              </a:xfrm>
              <a:custGeom>
                <a:avLst/>
                <a:gdLst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787974 h 4280536"/>
                  <a:gd name="connsiteX3" fmla="*/ 232541 w 465082"/>
                  <a:gd name="connsiteY3" fmla="*/ 3292912 h 4280536"/>
                  <a:gd name="connsiteX4" fmla="*/ 232541 w 465082"/>
                  <a:gd name="connsiteY4" fmla="*/ 2777223 h 4280536"/>
                  <a:gd name="connsiteX5" fmla="*/ 232541 w 465082"/>
                  <a:gd name="connsiteY5" fmla="*/ 2179023 h 4280536"/>
                  <a:gd name="connsiteX6" fmla="*/ 0 w 465082"/>
                  <a:gd name="connsiteY6" fmla="*/ 2140268 h 4280536"/>
                  <a:gd name="connsiteX7" fmla="*/ 232541 w 465082"/>
                  <a:gd name="connsiteY7" fmla="*/ 2101513 h 4280536"/>
                  <a:gd name="connsiteX8" fmla="*/ 232541 w 465082"/>
                  <a:gd name="connsiteY8" fmla="*/ 1627079 h 4280536"/>
                  <a:gd name="connsiteX9" fmla="*/ 232541 w 465082"/>
                  <a:gd name="connsiteY9" fmla="*/ 1173272 h 4280536"/>
                  <a:gd name="connsiteX10" fmla="*/ 232541 w 465082"/>
                  <a:gd name="connsiteY10" fmla="*/ 657582 h 4280536"/>
                  <a:gd name="connsiteX11" fmla="*/ 232541 w 465082"/>
                  <a:gd name="connsiteY11" fmla="*/ 38755 h 4280536"/>
                  <a:gd name="connsiteX12" fmla="*/ 465082 w 465082"/>
                  <a:gd name="connsiteY12" fmla="*/ 0 h 4280536"/>
                  <a:gd name="connsiteX13" fmla="*/ 465082 w 465082"/>
                  <a:gd name="connsiteY13" fmla="*/ 492262 h 4280536"/>
                  <a:gd name="connsiteX14" fmla="*/ 465082 w 465082"/>
                  <a:gd name="connsiteY14" fmla="*/ 898913 h 4280536"/>
                  <a:gd name="connsiteX15" fmla="*/ 465082 w 465082"/>
                  <a:gd name="connsiteY15" fmla="*/ 1433980 h 4280536"/>
                  <a:gd name="connsiteX16" fmla="*/ 465082 w 465082"/>
                  <a:gd name="connsiteY16" fmla="*/ 1840630 h 4280536"/>
                  <a:gd name="connsiteX17" fmla="*/ 465082 w 465082"/>
                  <a:gd name="connsiteY17" fmla="*/ 2332892 h 4280536"/>
                  <a:gd name="connsiteX18" fmla="*/ 465082 w 465082"/>
                  <a:gd name="connsiteY18" fmla="*/ 2825154 h 4280536"/>
                  <a:gd name="connsiteX19" fmla="*/ 465082 w 465082"/>
                  <a:gd name="connsiteY19" fmla="*/ 3317415 h 4280536"/>
                  <a:gd name="connsiteX20" fmla="*/ 465082 w 465082"/>
                  <a:gd name="connsiteY20" fmla="*/ 3809677 h 4280536"/>
                  <a:gd name="connsiteX21" fmla="*/ 465082 w 465082"/>
                  <a:gd name="connsiteY21" fmla="*/ 4280536 h 4280536"/>
                  <a:gd name="connsiteX0" fmla="*/ 465082 w 465082"/>
                  <a:gd name="connsiteY0" fmla="*/ 4280536 h 4280536"/>
                  <a:gd name="connsiteX1" fmla="*/ 232541 w 465082"/>
                  <a:gd name="connsiteY1" fmla="*/ 4241781 h 4280536"/>
                  <a:gd name="connsiteX2" fmla="*/ 232541 w 465082"/>
                  <a:gd name="connsiteY2" fmla="*/ 3684836 h 4280536"/>
                  <a:gd name="connsiteX3" fmla="*/ 232541 w 465082"/>
                  <a:gd name="connsiteY3" fmla="*/ 3169147 h 4280536"/>
                  <a:gd name="connsiteX4" fmla="*/ 232541 w 465082"/>
                  <a:gd name="connsiteY4" fmla="*/ 2179023 h 4280536"/>
                  <a:gd name="connsiteX5" fmla="*/ 0 w 465082"/>
                  <a:gd name="connsiteY5" fmla="*/ 2140268 h 4280536"/>
                  <a:gd name="connsiteX6" fmla="*/ 232541 w 465082"/>
                  <a:gd name="connsiteY6" fmla="*/ 2101513 h 4280536"/>
                  <a:gd name="connsiteX7" fmla="*/ 232541 w 465082"/>
                  <a:gd name="connsiteY7" fmla="*/ 1606451 h 4280536"/>
                  <a:gd name="connsiteX8" fmla="*/ 232541 w 465082"/>
                  <a:gd name="connsiteY8" fmla="*/ 1132017 h 4280536"/>
                  <a:gd name="connsiteX9" fmla="*/ 232541 w 465082"/>
                  <a:gd name="connsiteY9" fmla="*/ 616327 h 4280536"/>
                  <a:gd name="connsiteX10" fmla="*/ 232541 w 465082"/>
                  <a:gd name="connsiteY10" fmla="*/ 38755 h 4280536"/>
                  <a:gd name="connsiteX11" fmla="*/ 465082 w 465082"/>
                  <a:gd name="connsiteY11" fmla="*/ 0 h 428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5082" h="4280536" stroke="0" extrusionOk="0">
                    <a:moveTo>
                      <a:pt x="465082" y="4280536"/>
                    </a:moveTo>
                    <a:cubicBezTo>
                      <a:pt x="335223" y="4284237"/>
                      <a:pt x="227765" y="4259930"/>
                      <a:pt x="232541" y="4241781"/>
                    </a:cubicBezTo>
                    <a:cubicBezTo>
                      <a:pt x="190260" y="4029267"/>
                      <a:pt x="260076" y="3881336"/>
                      <a:pt x="232541" y="3787974"/>
                    </a:cubicBezTo>
                    <a:cubicBezTo>
                      <a:pt x="205006" y="3694612"/>
                      <a:pt x="281945" y="3435671"/>
                      <a:pt x="232541" y="3292912"/>
                    </a:cubicBezTo>
                    <a:cubicBezTo>
                      <a:pt x="183137" y="3150153"/>
                      <a:pt x="238495" y="2908050"/>
                      <a:pt x="232541" y="2777223"/>
                    </a:cubicBezTo>
                    <a:cubicBezTo>
                      <a:pt x="226587" y="2646396"/>
                      <a:pt x="290263" y="2419326"/>
                      <a:pt x="232541" y="2179023"/>
                    </a:cubicBezTo>
                    <a:cubicBezTo>
                      <a:pt x="258124" y="2172409"/>
                      <a:pt x="114969" y="2135015"/>
                      <a:pt x="0" y="2140268"/>
                    </a:cubicBezTo>
                    <a:cubicBezTo>
                      <a:pt x="129732" y="2141439"/>
                      <a:pt x="232394" y="2121648"/>
                      <a:pt x="232541" y="2101513"/>
                    </a:cubicBezTo>
                    <a:cubicBezTo>
                      <a:pt x="215993" y="1940948"/>
                      <a:pt x="270851" y="1736685"/>
                      <a:pt x="232541" y="1627079"/>
                    </a:cubicBezTo>
                    <a:cubicBezTo>
                      <a:pt x="194231" y="1517473"/>
                      <a:pt x="258382" y="1358200"/>
                      <a:pt x="232541" y="1173272"/>
                    </a:cubicBezTo>
                    <a:cubicBezTo>
                      <a:pt x="206700" y="988344"/>
                      <a:pt x="274562" y="812651"/>
                      <a:pt x="232541" y="657582"/>
                    </a:cubicBezTo>
                    <a:cubicBezTo>
                      <a:pt x="190520" y="502513"/>
                      <a:pt x="235256" y="250313"/>
                      <a:pt x="232541" y="38755"/>
                    </a:cubicBezTo>
                    <a:cubicBezTo>
                      <a:pt x="236605" y="16533"/>
                      <a:pt x="335445" y="3280"/>
                      <a:pt x="465082" y="0"/>
                    </a:cubicBezTo>
                    <a:cubicBezTo>
                      <a:pt x="478669" y="194734"/>
                      <a:pt x="447294" y="333756"/>
                      <a:pt x="465082" y="492262"/>
                    </a:cubicBezTo>
                    <a:cubicBezTo>
                      <a:pt x="482870" y="650768"/>
                      <a:pt x="449940" y="735317"/>
                      <a:pt x="465082" y="898913"/>
                    </a:cubicBezTo>
                    <a:cubicBezTo>
                      <a:pt x="480224" y="1062509"/>
                      <a:pt x="405302" y="1291671"/>
                      <a:pt x="465082" y="1433980"/>
                    </a:cubicBezTo>
                    <a:cubicBezTo>
                      <a:pt x="524862" y="1576289"/>
                      <a:pt x="423750" y="1662807"/>
                      <a:pt x="465082" y="1840630"/>
                    </a:cubicBezTo>
                    <a:cubicBezTo>
                      <a:pt x="506414" y="2018453"/>
                      <a:pt x="450974" y="2180132"/>
                      <a:pt x="465082" y="2332892"/>
                    </a:cubicBezTo>
                    <a:cubicBezTo>
                      <a:pt x="479190" y="2485652"/>
                      <a:pt x="435649" y="2665183"/>
                      <a:pt x="465082" y="2825154"/>
                    </a:cubicBezTo>
                    <a:cubicBezTo>
                      <a:pt x="494515" y="2985125"/>
                      <a:pt x="428230" y="3189097"/>
                      <a:pt x="465082" y="3317415"/>
                    </a:cubicBezTo>
                    <a:cubicBezTo>
                      <a:pt x="501934" y="3445733"/>
                      <a:pt x="406296" y="3635286"/>
                      <a:pt x="465082" y="3809677"/>
                    </a:cubicBezTo>
                    <a:cubicBezTo>
                      <a:pt x="523868" y="3984068"/>
                      <a:pt x="422763" y="4056467"/>
                      <a:pt x="465082" y="4280536"/>
                    </a:cubicBezTo>
                    <a:close/>
                  </a:path>
                  <a:path w="465082" h="4280536" fill="none" extrusionOk="0">
                    <a:moveTo>
                      <a:pt x="465082" y="4280536"/>
                    </a:moveTo>
                    <a:cubicBezTo>
                      <a:pt x="332040" y="4281611"/>
                      <a:pt x="229558" y="4259216"/>
                      <a:pt x="232541" y="4241781"/>
                    </a:cubicBezTo>
                    <a:cubicBezTo>
                      <a:pt x="211548" y="3983428"/>
                      <a:pt x="254475" y="3803978"/>
                      <a:pt x="232541" y="3684836"/>
                    </a:cubicBezTo>
                    <a:cubicBezTo>
                      <a:pt x="210607" y="3565695"/>
                      <a:pt x="272316" y="3320004"/>
                      <a:pt x="232541" y="3169147"/>
                    </a:cubicBezTo>
                    <a:cubicBezTo>
                      <a:pt x="192766" y="3018290"/>
                      <a:pt x="260144" y="2385389"/>
                      <a:pt x="232541" y="2179023"/>
                    </a:cubicBezTo>
                    <a:cubicBezTo>
                      <a:pt x="231872" y="2151404"/>
                      <a:pt x="135330" y="2169195"/>
                      <a:pt x="0" y="2140268"/>
                    </a:cubicBezTo>
                    <a:cubicBezTo>
                      <a:pt x="132017" y="2138455"/>
                      <a:pt x="230521" y="2119308"/>
                      <a:pt x="232541" y="2101513"/>
                    </a:cubicBezTo>
                    <a:cubicBezTo>
                      <a:pt x="207697" y="1981561"/>
                      <a:pt x="259245" y="1716934"/>
                      <a:pt x="232541" y="1606451"/>
                    </a:cubicBezTo>
                    <a:cubicBezTo>
                      <a:pt x="205837" y="1495968"/>
                      <a:pt x="264214" y="1266252"/>
                      <a:pt x="232541" y="1132017"/>
                    </a:cubicBezTo>
                    <a:cubicBezTo>
                      <a:pt x="200868" y="997782"/>
                      <a:pt x="252318" y="807078"/>
                      <a:pt x="232541" y="616327"/>
                    </a:cubicBezTo>
                    <a:cubicBezTo>
                      <a:pt x="212764" y="425576"/>
                      <a:pt x="280434" y="240029"/>
                      <a:pt x="232541" y="38755"/>
                    </a:cubicBezTo>
                    <a:cubicBezTo>
                      <a:pt x="235776" y="19235"/>
                      <a:pt x="343656" y="27566"/>
                      <a:pt x="465082" y="0"/>
                    </a:cubicBezTo>
                  </a:path>
                </a:pathLst>
              </a:custGeom>
              <a:ln w="38100">
                <a:extLst>
                  <a:ext uri="{C807C97D-BFC1-408E-A445-0C87EB9F89A2}">
                    <ask:lineSketchStyleProps xmlns:ask="http://schemas.microsoft.com/office/drawing/2018/sketchyshapes" sd="70388535">
                      <a:prstGeom prst="leftBrac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4CFEE6A3-ADD3-4DEA-A034-5984C81B1116}"/>
                  </a:ext>
                </a:extLst>
              </p:cNvPr>
              <p:cNvSpPr/>
              <p:nvPr/>
            </p:nvSpPr>
            <p:spPr>
              <a:xfrm rot="16200000">
                <a:off x="8925548" y="3830654"/>
                <a:ext cx="1280160" cy="91440"/>
              </a:xfrm>
              <a:custGeom>
                <a:avLst/>
                <a:gdLst>
                  <a:gd name="connsiteX0" fmla="*/ 0 w 1280160"/>
                  <a:gd name="connsiteY0" fmla="*/ 22860 h 91440"/>
                  <a:gd name="connsiteX1" fmla="*/ 423824 w 1280160"/>
                  <a:gd name="connsiteY1" fmla="*/ 22860 h 91440"/>
                  <a:gd name="connsiteX2" fmla="*/ 810616 w 1280160"/>
                  <a:gd name="connsiteY2" fmla="*/ 22860 h 91440"/>
                  <a:gd name="connsiteX3" fmla="*/ 1234440 w 1280160"/>
                  <a:gd name="connsiteY3" fmla="*/ 22860 h 91440"/>
                  <a:gd name="connsiteX4" fmla="*/ 1234440 w 1280160"/>
                  <a:gd name="connsiteY4" fmla="*/ 0 h 91440"/>
                  <a:gd name="connsiteX5" fmla="*/ 1280160 w 1280160"/>
                  <a:gd name="connsiteY5" fmla="*/ 45720 h 91440"/>
                  <a:gd name="connsiteX6" fmla="*/ 1234440 w 1280160"/>
                  <a:gd name="connsiteY6" fmla="*/ 91440 h 91440"/>
                  <a:gd name="connsiteX7" fmla="*/ 1234440 w 1280160"/>
                  <a:gd name="connsiteY7" fmla="*/ 68580 h 91440"/>
                  <a:gd name="connsiteX8" fmla="*/ 835304 w 1280160"/>
                  <a:gd name="connsiteY8" fmla="*/ 68580 h 91440"/>
                  <a:gd name="connsiteX9" fmla="*/ 411480 w 1280160"/>
                  <a:gd name="connsiteY9" fmla="*/ 68580 h 91440"/>
                  <a:gd name="connsiteX10" fmla="*/ 0 w 1280160"/>
                  <a:gd name="connsiteY10" fmla="*/ 68580 h 91440"/>
                  <a:gd name="connsiteX11" fmla="*/ 0 w 1280160"/>
                  <a:gd name="connsiteY11" fmla="*/ 2286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80160" h="91440" fill="none" extrusionOk="0">
                    <a:moveTo>
                      <a:pt x="0" y="22860"/>
                    </a:moveTo>
                    <a:cubicBezTo>
                      <a:pt x="189433" y="-8435"/>
                      <a:pt x="323214" y="61962"/>
                      <a:pt x="423824" y="22860"/>
                    </a:cubicBezTo>
                    <a:cubicBezTo>
                      <a:pt x="524434" y="-16242"/>
                      <a:pt x="657061" y="39636"/>
                      <a:pt x="810616" y="22860"/>
                    </a:cubicBezTo>
                    <a:cubicBezTo>
                      <a:pt x="964171" y="6084"/>
                      <a:pt x="1047127" y="72441"/>
                      <a:pt x="1234440" y="22860"/>
                    </a:cubicBezTo>
                    <a:cubicBezTo>
                      <a:pt x="1231922" y="18043"/>
                      <a:pt x="1237092" y="4853"/>
                      <a:pt x="1234440" y="0"/>
                    </a:cubicBezTo>
                    <a:cubicBezTo>
                      <a:pt x="1248945" y="5982"/>
                      <a:pt x="1265145" y="37327"/>
                      <a:pt x="1280160" y="45720"/>
                    </a:cubicBezTo>
                    <a:cubicBezTo>
                      <a:pt x="1263489" y="64556"/>
                      <a:pt x="1240970" y="76370"/>
                      <a:pt x="1234440" y="91440"/>
                    </a:cubicBezTo>
                    <a:cubicBezTo>
                      <a:pt x="1231972" y="85315"/>
                      <a:pt x="1235450" y="76347"/>
                      <a:pt x="1234440" y="68580"/>
                    </a:cubicBezTo>
                    <a:cubicBezTo>
                      <a:pt x="1146366" y="85071"/>
                      <a:pt x="967749" y="65985"/>
                      <a:pt x="835304" y="68580"/>
                    </a:cubicBezTo>
                    <a:cubicBezTo>
                      <a:pt x="702859" y="71175"/>
                      <a:pt x="576883" y="61756"/>
                      <a:pt x="411480" y="68580"/>
                    </a:cubicBezTo>
                    <a:cubicBezTo>
                      <a:pt x="246077" y="75404"/>
                      <a:pt x="149053" y="38457"/>
                      <a:pt x="0" y="68580"/>
                    </a:cubicBezTo>
                    <a:cubicBezTo>
                      <a:pt x="-1807" y="58495"/>
                      <a:pt x="3415" y="45172"/>
                      <a:pt x="0" y="22860"/>
                    </a:cubicBezTo>
                    <a:close/>
                  </a:path>
                  <a:path w="1280160" h="91440" stroke="0" extrusionOk="0">
                    <a:moveTo>
                      <a:pt x="0" y="22860"/>
                    </a:moveTo>
                    <a:cubicBezTo>
                      <a:pt x="94095" y="-669"/>
                      <a:pt x="247466" y="29917"/>
                      <a:pt x="374447" y="22860"/>
                    </a:cubicBezTo>
                    <a:cubicBezTo>
                      <a:pt x="501428" y="15803"/>
                      <a:pt x="596533" y="28849"/>
                      <a:pt x="785927" y="22860"/>
                    </a:cubicBezTo>
                    <a:cubicBezTo>
                      <a:pt x="975321" y="16871"/>
                      <a:pt x="1021363" y="34574"/>
                      <a:pt x="1234440" y="22860"/>
                    </a:cubicBezTo>
                    <a:cubicBezTo>
                      <a:pt x="1233410" y="18238"/>
                      <a:pt x="1237041" y="8988"/>
                      <a:pt x="1234440" y="0"/>
                    </a:cubicBezTo>
                    <a:cubicBezTo>
                      <a:pt x="1245116" y="8893"/>
                      <a:pt x="1260452" y="26784"/>
                      <a:pt x="1280160" y="45720"/>
                    </a:cubicBezTo>
                    <a:cubicBezTo>
                      <a:pt x="1264610" y="69633"/>
                      <a:pt x="1248932" y="68380"/>
                      <a:pt x="1234440" y="91440"/>
                    </a:cubicBezTo>
                    <a:cubicBezTo>
                      <a:pt x="1232749" y="86433"/>
                      <a:pt x="1236855" y="74792"/>
                      <a:pt x="1234440" y="68580"/>
                    </a:cubicBezTo>
                    <a:cubicBezTo>
                      <a:pt x="1059826" y="85214"/>
                      <a:pt x="1006446" y="33727"/>
                      <a:pt x="798271" y="68580"/>
                    </a:cubicBezTo>
                    <a:cubicBezTo>
                      <a:pt x="590096" y="103433"/>
                      <a:pt x="555807" y="37752"/>
                      <a:pt x="386791" y="68580"/>
                    </a:cubicBezTo>
                    <a:cubicBezTo>
                      <a:pt x="217775" y="99408"/>
                      <a:pt x="143717" y="37225"/>
                      <a:pt x="0" y="68580"/>
                    </a:cubicBezTo>
                    <a:cubicBezTo>
                      <a:pt x="-3076" y="57483"/>
                      <a:pt x="204" y="43755"/>
                      <a:pt x="0" y="22860"/>
                    </a:cubicBez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398590423">
                      <a:prstGeom prst="rightArrow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E215A45-6334-41DE-AEF1-C9A27C3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07561" cy="4023360"/>
          </a:xfrm>
        </p:spPr>
        <p:txBody>
          <a:bodyPr/>
          <a:lstStyle/>
          <a:p>
            <a:r>
              <a:rPr lang="en-US" dirty="0"/>
              <a:t>GitHub is a centralized, online hub for hosting &amp; managing projects using Git</a:t>
            </a:r>
          </a:p>
          <a:p>
            <a:pPr lvl="1"/>
            <a:r>
              <a:rPr lang="en-US" dirty="0"/>
              <a:t>In a sense, provides a visual representation of what Git does, which enables simpler hosting, collaborating, &amp; sharing</a:t>
            </a:r>
          </a:p>
        </p:txBody>
      </p:sp>
    </p:spTree>
    <p:extLst>
      <p:ext uri="{BB962C8B-B14F-4D97-AF65-F5344CB8AC3E}">
        <p14:creationId xmlns:p14="http://schemas.microsoft.com/office/powerpoint/2010/main" val="10913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 GitHub?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3F2-2529-4C82-B7A2-21023285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911D1C-258B-46E3-B57D-76FD938A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1" y="545109"/>
            <a:ext cx="11932919" cy="56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Git/Hub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78C7-120D-4AE8-B26F-BFA3959D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22C3-41DF-469F-8956-912A332F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2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0070C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301</TotalTime>
  <Words>420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Version Control</vt:lpstr>
      <vt:lpstr>The Meaning of Reproducibility</vt:lpstr>
      <vt:lpstr>The Importance of Version Control</vt:lpstr>
      <vt:lpstr>Introduction to Git</vt:lpstr>
      <vt:lpstr>…but how does Git work? </vt:lpstr>
      <vt:lpstr>Git or GitHub?</vt:lpstr>
      <vt:lpstr>Git or GitHub?</vt:lpstr>
      <vt:lpstr>Setting up Git/Hub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Curtis Martin</dc:creator>
  <cp:lastModifiedBy>Curtis Martin</cp:lastModifiedBy>
  <cp:revision>7</cp:revision>
  <dcterms:created xsi:type="dcterms:W3CDTF">2022-01-27T13:42:03Z</dcterms:created>
  <dcterms:modified xsi:type="dcterms:W3CDTF">2022-01-28T01:31:50Z</dcterms:modified>
</cp:coreProperties>
</file>