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72" userDrawn="1">
          <p15:clr>
            <a:srgbClr val="A4A3A4"/>
          </p15:clr>
        </p15:guide>
        <p15:guide id="2" pos="86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061"/>
    <a:srgbClr val="1F68B1"/>
    <a:srgbClr val="175FA8"/>
    <a:srgbClr val="006666"/>
    <a:srgbClr val="003E3D"/>
    <a:srgbClr val="004E4C"/>
    <a:srgbClr val="08376A"/>
    <a:srgbClr val="003366"/>
    <a:srgbClr val="67001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4660"/>
  </p:normalViewPr>
  <p:slideViewPr>
    <p:cSldViewPr snapToGrid="0">
      <p:cViewPr>
        <p:scale>
          <a:sx n="40" d="100"/>
          <a:sy n="40" d="100"/>
        </p:scale>
        <p:origin x="432" y="-3366"/>
      </p:cViewPr>
      <p:guideLst>
        <p:guide orient="horz" pos="12072"/>
        <p:guide pos="866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285233"/>
            <a:ext cx="23317200" cy="13370560"/>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20171413"/>
            <a:ext cx="20574000" cy="9272267"/>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40237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66861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044700"/>
            <a:ext cx="5915025" cy="325462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2044700"/>
            <a:ext cx="17402175" cy="3254629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255919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3503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574541"/>
            <a:ext cx="23660100" cy="1597532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5701001"/>
            <a:ext cx="23660100" cy="840104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6899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10223500"/>
            <a:ext cx="11658600" cy="243674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10223500"/>
            <a:ext cx="11658600" cy="243674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373042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044708"/>
            <a:ext cx="23660100" cy="742315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9414513"/>
            <a:ext cx="11605020" cy="461390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4" name="Content Placeholder 3"/>
          <p:cNvSpPr>
            <a:spLocks noGrp="1"/>
          </p:cNvSpPr>
          <p:nvPr>
            <p:ph sz="half" idx="2"/>
          </p:nvPr>
        </p:nvSpPr>
        <p:spPr>
          <a:xfrm>
            <a:off x="1889526" y="14028420"/>
            <a:ext cx="11605020" cy="206336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9414513"/>
            <a:ext cx="11662173" cy="461390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6" name="Content Placeholder 5"/>
          <p:cNvSpPr>
            <a:spLocks noGrp="1"/>
          </p:cNvSpPr>
          <p:nvPr>
            <p:ph sz="quarter" idx="4"/>
          </p:nvPr>
        </p:nvSpPr>
        <p:spPr>
          <a:xfrm>
            <a:off x="13887452" y="14028420"/>
            <a:ext cx="11662173" cy="206336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427961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316931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418451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560320"/>
            <a:ext cx="8847534" cy="896112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5529588"/>
            <a:ext cx="13887450" cy="272923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1521440"/>
            <a:ext cx="8847534" cy="2134489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37264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560320"/>
            <a:ext cx="8847534" cy="896112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5529588"/>
            <a:ext cx="13887450" cy="272923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Click icon to add picture</a:t>
            </a:r>
            <a:endParaRPr lang="en-US" dirty="0"/>
          </a:p>
        </p:txBody>
      </p:sp>
      <p:sp>
        <p:nvSpPr>
          <p:cNvPr id="4" name="Text Placeholder 3"/>
          <p:cNvSpPr>
            <a:spLocks noGrp="1"/>
          </p:cNvSpPr>
          <p:nvPr>
            <p:ph type="body" sz="half" idx="2"/>
          </p:nvPr>
        </p:nvSpPr>
        <p:spPr>
          <a:xfrm>
            <a:off x="1889523" y="11521440"/>
            <a:ext cx="8847534" cy="2134489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CB496842-A7E4-491E-A16C-67806127DA75}"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183874-55E1-431A-936B-7500C98EAD79}" type="slidenum">
              <a:rPr lang="en-US" smtClean="0"/>
              <a:t>‹#›</a:t>
            </a:fld>
            <a:endParaRPr lang="en-US" dirty="0"/>
          </a:p>
        </p:txBody>
      </p:sp>
    </p:spTree>
    <p:extLst>
      <p:ext uri="{BB962C8B-B14F-4D97-AF65-F5344CB8AC3E}">
        <p14:creationId xmlns:p14="http://schemas.microsoft.com/office/powerpoint/2010/main" val="334431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044708"/>
            <a:ext cx="23660100" cy="742315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10223500"/>
            <a:ext cx="23660100" cy="2436749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35595568"/>
            <a:ext cx="6172200" cy="2044700"/>
          </a:xfrm>
          <a:prstGeom prst="rect">
            <a:avLst/>
          </a:prstGeom>
        </p:spPr>
        <p:txBody>
          <a:bodyPr vert="horz" lIns="91440" tIns="45720" rIns="91440" bIns="45720" rtlCol="0" anchor="ctr"/>
          <a:lstStyle>
            <a:lvl1pPr algn="l">
              <a:defRPr sz="3600">
                <a:solidFill>
                  <a:schemeClr val="tx1">
                    <a:tint val="75000"/>
                  </a:schemeClr>
                </a:solidFill>
              </a:defRPr>
            </a:lvl1pPr>
          </a:lstStyle>
          <a:p>
            <a:fld id="{CB496842-A7E4-491E-A16C-67806127DA75}" type="datetimeFigureOut">
              <a:rPr lang="en-US" smtClean="0"/>
              <a:t>7/24/2019</a:t>
            </a:fld>
            <a:endParaRPr lang="en-US" dirty="0"/>
          </a:p>
        </p:txBody>
      </p:sp>
      <p:sp>
        <p:nvSpPr>
          <p:cNvPr id="5" name="Footer Placeholder 4"/>
          <p:cNvSpPr>
            <a:spLocks noGrp="1"/>
          </p:cNvSpPr>
          <p:nvPr>
            <p:ph type="ftr" sz="quarter" idx="3"/>
          </p:nvPr>
        </p:nvSpPr>
        <p:spPr>
          <a:xfrm>
            <a:off x="9086850" y="35595568"/>
            <a:ext cx="9258300" cy="20447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35595568"/>
            <a:ext cx="6172200" cy="2044700"/>
          </a:xfrm>
          <a:prstGeom prst="rect">
            <a:avLst/>
          </a:prstGeom>
        </p:spPr>
        <p:txBody>
          <a:bodyPr vert="horz" lIns="91440" tIns="45720" rIns="91440" bIns="45720" rtlCol="0" anchor="ctr"/>
          <a:lstStyle>
            <a:lvl1pPr algn="r">
              <a:defRPr sz="3600">
                <a:solidFill>
                  <a:schemeClr val="tx1">
                    <a:tint val="75000"/>
                  </a:schemeClr>
                </a:solidFill>
              </a:defRPr>
            </a:lvl1pPr>
          </a:lstStyle>
          <a:p>
            <a:fld id="{A2183874-55E1-431A-936B-7500C98EAD79}" type="slidenum">
              <a:rPr lang="en-US" smtClean="0"/>
              <a:t>‹#›</a:t>
            </a:fld>
            <a:endParaRPr lang="en-US" dirty="0"/>
          </a:p>
        </p:txBody>
      </p:sp>
    </p:spTree>
    <p:extLst>
      <p:ext uri="{BB962C8B-B14F-4D97-AF65-F5344CB8AC3E}">
        <p14:creationId xmlns:p14="http://schemas.microsoft.com/office/powerpoint/2010/main" val="2202265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solidFill>
          <a:srgbClr val="05306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5866" y="28074832"/>
            <a:ext cx="8259680" cy="8259680"/>
          </a:xfrm>
          <a:prstGeom prst="rect">
            <a:avLst/>
          </a:prstGeom>
        </p:spPr>
      </p:pic>
      <p:sp>
        <p:nvSpPr>
          <p:cNvPr id="51" name="Rectangle 50"/>
          <p:cNvSpPr/>
          <p:nvPr/>
        </p:nvSpPr>
        <p:spPr>
          <a:xfrm>
            <a:off x="19659600" y="23317200"/>
            <a:ext cx="6858000" cy="694944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14401" y="14173201"/>
            <a:ext cx="18288000" cy="2221992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43200" y="274320"/>
            <a:ext cx="21945600" cy="2286000"/>
          </a:xfrm>
          <a:prstGeom prst="rect">
            <a:avLst/>
          </a:prstGeom>
          <a:noFill/>
        </p:spPr>
        <p:txBody>
          <a:bodyPr wrap="square" rtlCol="0">
            <a:spAutoFit/>
          </a:bodyPr>
          <a:lstStyle/>
          <a:p>
            <a:pPr algn="ctr"/>
            <a:r>
              <a:rPr lang="en-US" sz="7200" b="1" dirty="0" smtClean="0">
                <a:ln>
                  <a:solidFill>
                    <a:schemeClr val="tx1"/>
                  </a:solidFill>
                </a:ln>
                <a:solidFill>
                  <a:schemeClr val="bg1"/>
                </a:solidFill>
                <a:latin typeface="Tahoma" panose="020B0604030504040204" pitchFamily="34" charset="0"/>
                <a:ea typeface="Tahoma" panose="020B0604030504040204" pitchFamily="34" charset="0"/>
                <a:cs typeface="Tahoma" panose="020B0604030504040204" pitchFamily="34" charset="0"/>
              </a:rPr>
              <a:t>A Global Reconstruction of Temperatures 6,000 Years Ago</a:t>
            </a:r>
            <a:endParaRPr lang="en-US" sz="7200" b="1" dirty="0">
              <a:ln>
                <a:solidFill>
                  <a:schemeClr val="tx1"/>
                </a:solidFill>
              </a:l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914401" y="2488131"/>
            <a:ext cx="25603198" cy="1569660"/>
          </a:xfrm>
          <a:prstGeom prst="rect">
            <a:avLst/>
          </a:prstGeom>
          <a:noFill/>
        </p:spPr>
        <p:txBody>
          <a:bodyPr wrap="square" rtlCol="0">
            <a:spAutoFit/>
          </a:bodyPr>
          <a:lstStyle/>
          <a:p>
            <a:pPr algn="ctr"/>
            <a:r>
              <a:rPr lang="en-US" sz="4800" dirty="0" smtClean="0">
                <a:ln>
                  <a:solidFill>
                    <a:schemeClr val="tx1"/>
                  </a:solidFill>
                </a:ln>
                <a:solidFill>
                  <a:schemeClr val="bg1"/>
                </a:solidFill>
                <a:latin typeface="Tahoma" panose="020B0604030504040204" pitchFamily="34" charset="0"/>
                <a:ea typeface="Tahoma" panose="020B0604030504040204" pitchFamily="34" charset="0"/>
                <a:cs typeface="Tahoma" panose="020B0604030504040204" pitchFamily="34" charset="0"/>
              </a:rPr>
              <a:t>Sabrina A. Curtis</a:t>
            </a:r>
          </a:p>
          <a:p>
            <a:pPr algn="ctr"/>
            <a:r>
              <a:rPr lang="en-US" sz="4800" dirty="0" smtClean="0">
                <a:ln>
                  <a:solidFill>
                    <a:schemeClr val="tx1"/>
                  </a:solidFill>
                </a:ln>
                <a:solidFill>
                  <a:schemeClr val="bg1"/>
                </a:solidFill>
                <a:latin typeface="Tahoma" panose="020B0604030504040204" pitchFamily="34" charset="0"/>
                <a:ea typeface="Tahoma" panose="020B0604030504040204" pitchFamily="34" charset="0"/>
                <a:cs typeface="Tahoma" panose="020B0604030504040204" pitchFamily="34" charset="0"/>
              </a:rPr>
              <a:t>Climate Adaptation and Mitigation</a:t>
            </a:r>
          </a:p>
        </p:txBody>
      </p:sp>
      <p:sp>
        <p:nvSpPr>
          <p:cNvPr id="10" name="Rectangle 9"/>
          <p:cNvSpPr/>
          <p:nvPr/>
        </p:nvSpPr>
        <p:spPr>
          <a:xfrm>
            <a:off x="914401" y="4114798"/>
            <a:ext cx="11887200" cy="960120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58800" y="4114800"/>
            <a:ext cx="13258800" cy="9601198"/>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9659600" y="14173198"/>
            <a:ext cx="6858000" cy="868680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80160" y="4480560"/>
            <a:ext cx="11232682" cy="8771632"/>
          </a:xfrm>
          <a:prstGeom prst="rect">
            <a:avLst/>
          </a:prstGeom>
          <a:noFill/>
        </p:spPr>
        <p:txBody>
          <a:bodyPr wrap="square" rtlCol="0">
            <a:spAutoFit/>
          </a:bodyPr>
          <a:lstStyle/>
          <a:p>
            <a:r>
              <a:rPr lang="en-US" sz="3600" b="1" dirty="0" smtClean="0">
                <a:latin typeface="Tahoma" panose="020B0604030504040204" pitchFamily="34" charset="0"/>
                <a:ea typeface="Tahoma" panose="020B0604030504040204" pitchFamily="34" charset="0"/>
                <a:cs typeface="Tahoma" panose="020B0604030504040204" pitchFamily="34" charset="0"/>
              </a:rPr>
              <a:t>Introduction</a:t>
            </a:r>
            <a:endParaRPr lang="en-US" sz="2400" b="1" dirty="0" smtClean="0">
              <a:latin typeface="Bookman Old Style" panose="02050604050505020204" pitchFamily="18" charset="0"/>
              <a:ea typeface="Tahoma" panose="020B0604030504040204" pitchFamily="34" charset="0"/>
              <a:cs typeface="Tahoma" panose="020B0604030504040204" pitchFamily="34" charset="0"/>
            </a:endParaRPr>
          </a:p>
          <a:p>
            <a:endParaRPr lang="en-US" sz="2400" dirty="0">
              <a:latin typeface="Bookman Old Style" panose="02050604050505020204" pitchFamily="18" charset="0"/>
            </a:endParaRPr>
          </a:p>
          <a:p>
            <a:r>
              <a:rPr lang="en-US" sz="2400" dirty="0">
                <a:latin typeface="Bookman Old Style" panose="02050604050505020204" pitchFamily="18" charset="0"/>
              </a:rPr>
              <a:t>How well, and where, </a:t>
            </a:r>
            <a:r>
              <a:rPr lang="en-US" sz="2400" dirty="0" smtClean="0">
                <a:latin typeface="Bookman Old Style" panose="02050604050505020204" pitchFamily="18" charset="0"/>
              </a:rPr>
              <a:t>do climate </a:t>
            </a:r>
            <a:r>
              <a:rPr lang="en-US" sz="2400" dirty="0">
                <a:latin typeface="Bookman Old Style" panose="02050604050505020204" pitchFamily="18" charset="0"/>
              </a:rPr>
              <a:t>models of temperature agree or disagree with </a:t>
            </a:r>
            <a:r>
              <a:rPr lang="en-US" sz="2400" dirty="0" smtClean="0">
                <a:latin typeface="Bookman Old Style" panose="02050604050505020204" pitchFamily="18" charset="0"/>
              </a:rPr>
              <a:t>proxy reconstructed temperature </a:t>
            </a:r>
            <a:r>
              <a:rPr lang="en-US" sz="2400" dirty="0">
                <a:latin typeface="Bookman Old Style" panose="02050604050505020204" pitchFamily="18" charset="0"/>
              </a:rPr>
              <a:t>data from 6,000 years ago?</a:t>
            </a:r>
            <a:endParaRPr lang="en-US" sz="2400" dirty="0" smtClean="0">
              <a:latin typeface="Bookman Old Style" panose="02050604050505020204" pitchFamily="18" charset="0"/>
            </a:endParaRPr>
          </a:p>
          <a:p>
            <a:endParaRPr lang="en-US" sz="2400" dirty="0" smtClean="0">
              <a:latin typeface="Bookman Old Style" panose="02050604050505020204" pitchFamily="18" charset="0"/>
            </a:endParaRPr>
          </a:p>
          <a:p>
            <a:pPr marL="342900" indent="-342900">
              <a:buFont typeface="Arial" panose="020B0604020202020204" pitchFamily="34" charset="0"/>
              <a:buChar char="•"/>
            </a:pPr>
            <a:r>
              <a:rPr lang="en-US" sz="2400" dirty="0" smtClean="0">
                <a:latin typeface="Bookman Old Style" panose="02050604050505020204" pitchFamily="18" charset="0"/>
              </a:rPr>
              <a:t>There is disagreement </a:t>
            </a:r>
            <a:r>
              <a:rPr lang="en-US" sz="2400" dirty="0">
                <a:latin typeface="Bookman Old Style" panose="02050604050505020204" pitchFamily="18" charset="0"/>
              </a:rPr>
              <a:t>between </a:t>
            </a:r>
            <a:r>
              <a:rPr lang="en-US" sz="2400" dirty="0" smtClean="0">
                <a:latin typeface="Bookman Old Style" panose="02050604050505020204" pitchFamily="18" charset="0"/>
              </a:rPr>
              <a:t>modeled </a:t>
            </a:r>
            <a:r>
              <a:rPr lang="en-US" sz="2400" dirty="0">
                <a:latin typeface="Bookman Old Style" panose="02050604050505020204" pitchFamily="18" charset="0"/>
              </a:rPr>
              <a:t>and </a:t>
            </a:r>
            <a:r>
              <a:rPr lang="en-US" sz="2400" dirty="0" smtClean="0">
                <a:latin typeface="Bookman Old Style" panose="02050604050505020204" pitchFamily="18" charset="0"/>
              </a:rPr>
              <a:t>reconstructed </a:t>
            </a:r>
            <a:r>
              <a:rPr lang="en-US" sz="2400" dirty="0">
                <a:latin typeface="Bookman Old Style" panose="02050604050505020204" pitchFamily="18" charset="0"/>
              </a:rPr>
              <a:t>global temperatures </a:t>
            </a:r>
            <a:r>
              <a:rPr lang="en-US" sz="2400" dirty="0" smtClean="0">
                <a:latin typeface="Bookman Old Style" panose="02050604050505020204" pitchFamily="18" charset="0"/>
              </a:rPr>
              <a:t>throughout </a:t>
            </a:r>
            <a:r>
              <a:rPr lang="en-US" sz="2400" dirty="0">
                <a:latin typeface="Bookman Old Style" panose="02050604050505020204" pitchFamily="18" charset="0"/>
              </a:rPr>
              <a:t>the Holocene </a:t>
            </a:r>
            <a:r>
              <a:rPr lang="en-US" sz="2400" dirty="0" smtClean="0">
                <a:latin typeface="Bookman Old Style" panose="02050604050505020204" pitchFamily="18" charset="0"/>
              </a:rPr>
              <a:t>(the </a:t>
            </a:r>
            <a:r>
              <a:rPr lang="en-US" sz="2400" dirty="0">
                <a:latin typeface="Bookman Old Style" panose="02050604050505020204" pitchFamily="18" charset="0"/>
              </a:rPr>
              <a:t>last 12,000 years</a:t>
            </a:r>
            <a:r>
              <a:rPr lang="en-US" sz="2400" dirty="0" smtClean="0">
                <a:latin typeface="Bookman Old Style" panose="02050604050505020204" pitchFamily="18" charset="0"/>
              </a:rPr>
              <a:t>). </a:t>
            </a:r>
            <a:r>
              <a:rPr lang="en-US" sz="2400" dirty="0" smtClean="0">
                <a:latin typeface="Bookman Old Style" panose="02050604050505020204" pitchFamily="18" charset="0"/>
              </a:rPr>
              <a:t> Model </a:t>
            </a:r>
            <a:r>
              <a:rPr lang="en-US" sz="2400" dirty="0" smtClean="0">
                <a:latin typeface="Bookman Old Style" panose="02050604050505020204" pitchFamily="18" charset="0"/>
              </a:rPr>
              <a:t>simulations suggest temperatures were </a:t>
            </a:r>
            <a:r>
              <a:rPr lang="en-US" sz="2400" dirty="0" smtClean="0">
                <a:latin typeface="Bookman Old Style" panose="02050604050505020204" pitchFamily="18" charset="0"/>
              </a:rPr>
              <a:t>colder in the past, </a:t>
            </a:r>
            <a:r>
              <a:rPr lang="en-US" sz="2400" dirty="0" smtClean="0">
                <a:latin typeface="Bookman Old Style" panose="02050604050505020204" pitchFamily="18" charset="0"/>
              </a:rPr>
              <a:t>while reconstructions suggest they were </a:t>
            </a:r>
            <a:r>
              <a:rPr lang="en-US" sz="2400" dirty="0" smtClean="0">
                <a:latin typeface="Bookman Old Style" panose="02050604050505020204" pitchFamily="18" charset="0"/>
              </a:rPr>
              <a:t>warmer in the early to mid Holocene.</a:t>
            </a:r>
            <a:endParaRPr lang="en-US" sz="2400" dirty="0" smtClean="0">
              <a:latin typeface="Bookman Old Style" panose="02050604050505020204" pitchFamily="18" charset="0"/>
            </a:endParaRPr>
          </a:p>
          <a:p>
            <a:pPr marL="342900" indent="-342900">
              <a:buFont typeface="Arial" panose="020B0604020202020204" pitchFamily="34" charset="0"/>
              <a:buChar char="•"/>
            </a:pPr>
            <a:r>
              <a:rPr lang="en-US" sz="2400" dirty="0" smtClean="0">
                <a:latin typeface="Bookman Old Style" panose="02050604050505020204" pitchFamily="18" charset="0"/>
              </a:rPr>
              <a:t>We constructed </a:t>
            </a:r>
            <a:r>
              <a:rPr lang="en-US" sz="2400" dirty="0">
                <a:latin typeface="Bookman Old Style" panose="02050604050505020204" pitchFamily="18" charset="0"/>
              </a:rPr>
              <a:t>a Mid-Holocene </a:t>
            </a:r>
            <a:r>
              <a:rPr lang="en-US" sz="2400" dirty="0" smtClean="0">
                <a:latin typeface="Bookman Old Style" panose="02050604050505020204" pitchFamily="18" charset="0"/>
              </a:rPr>
              <a:t>(5,000-7,000 years ago) </a:t>
            </a:r>
            <a:r>
              <a:rPr lang="en-US" sz="2400" dirty="0">
                <a:latin typeface="Bookman Old Style" panose="02050604050505020204" pitchFamily="18" charset="0"/>
              </a:rPr>
              <a:t>time slice of temperature </a:t>
            </a:r>
            <a:r>
              <a:rPr lang="en-US" sz="2400" dirty="0" smtClean="0">
                <a:latin typeface="Bookman Old Style" panose="02050604050505020204" pitchFamily="18" charset="0"/>
              </a:rPr>
              <a:t>anomalies in order to </a:t>
            </a:r>
            <a:r>
              <a:rPr lang="en-US" sz="2400" dirty="0">
                <a:latin typeface="Bookman Old Style" panose="02050604050505020204" pitchFamily="18" charset="0"/>
              </a:rPr>
              <a:t>compare the models and data on a more spatially comprehensive and regional scale</a:t>
            </a:r>
            <a:r>
              <a:rPr lang="en-US" sz="2400" dirty="0" smtClean="0">
                <a:latin typeface="Bookman Old Style" panose="02050604050505020204" pitchFamily="18" charset="0"/>
              </a:rPr>
              <a:t>.</a:t>
            </a:r>
          </a:p>
          <a:p>
            <a:pPr marL="342900" indent="-342900">
              <a:buFont typeface="Arial" panose="020B0604020202020204" pitchFamily="34" charset="0"/>
              <a:buChar char="•"/>
            </a:pPr>
            <a:r>
              <a:rPr lang="en-US" sz="2400" dirty="0" smtClean="0">
                <a:latin typeface="Bookman Old Style" panose="02050604050505020204" pitchFamily="18" charset="0"/>
              </a:rPr>
              <a:t>Changes in the Earth’s orbit caused strong solar radiation forcing at high latitudes; therefore, we predict the Arctic was warmer in the past.  Past studies place the Holocene Thermal Maximum at 8 ka (8,000 years ago), so we also expect mean global temperature was slightly warmer at 6 ka than today.</a:t>
            </a:r>
            <a:endParaRPr lang="en-US" sz="2400" dirty="0">
              <a:latin typeface="Bookman Old Style" panose="02050604050505020204" pitchFamily="18" charset="0"/>
            </a:endParaRPr>
          </a:p>
          <a:p>
            <a:endParaRPr lang="en-US" sz="2400" dirty="0" smtClean="0">
              <a:latin typeface="Bookman Old Style" panose="02050604050505020204" pitchFamily="18" charset="0"/>
            </a:endParaRPr>
          </a:p>
          <a:p>
            <a:r>
              <a:rPr lang="en-US" sz="2400" dirty="0">
                <a:latin typeface="Bookman Old Style" panose="02050604050505020204" pitchFamily="18" charset="0"/>
              </a:rPr>
              <a:t>My summer internship was located in Boulder, CO, at NOAA’s Earth System Research Laboratory.  Dr. Carrie Morrill </a:t>
            </a:r>
            <a:r>
              <a:rPr lang="en-US" sz="2400" dirty="0" smtClean="0">
                <a:latin typeface="Bookman Old Style" panose="02050604050505020204" pitchFamily="18" charset="0"/>
              </a:rPr>
              <a:t>was my internship mentor.  </a:t>
            </a:r>
            <a:r>
              <a:rPr lang="en-US" sz="2400" dirty="0">
                <a:latin typeface="Bookman Old Style" panose="02050604050505020204" pitchFamily="18" charset="0"/>
              </a:rPr>
              <a:t>I chose this project because it makes use of my </a:t>
            </a:r>
            <a:r>
              <a:rPr lang="en-US" sz="2400" dirty="0" smtClean="0">
                <a:latin typeface="Bookman Old Style" panose="02050604050505020204" pitchFamily="18" charset="0"/>
              </a:rPr>
              <a:t>geology background and past </a:t>
            </a:r>
            <a:r>
              <a:rPr lang="en-US" sz="2400" dirty="0">
                <a:latin typeface="Bookman Old Style" panose="02050604050505020204" pitchFamily="18" charset="0"/>
              </a:rPr>
              <a:t>experience analyzing data using the programing language R</a:t>
            </a:r>
            <a:r>
              <a:rPr lang="en-US" sz="2400" dirty="0" smtClean="0">
                <a:latin typeface="Bookman Old Style" panose="02050604050505020204" pitchFamily="18" charset="0"/>
              </a:rPr>
              <a:t>.</a:t>
            </a:r>
            <a:endParaRPr lang="en-US" sz="2400" dirty="0">
              <a:latin typeface="Bookman Old Style" panose="02050604050505020204" pitchFamily="18" charset="0"/>
            </a:endParaRPr>
          </a:p>
        </p:txBody>
      </p:sp>
      <p:sp>
        <p:nvSpPr>
          <p:cNvPr id="16" name="TextBox 15"/>
          <p:cNvSpPr txBox="1"/>
          <p:nvPr/>
        </p:nvSpPr>
        <p:spPr>
          <a:xfrm>
            <a:off x="13624559" y="4480560"/>
            <a:ext cx="12676221" cy="8966557"/>
          </a:xfrm>
          <a:prstGeom prst="rect">
            <a:avLst/>
          </a:prstGeom>
          <a:noFill/>
        </p:spPr>
        <p:txBody>
          <a:bodyPr wrap="square" rtlCol="0">
            <a:spAutoFit/>
          </a:bodyPr>
          <a:lstStyle/>
          <a:p>
            <a:r>
              <a:rPr lang="en-US" sz="3600" b="1" dirty="0" smtClean="0">
                <a:latin typeface="Tahoma" panose="020B0604030504040204" pitchFamily="34" charset="0"/>
                <a:ea typeface="Tahoma" panose="020B0604030504040204" pitchFamily="34" charset="0"/>
                <a:cs typeface="Tahoma" panose="020B0604030504040204" pitchFamily="34" charset="0"/>
              </a:rPr>
              <a:t>Procedure</a:t>
            </a:r>
            <a:endParaRPr lang="en-US" sz="3600" b="1" dirty="0">
              <a:latin typeface="Bookman Old Style" panose="02050604050505020204" pitchFamily="18" charset="0"/>
              <a:ea typeface="Tahoma" panose="020B0604030504040204" pitchFamily="34" charset="0"/>
              <a:cs typeface="Tahoma" panose="020B0604030504040204" pitchFamily="34" charset="0"/>
            </a:endParaRPr>
          </a:p>
          <a:p>
            <a:pPr>
              <a:spcAft>
                <a:spcPts val="600"/>
              </a:spcAft>
            </a:pPr>
            <a:endParaRPr lang="en-US" sz="2400" dirty="0" smtClean="0">
              <a:latin typeface="Bookman Old Style" panose="02050604050505020204" pitchFamily="18" charset="0"/>
            </a:endParaRPr>
          </a:p>
          <a:p>
            <a:pPr>
              <a:spcAft>
                <a:spcPts val="600"/>
              </a:spcAft>
            </a:pPr>
            <a:r>
              <a:rPr lang="en-US" sz="2400" dirty="0" smtClean="0">
                <a:latin typeface="Bookman Old Style" panose="02050604050505020204" pitchFamily="18" charset="0"/>
              </a:rPr>
              <a:t>Materials: A computer with the programming language R; </a:t>
            </a:r>
            <a:r>
              <a:rPr lang="en-US" sz="2400" dirty="0">
                <a:latin typeface="Bookman Old Style" panose="02050604050505020204" pitchFamily="18" charset="0"/>
              </a:rPr>
              <a:t>proxy </a:t>
            </a:r>
            <a:r>
              <a:rPr lang="en-US" sz="2400" dirty="0" smtClean="0">
                <a:latin typeface="Bookman Old Style" panose="02050604050505020204" pitchFamily="18" charset="0"/>
              </a:rPr>
              <a:t>(</a:t>
            </a:r>
            <a:r>
              <a:rPr lang="en-US" sz="2400" dirty="0">
                <a:latin typeface="Bookman Old Style" panose="02050604050505020204" pitchFamily="18" charset="0"/>
              </a:rPr>
              <a:t>e.g. ice cores, pollen, ocean sediments) based </a:t>
            </a:r>
            <a:r>
              <a:rPr lang="en-US" sz="2400" dirty="0" smtClean="0">
                <a:latin typeface="Bookman Old Style" panose="02050604050505020204" pitchFamily="18" charset="0"/>
              </a:rPr>
              <a:t>temperature reconstructions; climate models (LOVECLIM, FAMOUS, and </a:t>
            </a:r>
            <a:r>
              <a:rPr lang="en-US" sz="2400" dirty="0" err="1" smtClean="0">
                <a:latin typeface="Bookman Old Style" panose="02050604050505020204" pitchFamily="18" charset="0"/>
              </a:rPr>
              <a:t>TraCE</a:t>
            </a:r>
            <a:r>
              <a:rPr lang="en-US" sz="2400" dirty="0" smtClean="0">
                <a:latin typeface="Bookman Old Style" panose="02050604050505020204" pitchFamily="18" charset="0"/>
              </a:rPr>
              <a:t>)</a:t>
            </a:r>
          </a:p>
          <a:p>
            <a:pPr>
              <a:spcAft>
                <a:spcPts val="600"/>
              </a:spcAft>
            </a:pPr>
            <a:endParaRPr lang="en-US" sz="2400" dirty="0" smtClean="0">
              <a:latin typeface="Bookman Old Style" panose="02050604050505020204" pitchFamily="18" charset="0"/>
            </a:endParaRPr>
          </a:p>
          <a:p>
            <a:pPr marL="457200" lvl="0" indent="-457200">
              <a:spcAft>
                <a:spcPts val="200"/>
              </a:spcAft>
              <a:buFont typeface="Arial" panose="020B0604020202020204" pitchFamily="34" charset="0"/>
              <a:buChar char="•"/>
            </a:pPr>
            <a:r>
              <a:rPr lang="en-US" sz="2400" dirty="0">
                <a:latin typeface="Bookman Old Style" panose="02050604050505020204" pitchFamily="18" charset="0"/>
              </a:rPr>
              <a:t>Collect temperature reconstruction data </a:t>
            </a:r>
            <a:endParaRPr lang="en-US" sz="2400" dirty="0" smtClean="0">
              <a:latin typeface="Bookman Old Style" panose="02050604050505020204" pitchFamily="18" charset="0"/>
            </a:endParaRPr>
          </a:p>
          <a:p>
            <a:pPr marL="914400" lvl="1" indent="-457200">
              <a:spcAft>
                <a:spcPts val="200"/>
              </a:spcAft>
              <a:buFont typeface="Arial" panose="020B0604020202020204" pitchFamily="34" charset="0"/>
              <a:buChar char="•"/>
            </a:pPr>
            <a:r>
              <a:rPr lang="en-US" sz="2400" dirty="0" smtClean="0">
                <a:latin typeface="Bookman Old Style" panose="02050604050505020204" pitchFamily="18" charset="0"/>
              </a:rPr>
              <a:t>Have more continental </a:t>
            </a:r>
            <a:r>
              <a:rPr lang="en-US" sz="2400" dirty="0">
                <a:latin typeface="Bookman Old Style" panose="02050604050505020204" pitchFamily="18" charset="0"/>
              </a:rPr>
              <a:t>sites because </a:t>
            </a:r>
            <a:r>
              <a:rPr lang="en-US" sz="2400" dirty="0" smtClean="0">
                <a:latin typeface="Bookman Old Style" panose="02050604050505020204" pitchFamily="18" charset="0"/>
              </a:rPr>
              <a:t>more data is available there</a:t>
            </a:r>
          </a:p>
          <a:p>
            <a:pPr marL="914400" lvl="1" indent="-457200">
              <a:spcAft>
                <a:spcPts val="200"/>
              </a:spcAft>
              <a:buFont typeface="Arial" panose="020B0604020202020204" pitchFamily="34" charset="0"/>
              <a:buChar char="•"/>
            </a:pPr>
            <a:r>
              <a:rPr lang="en-US" sz="2400" dirty="0" smtClean="0">
                <a:latin typeface="Bookman Old Style" panose="02050604050505020204" pitchFamily="18" charset="0"/>
              </a:rPr>
              <a:t>Variety in proxies/locations </a:t>
            </a:r>
            <a:r>
              <a:rPr lang="en-US" sz="2400" dirty="0">
                <a:latin typeface="Bookman Old Style" panose="02050604050505020204" pitchFamily="18" charset="0"/>
              </a:rPr>
              <a:t>intended to diversify the data and reduce </a:t>
            </a:r>
            <a:r>
              <a:rPr lang="en-US" sz="2400" dirty="0" smtClean="0">
                <a:latin typeface="Bookman Old Style" panose="02050604050505020204" pitchFamily="18" charset="0"/>
              </a:rPr>
              <a:t>biases</a:t>
            </a:r>
            <a:endParaRPr lang="en-US" sz="2400" dirty="0">
              <a:latin typeface="Bookman Old Style" panose="02050604050505020204" pitchFamily="18" charset="0"/>
            </a:endParaRPr>
          </a:p>
          <a:p>
            <a:pPr marL="457200" lvl="0" indent="-457200">
              <a:spcAft>
                <a:spcPts val="200"/>
              </a:spcAft>
              <a:buFont typeface="Arial" panose="020B0604020202020204" pitchFamily="34" charset="0"/>
              <a:buChar char="•"/>
            </a:pPr>
            <a:r>
              <a:rPr lang="en-US" sz="2400" dirty="0" smtClean="0">
                <a:latin typeface="Bookman Old Style" panose="02050604050505020204" pitchFamily="18" charset="0"/>
              </a:rPr>
              <a:t>Organize temperature </a:t>
            </a:r>
            <a:r>
              <a:rPr lang="en-US" sz="2400" dirty="0">
                <a:latin typeface="Bookman Old Style" panose="02050604050505020204" pitchFamily="18" charset="0"/>
              </a:rPr>
              <a:t>data </a:t>
            </a:r>
            <a:r>
              <a:rPr lang="en-US" sz="2400" dirty="0" smtClean="0">
                <a:latin typeface="Bookman Old Style" panose="02050604050505020204" pitchFamily="18" charset="0"/>
              </a:rPr>
              <a:t>with its </a:t>
            </a:r>
            <a:r>
              <a:rPr lang="en-US" sz="2400" dirty="0">
                <a:latin typeface="Bookman Old Style" panose="02050604050505020204" pitchFamily="18" charset="0"/>
              </a:rPr>
              <a:t>spatial and proxy information </a:t>
            </a:r>
          </a:p>
          <a:p>
            <a:pPr marL="457200" lvl="0" indent="-457200">
              <a:spcAft>
                <a:spcPts val="200"/>
              </a:spcAft>
              <a:buFont typeface="Arial" panose="020B0604020202020204" pitchFamily="34" charset="0"/>
              <a:buChar char="•"/>
            </a:pPr>
            <a:r>
              <a:rPr lang="en-US" sz="2400" dirty="0" smtClean="0">
                <a:latin typeface="Bookman Old Style" panose="02050604050505020204" pitchFamily="18" charset="0"/>
              </a:rPr>
              <a:t>Calculate mean temperatures at 6 ka based </a:t>
            </a:r>
            <a:r>
              <a:rPr lang="en-US" sz="2400" dirty="0">
                <a:latin typeface="Bookman Old Style" panose="02050604050505020204" pitchFamily="18" charset="0"/>
              </a:rPr>
              <a:t>on spatial </a:t>
            </a:r>
            <a:r>
              <a:rPr lang="en-US" sz="2400" dirty="0" smtClean="0">
                <a:latin typeface="Bookman Old Style" panose="02050604050505020204" pitchFamily="18" charset="0"/>
              </a:rPr>
              <a:t>location</a:t>
            </a:r>
          </a:p>
          <a:p>
            <a:pPr marL="457200" lvl="0" indent="-457200">
              <a:spcAft>
                <a:spcPts val="200"/>
              </a:spcAft>
              <a:buFont typeface="Arial" panose="020B0604020202020204" pitchFamily="34" charset="0"/>
              <a:buChar char="•"/>
            </a:pPr>
            <a:r>
              <a:rPr lang="en-US" sz="2400" dirty="0" smtClean="0">
                <a:latin typeface="Bookman Old Style" panose="02050604050505020204" pitchFamily="18" charset="0"/>
              </a:rPr>
              <a:t>Calculate the temperature anomalies between 6 ka and present by averaging temperatures from </a:t>
            </a:r>
            <a:r>
              <a:rPr lang="en-US" sz="2400" dirty="0">
                <a:latin typeface="Bookman Old Style" panose="02050604050505020204" pitchFamily="18" charset="0"/>
              </a:rPr>
              <a:t>the last </a:t>
            </a:r>
            <a:r>
              <a:rPr lang="en-US" sz="2400" dirty="0" smtClean="0">
                <a:latin typeface="Bookman Old Style" panose="02050604050505020204" pitchFamily="18" charset="0"/>
              </a:rPr>
              <a:t>1,000 </a:t>
            </a:r>
            <a:r>
              <a:rPr lang="en-US" sz="2400" dirty="0">
                <a:latin typeface="Bookman Old Style" panose="02050604050505020204" pitchFamily="18" charset="0"/>
              </a:rPr>
              <a:t>years (also </a:t>
            </a:r>
            <a:r>
              <a:rPr lang="en-US" sz="2400" dirty="0" smtClean="0">
                <a:latin typeface="Bookman Old Style" panose="02050604050505020204" pitchFamily="18" charset="0"/>
              </a:rPr>
              <a:t>spatially) and subtracting the results from corresponding 6 ka averages</a:t>
            </a:r>
            <a:endParaRPr lang="en-US" sz="2400" dirty="0">
              <a:latin typeface="Bookman Old Style" panose="02050604050505020204" pitchFamily="18" charset="0"/>
            </a:endParaRPr>
          </a:p>
          <a:p>
            <a:pPr marL="457200" lvl="0" indent="-457200">
              <a:spcAft>
                <a:spcPts val="200"/>
              </a:spcAft>
              <a:buFont typeface="Arial" panose="020B0604020202020204" pitchFamily="34" charset="0"/>
              <a:buChar char="•"/>
            </a:pPr>
            <a:r>
              <a:rPr lang="en-US" sz="2400" dirty="0" smtClean="0">
                <a:latin typeface="Bookman Old Style" panose="02050604050505020204" pitchFamily="18" charset="0"/>
              </a:rPr>
              <a:t>Compare </a:t>
            </a:r>
            <a:r>
              <a:rPr lang="en-US" sz="2400" dirty="0">
                <a:latin typeface="Bookman Old Style" panose="02050604050505020204" pitchFamily="18" charset="0"/>
              </a:rPr>
              <a:t>the reconstructed temperatures to the model </a:t>
            </a:r>
            <a:r>
              <a:rPr lang="en-US" sz="2400" dirty="0" smtClean="0">
                <a:latin typeface="Bookman Old Style" panose="02050604050505020204" pitchFamily="18" charset="0"/>
              </a:rPr>
              <a:t>outputs </a:t>
            </a:r>
            <a:endParaRPr lang="en-US" sz="2400" dirty="0">
              <a:latin typeface="Bookman Old Style" panose="02050604050505020204" pitchFamily="18" charset="0"/>
            </a:endParaRPr>
          </a:p>
          <a:p>
            <a:pPr marL="914400" lvl="1" indent="-457200">
              <a:spcAft>
                <a:spcPts val="200"/>
              </a:spcAft>
              <a:buFont typeface="Arial" panose="020B0604020202020204" pitchFamily="34" charset="0"/>
              <a:buChar char="•"/>
            </a:pPr>
            <a:r>
              <a:rPr lang="en-US" sz="2400" dirty="0" smtClean="0">
                <a:latin typeface="Bookman Old Style" panose="02050604050505020204" pitchFamily="18" charset="0"/>
              </a:rPr>
              <a:t>Standardize spatial extent of modeled and reconstructed data </a:t>
            </a:r>
          </a:p>
          <a:p>
            <a:pPr marL="914400" lvl="1" indent="-457200">
              <a:spcAft>
                <a:spcPts val="200"/>
              </a:spcAft>
              <a:buFont typeface="Arial" panose="020B0604020202020204" pitchFamily="34" charset="0"/>
              <a:buChar char="•"/>
            </a:pPr>
            <a:r>
              <a:rPr lang="en-US" sz="2400" dirty="0" smtClean="0">
                <a:latin typeface="Bookman Old Style" panose="02050604050505020204" pitchFamily="18" charset="0"/>
              </a:rPr>
              <a:t>Average the transient climate models together (LOVECLIM, FAMOUS, TraCE)</a:t>
            </a:r>
            <a:endParaRPr lang="en-US" sz="2400" dirty="0">
              <a:latin typeface="Bookman Old Style" panose="02050604050505020204" pitchFamily="18" charset="0"/>
            </a:endParaRPr>
          </a:p>
          <a:p>
            <a:pPr marL="914400" lvl="1" indent="-457200">
              <a:spcAft>
                <a:spcPts val="200"/>
              </a:spcAft>
              <a:buFont typeface="Arial" panose="020B0604020202020204" pitchFamily="34" charset="0"/>
              <a:buChar char="•"/>
            </a:pPr>
            <a:r>
              <a:rPr lang="en-US" sz="2400" dirty="0">
                <a:latin typeface="Bookman Old Style" panose="02050604050505020204" pitchFamily="18" charset="0"/>
              </a:rPr>
              <a:t>Calculate the root mean square error.</a:t>
            </a:r>
          </a:p>
          <a:p>
            <a:pPr marL="1428750" lvl="2" indent="-514350">
              <a:spcAft>
                <a:spcPts val="200"/>
              </a:spcAft>
              <a:buFont typeface="Arial" panose="020B0604020202020204" pitchFamily="34" charset="0"/>
              <a:buChar char="•"/>
            </a:pPr>
            <a:r>
              <a:rPr lang="en-US" sz="2400" dirty="0">
                <a:latin typeface="Bookman Old Style" panose="02050604050505020204" pitchFamily="18" charset="0"/>
              </a:rPr>
              <a:t>Correct for the shape of the </a:t>
            </a:r>
            <a:r>
              <a:rPr lang="en-US" sz="2400" dirty="0" smtClean="0">
                <a:latin typeface="Bookman Old Style" panose="02050604050505020204" pitchFamily="18" charset="0"/>
              </a:rPr>
              <a:t>Earth</a:t>
            </a:r>
          </a:p>
          <a:p>
            <a:pPr marL="1428750" lvl="2" indent="-514350">
              <a:spcAft>
                <a:spcPts val="200"/>
              </a:spcAft>
              <a:buFont typeface="Arial" panose="020B0604020202020204" pitchFamily="34" charset="0"/>
              <a:buChar char="•"/>
            </a:pPr>
            <a:r>
              <a:rPr lang="en-US" sz="2400" dirty="0">
                <a:latin typeface="Bookman Old Style" panose="02050604050505020204" pitchFamily="18" charset="0"/>
              </a:rPr>
              <a:t>A</a:t>
            </a:r>
            <a:r>
              <a:rPr lang="en-US" sz="2400" dirty="0" smtClean="0">
                <a:latin typeface="Bookman Old Style" panose="02050604050505020204" pitchFamily="18" charset="0"/>
              </a:rPr>
              <a:t>verage </a:t>
            </a:r>
            <a:r>
              <a:rPr lang="en-US" sz="2400" dirty="0">
                <a:latin typeface="Bookman Old Style" panose="02050604050505020204" pitchFamily="18" charset="0"/>
              </a:rPr>
              <a:t>the temperatures into five </a:t>
            </a:r>
            <a:r>
              <a:rPr lang="en-US" sz="2400" dirty="0" smtClean="0">
                <a:latin typeface="Bookman Old Style" panose="02050604050505020204" pitchFamily="18" charset="0"/>
              </a:rPr>
              <a:t>degree latitude bands.</a:t>
            </a:r>
          </a:p>
          <a:p>
            <a:pPr marL="1428750" lvl="2" indent="-514350">
              <a:spcAft>
                <a:spcPts val="200"/>
              </a:spcAft>
              <a:buFont typeface="Arial" panose="020B0604020202020204" pitchFamily="34" charset="0"/>
              <a:buChar char="•"/>
            </a:pPr>
            <a:r>
              <a:rPr lang="en-US" sz="2400" dirty="0" smtClean="0">
                <a:latin typeface="Bookman Old Style" panose="02050604050505020204" pitchFamily="18" charset="0"/>
              </a:rPr>
              <a:t>Calculate </a:t>
            </a:r>
            <a:r>
              <a:rPr lang="en-US" sz="2400" dirty="0">
                <a:latin typeface="Bookman Old Style" panose="02050604050505020204" pitchFamily="18" charset="0"/>
              </a:rPr>
              <a:t>the </a:t>
            </a:r>
            <a:r>
              <a:rPr lang="en-US" sz="2400" dirty="0" smtClean="0">
                <a:latin typeface="Bookman Old Style" panose="02050604050505020204" pitchFamily="18" charset="0"/>
              </a:rPr>
              <a:t>error</a:t>
            </a:r>
          </a:p>
          <a:p>
            <a:pPr marL="457200" lvl="0" indent="-457200">
              <a:spcAft>
                <a:spcPts val="200"/>
              </a:spcAft>
              <a:buFont typeface="Arial" panose="020B0604020202020204" pitchFamily="34" charset="0"/>
              <a:buChar char="•"/>
            </a:pPr>
            <a:r>
              <a:rPr lang="en-US" sz="2400" dirty="0" smtClean="0">
                <a:latin typeface="Bookman Old Style" panose="02050604050505020204" pitchFamily="18" charset="0"/>
              </a:rPr>
              <a:t>Create maps to visualize results</a:t>
            </a:r>
          </a:p>
        </p:txBody>
      </p:sp>
      <p:sp>
        <p:nvSpPr>
          <p:cNvPr id="15" name="TextBox 14"/>
          <p:cNvSpPr txBox="1"/>
          <p:nvPr/>
        </p:nvSpPr>
        <p:spPr>
          <a:xfrm>
            <a:off x="3253088" y="36755302"/>
            <a:ext cx="23042880" cy="1077218"/>
          </a:xfrm>
          <a:prstGeom prst="rect">
            <a:avLst/>
          </a:prstGeom>
          <a:noFill/>
        </p:spPr>
        <p:txBody>
          <a:bodyPr wrap="square" rtlCol="0">
            <a:spAutoFit/>
          </a:bodyPr>
          <a:lstStyle/>
          <a:p>
            <a:pPr algn="ctr"/>
            <a:r>
              <a:rPr lang="en-US" sz="3600" dirty="0" smtClean="0">
                <a:ln>
                  <a:solidFill>
                    <a:schemeClr val="tx1"/>
                  </a:solidFill>
                </a:ln>
                <a:solidFill>
                  <a:schemeClr val="bg1"/>
                </a:solidFill>
                <a:latin typeface="Bookman Old Style" panose="02050604050505020204" pitchFamily="18" charset="0"/>
              </a:rPr>
              <a:t>National Oceanic and Atmospheric Administration	|	National Centers for Environmental Information</a:t>
            </a:r>
          </a:p>
          <a:p>
            <a:pPr algn="ctr"/>
            <a:r>
              <a:rPr lang="en-US" sz="2800" dirty="0" smtClean="0">
                <a:ln>
                  <a:solidFill>
                    <a:schemeClr val="tx1"/>
                  </a:solidFill>
                </a:ln>
                <a:solidFill>
                  <a:schemeClr val="bg1"/>
                </a:solidFill>
                <a:latin typeface="Bookman Old Style" panose="02050604050505020204" pitchFamily="18" charset="0"/>
              </a:rPr>
              <a:t>www.ncei.noaa.gov</a:t>
            </a:r>
            <a:endParaRPr lang="en-US" sz="2800" dirty="0">
              <a:ln>
                <a:solidFill>
                  <a:schemeClr val="tx1"/>
                </a:solidFill>
              </a:ln>
              <a:solidFill>
                <a:schemeClr val="bg1"/>
              </a:solidFill>
              <a:latin typeface="Bookman Old Style" panose="02050604050505020204" pitchFamily="18" charset="0"/>
            </a:endParaRPr>
          </a:p>
        </p:txBody>
      </p:sp>
      <p:sp>
        <p:nvSpPr>
          <p:cNvPr id="18" name="TextBox 17"/>
          <p:cNvSpPr txBox="1"/>
          <p:nvPr/>
        </p:nvSpPr>
        <p:spPr>
          <a:xfrm>
            <a:off x="20025360" y="14538960"/>
            <a:ext cx="6059103" cy="8032968"/>
          </a:xfrm>
          <a:prstGeom prst="rect">
            <a:avLst/>
          </a:prstGeom>
          <a:noFill/>
        </p:spPr>
        <p:txBody>
          <a:bodyPr wrap="square" rtlCol="0">
            <a:spAutoFit/>
          </a:bodyPr>
          <a:lstStyle/>
          <a:p>
            <a:r>
              <a:rPr lang="en-US" sz="3600" b="1" dirty="0" smtClean="0">
                <a:latin typeface="Tahoma" panose="020B0604030504040204" pitchFamily="34" charset="0"/>
                <a:ea typeface="Tahoma" panose="020B0604030504040204" pitchFamily="34" charset="0"/>
                <a:cs typeface="Tahoma" panose="020B0604030504040204" pitchFamily="34" charset="0"/>
              </a:rPr>
              <a:t>Conclusions</a:t>
            </a:r>
            <a:endParaRPr lang="en-US" sz="2400" b="1" dirty="0" smtClean="0">
              <a:latin typeface="Bookman Old Style" panose="02050604050505020204" pitchFamily="18" charset="0"/>
              <a:ea typeface="Tahoma" panose="020B0604030504040204" pitchFamily="34" charset="0"/>
              <a:cs typeface="Tahoma" panose="020B0604030504040204" pitchFamily="34" charset="0"/>
            </a:endParaRPr>
          </a:p>
          <a:p>
            <a:endParaRPr lang="en-US" sz="2400" dirty="0">
              <a:latin typeface="Bookman Old Style" panose="02050604050505020204" pitchFamily="18" charset="0"/>
            </a:endParaRPr>
          </a:p>
          <a:p>
            <a:pPr marL="342900" indent="-342900">
              <a:buFont typeface="Arial" panose="020B0604020202020204" pitchFamily="34" charset="0"/>
              <a:buChar char="•"/>
            </a:pPr>
            <a:r>
              <a:rPr lang="en-US" sz="2400" dirty="0" smtClean="0">
                <a:latin typeface="Bookman Old Style" panose="02050604050505020204" pitchFamily="18" charset="0"/>
              </a:rPr>
              <a:t>The region from 15º S to 30º N has the best model-data agreement</a:t>
            </a:r>
          </a:p>
          <a:p>
            <a:pPr marL="342900" indent="-342900">
              <a:buFont typeface="Arial" panose="020B0604020202020204" pitchFamily="34" charset="0"/>
              <a:buChar char="•"/>
            </a:pPr>
            <a:endParaRPr lang="en-US" sz="2400" dirty="0" smtClean="0">
              <a:latin typeface="Bookman Old Style" panose="02050604050505020204" pitchFamily="18" charset="0"/>
            </a:endParaRPr>
          </a:p>
          <a:p>
            <a:pPr marL="342900" indent="-342900">
              <a:buFont typeface="Arial" panose="020B0604020202020204" pitchFamily="34" charset="0"/>
              <a:buChar char="•"/>
            </a:pPr>
            <a:r>
              <a:rPr lang="en-US" sz="2400" dirty="0" smtClean="0">
                <a:latin typeface="Bookman Old Style" panose="02050604050505020204" pitchFamily="18" charset="0"/>
              </a:rPr>
              <a:t>The Arctic </a:t>
            </a:r>
            <a:r>
              <a:rPr lang="en-US" sz="2400" dirty="0">
                <a:latin typeface="Bookman Old Style" panose="02050604050505020204" pitchFamily="18" charset="0"/>
              </a:rPr>
              <a:t>reconstructions </a:t>
            </a:r>
            <a:r>
              <a:rPr lang="en-US" sz="2400" dirty="0" smtClean="0">
                <a:latin typeface="Bookman Old Style" panose="02050604050505020204" pitchFamily="18" charset="0"/>
              </a:rPr>
              <a:t>and models show </a:t>
            </a:r>
            <a:r>
              <a:rPr lang="en-US" sz="2400" dirty="0">
                <a:latin typeface="Bookman Old Style" panose="02050604050505020204" pitchFamily="18" charset="0"/>
              </a:rPr>
              <a:t>warmer temperatures 6,000 years ago than </a:t>
            </a:r>
            <a:r>
              <a:rPr lang="en-US" sz="2400" dirty="0" smtClean="0">
                <a:latin typeface="Bookman Old Style" panose="02050604050505020204" pitchFamily="18" charset="0"/>
              </a:rPr>
              <a:t>today, but disagree on the amount of warming.  75º N to 85º N </a:t>
            </a:r>
            <a:r>
              <a:rPr lang="en-US" sz="2400" dirty="0">
                <a:latin typeface="Bookman Old Style" panose="02050604050505020204" pitchFamily="18" charset="0"/>
              </a:rPr>
              <a:t>is </a:t>
            </a:r>
            <a:r>
              <a:rPr lang="en-US" sz="2400" dirty="0" smtClean="0">
                <a:latin typeface="Bookman Old Style" panose="02050604050505020204" pitchFamily="18" charset="0"/>
              </a:rPr>
              <a:t>one </a:t>
            </a:r>
            <a:r>
              <a:rPr lang="en-US" sz="2400" dirty="0">
                <a:latin typeface="Bookman Old Style" panose="02050604050505020204" pitchFamily="18" charset="0"/>
              </a:rPr>
              <a:t>of the areas </a:t>
            </a:r>
            <a:r>
              <a:rPr lang="en-US" sz="2400" dirty="0" smtClean="0">
                <a:latin typeface="Bookman Old Style" panose="02050604050505020204" pitchFamily="18" charset="0"/>
              </a:rPr>
              <a:t>with least </a:t>
            </a:r>
            <a:r>
              <a:rPr lang="en-US" sz="2400" dirty="0">
                <a:latin typeface="Bookman Old Style" panose="02050604050505020204" pitchFamily="18" charset="0"/>
              </a:rPr>
              <a:t>model-data </a:t>
            </a:r>
            <a:r>
              <a:rPr lang="en-US" sz="2400" dirty="0" smtClean="0">
                <a:latin typeface="Bookman Old Style" panose="02050604050505020204" pitchFamily="18" charset="0"/>
              </a:rPr>
              <a:t>agreement. </a:t>
            </a:r>
          </a:p>
          <a:p>
            <a:pPr marL="342900" indent="-342900">
              <a:buFont typeface="Arial" panose="020B0604020202020204" pitchFamily="34" charset="0"/>
              <a:buChar char="•"/>
            </a:pPr>
            <a:endParaRPr lang="en-US" sz="2400" dirty="0" smtClean="0">
              <a:latin typeface="Bookman Old Style" panose="02050604050505020204" pitchFamily="18" charset="0"/>
            </a:endParaRPr>
          </a:p>
          <a:p>
            <a:pPr marL="342900" indent="-342900">
              <a:buFont typeface="Arial" panose="020B0604020202020204" pitchFamily="34" charset="0"/>
              <a:buChar char="•"/>
            </a:pPr>
            <a:r>
              <a:rPr lang="en-US" sz="2400" dirty="0" smtClean="0">
                <a:latin typeface="Bookman Old Style" panose="02050604050505020204" pitchFamily="18" charset="0"/>
              </a:rPr>
              <a:t>Regions with high RMS errors are areas </a:t>
            </a:r>
            <a:r>
              <a:rPr lang="en-US" sz="2400" dirty="0" smtClean="0">
                <a:latin typeface="Bookman Old Style" panose="02050604050505020204" pitchFamily="18" charset="0"/>
              </a:rPr>
              <a:t>that </a:t>
            </a:r>
            <a:r>
              <a:rPr lang="en-US" sz="2400" dirty="0" smtClean="0">
                <a:latin typeface="Bookman Old Style" panose="02050604050505020204" pitchFamily="18" charset="0"/>
              </a:rPr>
              <a:t>likely need further analysis/data collection in order to resolve model-data discrepancy.</a:t>
            </a:r>
          </a:p>
          <a:p>
            <a:pPr marL="342900" indent="-342900">
              <a:buFont typeface="Arial" panose="020B0604020202020204" pitchFamily="34" charset="0"/>
              <a:buChar char="•"/>
            </a:pPr>
            <a:endParaRPr lang="en-US" sz="2400" dirty="0">
              <a:latin typeface="Bookman Old Style" panose="02050604050505020204" pitchFamily="18" charset="0"/>
            </a:endParaRPr>
          </a:p>
          <a:p>
            <a:pPr marL="342900" indent="-342900">
              <a:buFont typeface="Arial" panose="020B0604020202020204" pitchFamily="34" charset="0"/>
              <a:buChar char="•"/>
            </a:pPr>
            <a:r>
              <a:rPr lang="en-US" sz="2400" dirty="0" smtClean="0">
                <a:latin typeface="Bookman Old Style" panose="02050604050505020204" pitchFamily="18" charset="0"/>
              </a:rPr>
              <a:t>Analyzing more temperature reconstructions has not completely  resolved the model-data discrepancy.</a:t>
            </a:r>
          </a:p>
        </p:txBody>
      </p:sp>
      <p:sp>
        <p:nvSpPr>
          <p:cNvPr id="19" name="Rectangle 18"/>
          <p:cNvSpPr/>
          <p:nvPr/>
        </p:nvSpPr>
        <p:spPr>
          <a:xfrm>
            <a:off x="19659600" y="30723840"/>
            <a:ext cx="6858000" cy="566928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025360" y="31089600"/>
            <a:ext cx="6059103" cy="4708981"/>
          </a:xfrm>
          <a:prstGeom prst="rect">
            <a:avLst/>
          </a:prstGeom>
          <a:noFill/>
        </p:spPr>
        <p:txBody>
          <a:bodyPr wrap="square" rtlCol="0">
            <a:spAutoFit/>
          </a:bodyPr>
          <a:lstStyle/>
          <a:p>
            <a:r>
              <a:rPr lang="en-US" sz="3600" b="1" dirty="0" smtClean="0">
                <a:latin typeface="Tahoma" panose="020B0604030504040204" pitchFamily="34" charset="0"/>
                <a:ea typeface="Tahoma" panose="020B0604030504040204" pitchFamily="34" charset="0"/>
                <a:cs typeface="Tahoma" panose="020B0604030504040204" pitchFamily="34" charset="0"/>
              </a:rPr>
              <a:t>Acknowledgements</a:t>
            </a:r>
            <a:endParaRPr lang="en-US" sz="3600" b="1" dirty="0">
              <a:latin typeface="Bookman Old Style" panose="02050604050505020204" pitchFamily="18" charset="0"/>
              <a:ea typeface="Tahoma" panose="020B0604030504040204" pitchFamily="34" charset="0"/>
              <a:cs typeface="Tahoma" panose="020B0604030504040204" pitchFamily="34" charset="0"/>
            </a:endParaRPr>
          </a:p>
          <a:p>
            <a:endParaRPr lang="en-US" sz="2400" dirty="0">
              <a:latin typeface="Bookman Old Style" panose="02050604050505020204" pitchFamily="18" charset="0"/>
            </a:endParaRPr>
          </a:p>
          <a:p>
            <a:r>
              <a:rPr lang="en-US" sz="2400" dirty="0">
                <a:latin typeface="Bookman Old Style" panose="02050604050505020204" pitchFamily="18" charset="0"/>
              </a:rPr>
              <a:t>I would like to thank my mentor Dr. Carrie Morrill for her guidance throughout the project, and for providing me with the model outputs as well as help collecting the temperature reconstruction data needed to make this project possible</a:t>
            </a:r>
            <a:r>
              <a:rPr lang="en-US" sz="2400" dirty="0" smtClean="0">
                <a:latin typeface="Bookman Old Style" panose="02050604050505020204" pitchFamily="18" charset="0"/>
              </a:rPr>
              <a:t>.</a:t>
            </a:r>
          </a:p>
          <a:p>
            <a:endParaRPr lang="en-US" sz="2400" dirty="0">
              <a:latin typeface="Bookman Old Style" panose="02050604050505020204" pitchFamily="18" charset="0"/>
            </a:endParaRPr>
          </a:p>
          <a:p>
            <a:r>
              <a:rPr lang="en-US" sz="2400" dirty="0">
                <a:latin typeface="Bookman Old Style" panose="02050604050505020204" pitchFamily="18" charset="0"/>
              </a:rPr>
              <a:t>Funding was provided by the NOAA Hollings Scholarship Program</a:t>
            </a:r>
            <a:r>
              <a:rPr lang="en-US" sz="2400" dirty="0" smtClean="0">
                <a:latin typeface="Bookman Old Style" panose="02050604050505020204" pitchFamily="18" charset="0"/>
              </a:rPr>
              <a:t>.</a:t>
            </a:r>
            <a:endParaRPr lang="en-US" sz="2400" dirty="0">
              <a:latin typeface="Bookman Old Style" panose="02050604050505020204" pitchFamily="18" charset="0"/>
            </a:endParaRPr>
          </a:p>
        </p:txBody>
      </p:sp>
      <p:sp>
        <p:nvSpPr>
          <p:cNvPr id="28" name="TextBox 27"/>
          <p:cNvSpPr txBox="1"/>
          <p:nvPr/>
        </p:nvSpPr>
        <p:spPr>
          <a:xfrm>
            <a:off x="1280160" y="14538960"/>
            <a:ext cx="8714114" cy="8032968"/>
          </a:xfrm>
          <a:prstGeom prst="rect">
            <a:avLst/>
          </a:prstGeom>
          <a:noFill/>
        </p:spPr>
        <p:txBody>
          <a:bodyPr wrap="square" rtlCol="0">
            <a:spAutoFit/>
          </a:bodyPr>
          <a:lstStyle/>
          <a:p>
            <a:r>
              <a:rPr lang="en-US" sz="3600" b="1" dirty="0" smtClean="0">
                <a:latin typeface="Tahoma" panose="020B0604030504040204" pitchFamily="34" charset="0"/>
                <a:ea typeface="Tahoma" panose="020B0604030504040204" pitchFamily="34" charset="0"/>
                <a:cs typeface="Tahoma" panose="020B0604030504040204" pitchFamily="34" charset="0"/>
              </a:rPr>
              <a:t>Results</a:t>
            </a:r>
            <a:endParaRPr lang="en-US" sz="2400" b="1" dirty="0" smtClean="0">
              <a:latin typeface="Bookman Old Style" panose="02050604050505020204" pitchFamily="18" charset="0"/>
              <a:ea typeface="Tahoma" panose="020B0604030504040204" pitchFamily="34" charset="0"/>
              <a:cs typeface="Tahoma" panose="020B0604030504040204" pitchFamily="34" charset="0"/>
            </a:endParaRPr>
          </a:p>
          <a:p>
            <a:endParaRPr lang="en-US" sz="2400" dirty="0" smtClean="0">
              <a:latin typeface="Bookman Old Style" panose="02050604050505020204" pitchFamily="18" charset="0"/>
            </a:endParaRPr>
          </a:p>
          <a:p>
            <a:pPr marL="342900" indent="-342900">
              <a:buFont typeface="Arial" panose="020B0604020202020204" pitchFamily="34" charset="0"/>
              <a:buChar char="•"/>
            </a:pPr>
            <a:r>
              <a:rPr lang="en-US" sz="2400" dirty="0" smtClean="0">
                <a:latin typeface="Bookman Old Style" panose="02050604050505020204" pitchFamily="18" charset="0"/>
              </a:rPr>
              <a:t>Proxy reconstructions indicate mean </a:t>
            </a:r>
            <a:r>
              <a:rPr lang="en-US" sz="2400" dirty="0">
                <a:latin typeface="Bookman Old Style" panose="02050604050505020204" pitchFamily="18" charset="0"/>
              </a:rPr>
              <a:t>global temperature at 6 ka was </a:t>
            </a:r>
            <a:r>
              <a:rPr lang="en-US" sz="2400" dirty="0" smtClean="0">
                <a:latin typeface="Bookman Old Style" panose="02050604050505020204" pitchFamily="18" charset="0"/>
              </a:rPr>
              <a:t>0.16ºC warmer </a:t>
            </a:r>
            <a:r>
              <a:rPr lang="en-US" sz="2400" dirty="0">
                <a:latin typeface="Bookman Old Style" panose="02050604050505020204" pitchFamily="18" charset="0"/>
              </a:rPr>
              <a:t>than </a:t>
            </a:r>
            <a:r>
              <a:rPr lang="en-US" sz="2400" dirty="0" smtClean="0">
                <a:latin typeface="Bookman Old Style" panose="02050604050505020204" pitchFamily="18" charset="0"/>
              </a:rPr>
              <a:t>today</a:t>
            </a:r>
          </a:p>
          <a:p>
            <a:pPr marL="342900" indent="-342900">
              <a:buFont typeface="Arial" panose="020B0604020202020204" pitchFamily="34" charset="0"/>
              <a:buChar char="•"/>
            </a:pPr>
            <a:r>
              <a:rPr lang="en-US" sz="2400" dirty="0" smtClean="0">
                <a:latin typeface="Bookman Old Style" panose="02050604050505020204" pitchFamily="18" charset="0"/>
              </a:rPr>
              <a:t>The models </a:t>
            </a:r>
            <a:r>
              <a:rPr lang="en-US" sz="2400" dirty="0">
                <a:latin typeface="Bookman Old Style" panose="02050604050505020204" pitchFamily="18" charset="0"/>
              </a:rPr>
              <a:t>indicate it </a:t>
            </a:r>
            <a:r>
              <a:rPr lang="en-US" sz="2400" dirty="0" smtClean="0">
                <a:latin typeface="Bookman Old Style" panose="02050604050505020204" pitchFamily="18" charset="0"/>
              </a:rPr>
              <a:t>was -0.49ºC colder</a:t>
            </a:r>
          </a:p>
          <a:p>
            <a:pPr marL="342900" indent="-342900">
              <a:buFont typeface="Arial" panose="020B0604020202020204" pitchFamily="34" charset="0"/>
              <a:buChar char="•"/>
            </a:pPr>
            <a:endParaRPr lang="en-US" sz="2400" dirty="0">
              <a:latin typeface="Bookman Old Style" panose="02050604050505020204" pitchFamily="18" charset="0"/>
            </a:endParaRPr>
          </a:p>
          <a:p>
            <a:pPr marL="342900" indent="-342900">
              <a:buFont typeface="Arial" panose="020B0604020202020204" pitchFamily="34" charset="0"/>
              <a:buChar char="•"/>
            </a:pPr>
            <a:r>
              <a:rPr lang="en-US" sz="2400" dirty="0">
                <a:latin typeface="Bookman Old Style" panose="02050604050505020204" pitchFamily="18" charset="0"/>
              </a:rPr>
              <a:t>Europe and Greenland appear warmer than </a:t>
            </a:r>
            <a:r>
              <a:rPr lang="en-US" sz="2400" dirty="0" smtClean="0">
                <a:latin typeface="Bookman Old Style" panose="02050604050505020204" pitchFamily="18" charset="0"/>
              </a:rPr>
              <a:t>today in the mean annual reconstruction map</a:t>
            </a:r>
            <a:endParaRPr lang="en-US" sz="2400" dirty="0">
              <a:latin typeface="Bookman Old Style" panose="02050604050505020204" pitchFamily="18" charset="0"/>
            </a:endParaRPr>
          </a:p>
          <a:p>
            <a:pPr marL="800100" lvl="1" indent="-342900">
              <a:buFont typeface="Arial" panose="020B0604020202020204" pitchFamily="34" charset="0"/>
              <a:buChar char="•"/>
            </a:pPr>
            <a:r>
              <a:rPr lang="en-US" sz="2400" dirty="0">
                <a:latin typeface="Bookman Old Style" panose="02050604050505020204" pitchFamily="18" charset="0"/>
              </a:rPr>
              <a:t>Greenland’s warmer </a:t>
            </a:r>
            <a:r>
              <a:rPr lang="en-US" sz="2400" dirty="0" smtClean="0">
                <a:latin typeface="Bookman Old Style" panose="02050604050505020204" pitchFamily="18" charset="0"/>
              </a:rPr>
              <a:t>temperature trend is </a:t>
            </a:r>
            <a:r>
              <a:rPr lang="en-US" sz="2400" dirty="0">
                <a:latin typeface="Bookman Old Style" panose="02050604050505020204" pitchFamily="18" charset="0"/>
              </a:rPr>
              <a:t>also present in the summer data; harder to tell with Europe</a:t>
            </a:r>
          </a:p>
          <a:p>
            <a:pPr marL="800100" lvl="1" indent="-342900">
              <a:buFont typeface="Arial" panose="020B0604020202020204" pitchFamily="34" charset="0"/>
              <a:buChar char="•"/>
            </a:pPr>
            <a:r>
              <a:rPr lang="en-US" sz="2400" dirty="0">
                <a:latin typeface="Bookman Old Style" panose="02050604050505020204" pitchFamily="18" charset="0"/>
              </a:rPr>
              <a:t>Models agree with the data regarding a warmer Arctic, but show a colder Greenland and Europe</a:t>
            </a:r>
          </a:p>
          <a:p>
            <a:endParaRPr lang="en-US" sz="2400" dirty="0">
              <a:latin typeface="Bookman Old Style" panose="02050604050505020204" pitchFamily="18" charset="0"/>
            </a:endParaRPr>
          </a:p>
          <a:p>
            <a:pPr marL="342900" indent="-342900">
              <a:buFont typeface="Arial" panose="020B0604020202020204" pitchFamily="34" charset="0"/>
              <a:buChar char="•"/>
            </a:pPr>
            <a:r>
              <a:rPr lang="en-US" sz="2400" dirty="0">
                <a:latin typeface="Bookman Old Style" panose="02050604050505020204" pitchFamily="18" charset="0"/>
              </a:rPr>
              <a:t>Root Mean Square (RMS) Error </a:t>
            </a:r>
          </a:p>
          <a:p>
            <a:pPr marL="800100" lvl="1" indent="-342900">
              <a:buFont typeface="Arial" panose="020B0604020202020204" pitchFamily="34" charset="0"/>
              <a:buChar char="•"/>
            </a:pPr>
            <a:r>
              <a:rPr lang="en-US" sz="2400" dirty="0">
                <a:latin typeface="Bookman Old Style" panose="02050604050505020204" pitchFamily="18" charset="0"/>
              </a:rPr>
              <a:t>Lowest RMS error between 30º N and 15º S; best model-data match</a:t>
            </a:r>
          </a:p>
          <a:p>
            <a:pPr marL="800100" lvl="1" indent="-342900">
              <a:buFont typeface="Arial" panose="020B0604020202020204" pitchFamily="34" charset="0"/>
              <a:buChar char="•"/>
            </a:pPr>
            <a:r>
              <a:rPr lang="en-US" sz="2400" dirty="0">
                <a:latin typeface="Bookman Old Style" panose="02050604050505020204" pitchFamily="18" charset="0"/>
              </a:rPr>
              <a:t>Greatest disagreement at 80º N and 35º S</a:t>
            </a:r>
          </a:p>
          <a:p>
            <a:pPr marL="1257300" lvl="2" indent="-342900">
              <a:buFont typeface="Arial" panose="020B0604020202020204" pitchFamily="34" charset="0"/>
              <a:buChar char="•"/>
            </a:pPr>
            <a:r>
              <a:rPr lang="en-US" sz="2400" dirty="0">
                <a:latin typeface="Bookman Old Style" panose="02050604050505020204" pitchFamily="18" charset="0"/>
              </a:rPr>
              <a:t>These regions have fewer data points; outliers can easily change the </a:t>
            </a:r>
            <a:r>
              <a:rPr lang="en-US" sz="2400" dirty="0" smtClean="0">
                <a:latin typeface="Bookman Old Style" panose="02050604050505020204" pitchFamily="18" charset="0"/>
              </a:rPr>
              <a:t>mean</a:t>
            </a:r>
          </a:p>
          <a:p>
            <a:endParaRPr lang="en-US" sz="2400" dirty="0" smtClean="0">
              <a:latin typeface="Bookman Old Style" panose="02050604050505020204" pitchFamily="18" charset="0"/>
            </a:endParaRPr>
          </a:p>
        </p:txBody>
      </p:sp>
      <p:sp>
        <p:nvSpPr>
          <p:cNvPr id="38" name="Text Box 5"/>
          <p:cNvSpPr txBox="1">
            <a:spLocks noChangeArrowheads="1"/>
          </p:cNvSpPr>
          <p:nvPr/>
        </p:nvSpPr>
        <p:spPr bwMode="auto">
          <a:xfrm>
            <a:off x="13509354" y="32069055"/>
            <a:ext cx="5668982" cy="178780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b="1" dirty="0" smtClean="0">
                <a:effectLst/>
                <a:latin typeface="Bookman Old Style" panose="02050604050505020204" pitchFamily="18" charset="0"/>
                <a:ea typeface="Calibri" panose="020F0502020204030204" pitchFamily="34" charset="0"/>
                <a:cs typeface="Times New Roman" panose="02020603050405020304" pitchFamily="18" charset="0"/>
              </a:rPr>
              <a:t>Figure 4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Bar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chart showing the root mean square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errors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for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each 5 degree latitude band that contains reconstruction data. RMS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error closer to zero means a closer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model-data fit.</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5" name="Text Box 2"/>
          <p:cNvSpPr txBox="1">
            <a:spLocks noChangeArrowheads="1"/>
          </p:cNvSpPr>
          <p:nvPr/>
        </p:nvSpPr>
        <p:spPr bwMode="auto">
          <a:xfrm>
            <a:off x="1780673" y="28218849"/>
            <a:ext cx="9721516" cy="130684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b="1" dirty="0" smtClean="0">
                <a:effectLst/>
                <a:latin typeface="Bookman Old Style" panose="02050604050505020204" pitchFamily="18" charset="0"/>
                <a:ea typeface="Calibri" panose="020F0502020204030204" pitchFamily="34" charset="0"/>
                <a:cs typeface="Times New Roman" panose="02020603050405020304" pitchFamily="18" charset="0"/>
              </a:rPr>
              <a:t>Figure </a:t>
            </a:r>
            <a:r>
              <a:rPr lang="en-US" b="1" dirty="0">
                <a:effectLst/>
                <a:latin typeface="Bookman Old Style" panose="02050604050505020204" pitchFamily="18" charset="0"/>
                <a:ea typeface="Calibri" panose="020F0502020204030204" pitchFamily="34" charset="0"/>
                <a:cs typeface="Times New Roman" panose="02020603050405020304" pitchFamily="18" charset="0"/>
              </a:rPr>
              <a:t>2</a:t>
            </a:r>
            <a:r>
              <a:rPr lang="en-US"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Map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of the </a:t>
            </a:r>
            <a:r>
              <a:rPr lang="en-US" dirty="0">
                <a:latin typeface="Bookman Old Style" panose="02050604050505020204" pitchFamily="18" charset="0"/>
                <a:ea typeface="Calibri" panose="020F0502020204030204" pitchFamily="34" charset="0"/>
                <a:cs typeface="Times New Roman" panose="02020603050405020304" pitchFamily="18" charset="0"/>
              </a:rPr>
              <a:t>reconstructed mean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annual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temperature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anomalies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at 6 ka. Each square represents the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average of data points within a four degree cell.  Color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is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temperature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anomaly </a:t>
            </a:r>
            <a:r>
              <a:rPr lang="en-US" dirty="0" smtClean="0">
                <a:latin typeface="Bookman Old Style" panose="02050604050505020204" pitchFamily="18" charset="0"/>
                <a:ea typeface="Calibri" panose="020F0502020204030204" pitchFamily="34" charset="0"/>
                <a:cs typeface="Times New Roman" panose="02020603050405020304" pitchFamily="18" charset="0"/>
              </a:rPr>
              <a:t>(ºC</a:t>
            </a:r>
            <a:r>
              <a:rPr lang="en-US" dirty="0">
                <a:latin typeface="Bookman Old Style" panose="02050604050505020204" pitchFamily="18" charset="0"/>
                <a:ea typeface="Calibri" panose="020F0502020204030204" pitchFamily="34" charset="0"/>
                <a:cs typeface="Times New Roman" panose="02020603050405020304" pitchFamily="18" charset="0"/>
              </a:rPr>
              <a:t>)</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6" name="Text Box 2"/>
          <p:cNvSpPr txBox="1">
            <a:spLocks noChangeArrowheads="1"/>
          </p:cNvSpPr>
          <p:nvPr/>
        </p:nvSpPr>
        <p:spPr bwMode="auto">
          <a:xfrm>
            <a:off x="1780673" y="35384076"/>
            <a:ext cx="9721516" cy="805163"/>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b="1" dirty="0">
                <a:effectLst/>
                <a:latin typeface="Bookman Old Style" panose="02050604050505020204" pitchFamily="18" charset="0"/>
                <a:ea typeface="Calibri" panose="020F0502020204030204" pitchFamily="34" charset="0"/>
                <a:cs typeface="Times New Roman" panose="02020603050405020304" pitchFamily="18" charset="0"/>
              </a:rPr>
              <a:t>Figure </a:t>
            </a:r>
            <a:r>
              <a:rPr lang="en-US" b="1" dirty="0" smtClean="0">
                <a:effectLst/>
                <a:latin typeface="Bookman Old Style" panose="02050604050505020204" pitchFamily="18" charset="0"/>
                <a:ea typeface="Calibri" panose="020F0502020204030204" pitchFamily="34" charset="0"/>
                <a:cs typeface="Times New Roman" panose="02020603050405020304" pitchFamily="18" charset="0"/>
              </a:rPr>
              <a:t>3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Map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of the reconstructed summer temperature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anomalies at 6 ka.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Color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is temperature anomaly (ºC)</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52" name="TextBox 51"/>
          <p:cNvSpPr txBox="1"/>
          <p:nvPr/>
        </p:nvSpPr>
        <p:spPr>
          <a:xfrm>
            <a:off x="20025360" y="23682960"/>
            <a:ext cx="6059103" cy="6186309"/>
          </a:xfrm>
          <a:prstGeom prst="rect">
            <a:avLst/>
          </a:prstGeom>
          <a:noFill/>
        </p:spPr>
        <p:txBody>
          <a:bodyPr wrap="square" rtlCol="0">
            <a:spAutoFit/>
          </a:bodyPr>
          <a:lstStyle/>
          <a:p>
            <a:r>
              <a:rPr lang="en-US" sz="3600" b="1" dirty="0" smtClean="0">
                <a:latin typeface="Tahoma" panose="020B0604030504040204" pitchFamily="34" charset="0"/>
                <a:ea typeface="Tahoma" panose="020B0604030504040204" pitchFamily="34" charset="0"/>
                <a:cs typeface="Tahoma" panose="020B0604030504040204" pitchFamily="34" charset="0"/>
              </a:rPr>
              <a:t>Future </a:t>
            </a:r>
            <a:r>
              <a:rPr lang="en-US" sz="3600" b="1" dirty="0">
                <a:latin typeface="Tahoma" panose="020B0604030504040204" pitchFamily="34" charset="0"/>
                <a:ea typeface="Tahoma" panose="020B0604030504040204" pitchFamily="34" charset="0"/>
                <a:cs typeface="Tahoma" panose="020B0604030504040204" pitchFamily="34" charset="0"/>
              </a:rPr>
              <a:t>Work</a:t>
            </a:r>
            <a:endParaRPr lang="en-US" sz="2400" b="1" dirty="0">
              <a:latin typeface="Bookman Old Style" panose="02050604050505020204" pitchFamily="18" charset="0"/>
              <a:ea typeface="Tahoma" panose="020B0604030504040204" pitchFamily="34" charset="0"/>
              <a:cs typeface="Tahoma" panose="020B0604030504040204" pitchFamily="34" charset="0"/>
            </a:endParaRPr>
          </a:p>
          <a:p>
            <a:endParaRPr lang="en-US" sz="2400" dirty="0">
              <a:latin typeface="Bookman Old Style" panose="02050604050505020204" pitchFamily="18" charset="0"/>
            </a:endParaRPr>
          </a:p>
          <a:p>
            <a:pPr marL="342900" indent="-342900">
              <a:buFont typeface="Arial" panose="020B0604020202020204" pitchFamily="34" charset="0"/>
              <a:buChar char="•"/>
            </a:pPr>
            <a:r>
              <a:rPr lang="en-US" sz="2400" dirty="0" smtClean="0">
                <a:latin typeface="Bookman Old Style" panose="02050604050505020204" pitchFamily="18" charset="0"/>
              </a:rPr>
              <a:t>Include additional climate model outputs as they are expected to become </a:t>
            </a:r>
            <a:r>
              <a:rPr lang="en-US" sz="2400" dirty="0">
                <a:latin typeface="Bookman Old Style" panose="02050604050505020204" pitchFamily="18" charset="0"/>
              </a:rPr>
              <a:t>available in the coming </a:t>
            </a:r>
            <a:r>
              <a:rPr lang="en-US" sz="2400" dirty="0" smtClean="0">
                <a:latin typeface="Bookman Old Style" panose="02050604050505020204" pitchFamily="18" charset="0"/>
              </a:rPr>
              <a:t>weeks/months.</a:t>
            </a:r>
          </a:p>
          <a:p>
            <a:pPr marL="342900" indent="-342900">
              <a:buFont typeface="Arial" panose="020B0604020202020204" pitchFamily="34" charset="0"/>
              <a:buChar char="•"/>
            </a:pPr>
            <a:endParaRPr lang="en-US" sz="2400" dirty="0">
              <a:latin typeface="Bookman Old Style" panose="02050604050505020204" pitchFamily="18" charset="0"/>
            </a:endParaRPr>
          </a:p>
          <a:p>
            <a:pPr marL="342900" indent="-342900">
              <a:buFont typeface="Arial" panose="020B0604020202020204" pitchFamily="34" charset="0"/>
              <a:buChar char="•"/>
            </a:pPr>
            <a:r>
              <a:rPr lang="en-US" sz="2400" dirty="0" smtClean="0">
                <a:latin typeface="Bookman Old Style" panose="02050604050505020204" pitchFamily="18" charset="0"/>
              </a:rPr>
              <a:t>Compare summer </a:t>
            </a:r>
            <a:r>
              <a:rPr lang="en-US" sz="2400" dirty="0">
                <a:latin typeface="Bookman Old Style" panose="02050604050505020204" pitchFamily="18" charset="0"/>
              </a:rPr>
              <a:t>temperatures from the </a:t>
            </a:r>
            <a:r>
              <a:rPr lang="en-US" sz="2400" dirty="0" smtClean="0">
                <a:latin typeface="Bookman Old Style" panose="02050604050505020204" pitchFamily="18" charset="0"/>
              </a:rPr>
              <a:t>models to </a:t>
            </a:r>
            <a:r>
              <a:rPr lang="en-US" sz="2400" dirty="0">
                <a:latin typeface="Bookman Old Style" panose="02050604050505020204" pitchFamily="18" charset="0"/>
              </a:rPr>
              <a:t>the reconstructed summer </a:t>
            </a:r>
            <a:r>
              <a:rPr lang="en-US" sz="2400" dirty="0" smtClean="0">
                <a:latin typeface="Bookman Old Style" panose="02050604050505020204" pitchFamily="18" charset="0"/>
              </a:rPr>
              <a:t>temperatures  Some </a:t>
            </a:r>
            <a:r>
              <a:rPr lang="en-US" sz="2400" dirty="0">
                <a:latin typeface="Bookman Old Style" panose="02050604050505020204" pitchFamily="18" charset="0"/>
              </a:rPr>
              <a:t>of the temperature reconstruction proxies are known to have a summer bias in </a:t>
            </a:r>
            <a:r>
              <a:rPr lang="en-US" sz="2400" dirty="0" smtClean="0">
                <a:latin typeface="Bookman Old Style" panose="02050604050505020204" pitchFamily="18" charset="0"/>
              </a:rPr>
              <a:t>their </a:t>
            </a:r>
            <a:r>
              <a:rPr lang="en-US" sz="2400" dirty="0">
                <a:latin typeface="Bookman Old Style" panose="02050604050505020204" pitchFamily="18" charset="0"/>
              </a:rPr>
              <a:t>annual mean.  Knowing this bias can </a:t>
            </a:r>
            <a:r>
              <a:rPr lang="en-US" sz="2400" dirty="0" smtClean="0">
                <a:latin typeface="Bookman Old Style" panose="02050604050505020204" pitchFamily="18" charset="0"/>
              </a:rPr>
              <a:t>exist, we </a:t>
            </a:r>
            <a:r>
              <a:rPr lang="en-US" sz="2400" dirty="0">
                <a:latin typeface="Bookman Old Style" panose="02050604050505020204" pitchFamily="18" charset="0"/>
              </a:rPr>
              <a:t>will instead focus on reconstructed summer temperatures</a:t>
            </a:r>
            <a:r>
              <a:rPr lang="en-US" sz="2400" dirty="0" smtClean="0">
                <a:latin typeface="Bookman Old Style" panose="02050604050505020204" pitchFamily="18" charset="0"/>
              </a:rPr>
              <a:t>.</a:t>
            </a:r>
            <a:endParaRPr lang="en-US" sz="2400" dirty="0">
              <a:latin typeface="Bookman Old Style" panose="02050604050505020204" pitchFamily="18" charset="0"/>
            </a:endParaRPr>
          </a:p>
        </p:txBody>
      </p:sp>
      <p:pic>
        <p:nvPicPr>
          <p:cNvPr id="22" name="Picture 21"/>
          <p:cNvPicPr>
            <a:picLocks noChangeAspect="1"/>
          </p:cNvPicPr>
          <p:nvPr/>
        </p:nvPicPr>
        <p:blipFill rotWithShape="1">
          <a:blip r:embed="rId3">
            <a:extLst>
              <a:ext uri="{28A0092B-C50C-407E-A947-70E740481C1C}">
                <a14:useLocalDpi xmlns:a14="http://schemas.microsoft.com/office/drawing/2010/main" val="0"/>
              </a:ext>
            </a:extLst>
          </a:blip>
          <a:srcRect t="17887" b="17786"/>
          <a:stretch/>
        </p:blipFill>
        <p:spPr>
          <a:xfrm>
            <a:off x="1116865" y="22121989"/>
            <a:ext cx="11825260" cy="607279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1010"/>
          <a:stretch/>
        </p:blipFill>
        <p:spPr>
          <a:xfrm>
            <a:off x="13017877" y="23298070"/>
            <a:ext cx="6129460" cy="8620016"/>
          </a:xfrm>
          <a:prstGeom prst="rect">
            <a:avLst/>
          </a:prstGeom>
        </p:spPr>
      </p:pic>
      <p:pic>
        <p:nvPicPr>
          <p:cNvPr id="23" name="Picture 22"/>
          <p:cNvPicPr>
            <a:picLocks noChangeAspect="1"/>
          </p:cNvPicPr>
          <p:nvPr/>
        </p:nvPicPr>
        <p:blipFill rotWithShape="1">
          <a:blip r:embed="rId5">
            <a:extLst>
              <a:ext uri="{28A0092B-C50C-407E-A947-70E740481C1C}">
                <a14:useLocalDpi xmlns:a14="http://schemas.microsoft.com/office/drawing/2010/main" val="0"/>
              </a:ext>
            </a:extLst>
          </a:blip>
          <a:srcRect t="17438" b="18213"/>
          <a:stretch/>
        </p:blipFill>
        <p:spPr>
          <a:xfrm>
            <a:off x="1116865" y="29246347"/>
            <a:ext cx="11833665" cy="610142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4274" y="15499669"/>
            <a:ext cx="9153063" cy="5361460"/>
          </a:xfrm>
          <a:prstGeom prst="rect">
            <a:avLst/>
          </a:prstGeom>
        </p:spPr>
      </p:pic>
      <p:sp>
        <p:nvSpPr>
          <p:cNvPr id="48" name="Text Box 3"/>
          <p:cNvSpPr txBox="1">
            <a:spLocks noChangeArrowheads="1"/>
          </p:cNvSpPr>
          <p:nvPr/>
        </p:nvSpPr>
        <p:spPr bwMode="auto">
          <a:xfrm>
            <a:off x="11093116" y="20880855"/>
            <a:ext cx="7194884" cy="121603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b="1" dirty="0" smtClean="0">
                <a:effectLst/>
                <a:latin typeface="Bookman Old Style" panose="02050604050505020204" pitchFamily="18" charset="0"/>
                <a:ea typeface="Calibri" panose="020F0502020204030204" pitchFamily="34" charset="0"/>
                <a:cs typeface="Times New Roman" panose="02020603050405020304" pitchFamily="18" charset="0"/>
              </a:rPr>
              <a:t>Figure 1</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Map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of the modeled annual temperature anomalies at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6 ka. The models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were re-gridded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into a four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degree </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grid. Color is temperature anomaly </a:t>
            </a:r>
            <a:r>
              <a:rPr lang="en-US" dirty="0" smtClean="0">
                <a:latin typeface="Bookman Old Style" panose="02050604050505020204" pitchFamily="18" charset="0"/>
                <a:ea typeface="Calibri" panose="020F0502020204030204" pitchFamily="34" charset="0"/>
                <a:cs typeface="Times New Roman" panose="02020603050405020304" pitchFamily="18" charset="0"/>
              </a:rPr>
              <a:t>(ºC</a:t>
            </a:r>
            <a:r>
              <a:rPr lang="en-US" dirty="0">
                <a:latin typeface="Bookman Old Style" panose="02050604050505020204" pitchFamily="18" charset="0"/>
                <a:ea typeface="Calibri" panose="020F0502020204030204" pitchFamily="34" charset="0"/>
                <a:cs typeface="Times New Roman" panose="02020603050405020304" pitchFamily="18" charset="0"/>
              </a:rPr>
              <a:t>)</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2174" y="36430459"/>
            <a:ext cx="1901905" cy="1904547"/>
          </a:xfrm>
          <a:prstGeom prst="rect">
            <a:avLst/>
          </a:prstGeom>
        </p:spPr>
      </p:pic>
    </p:spTree>
    <p:extLst>
      <p:ext uri="{BB962C8B-B14F-4D97-AF65-F5344CB8AC3E}">
        <p14:creationId xmlns:p14="http://schemas.microsoft.com/office/powerpoint/2010/main" val="4112068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846</TotalTime>
  <Words>822</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Bookman Old Style</vt:lpstr>
      <vt:lpstr>Calibri</vt:lpstr>
      <vt:lpstr>Calibri Light</vt:lpstr>
      <vt:lpstr>Tahoma</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Curtis</dc:creator>
  <cp:lastModifiedBy>Sabrina Curtis</cp:lastModifiedBy>
  <cp:revision>194</cp:revision>
  <dcterms:created xsi:type="dcterms:W3CDTF">2019-07-09T20:30:03Z</dcterms:created>
  <dcterms:modified xsi:type="dcterms:W3CDTF">2019-07-24T19:46:13Z</dcterms:modified>
</cp:coreProperties>
</file>