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9" r:id="rId3"/>
    <p:sldId id="258" r:id="rId4"/>
    <p:sldId id="260" r:id="rId5"/>
    <p:sldId id="261" r:id="rId6"/>
    <p:sldId id="262" r:id="rId7"/>
    <p:sldId id="275" r:id="rId8"/>
    <p:sldId id="276" r:id="rId9"/>
    <p:sldId id="263" r:id="rId10"/>
    <p:sldId id="277" r:id="rId11"/>
    <p:sldId id="270" r:id="rId12"/>
    <p:sldId id="264" r:id="rId13"/>
    <p:sldId id="271" r:id="rId14"/>
    <p:sldId id="272" r:id="rId15"/>
    <p:sldId id="273" r:id="rId16"/>
    <p:sldId id="274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448E2-6726-46BD-A98F-F323220B970D}" type="datetimeFigureOut">
              <a:rPr lang="zh-TW" altLang="en-US" smtClean="0"/>
              <a:pPr/>
              <a:t>2012/5/23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06033-1E70-4217-AE01-7F162DD3CA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0860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6033-1E70-4217-AE01-7F162DD3CA6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D9FE01-5BDF-4E51-9665-B03BA9F34D11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2266E79-8ACD-4399-96F8-8CBF3517E8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3548" y="2996952"/>
            <a:ext cx="7772400" cy="1780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Tutoring System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b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LearnAble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5688632" cy="1144632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Wong Ho Fung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Yiu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 Student </a:t>
            </a:r>
          </a:p>
          <a:p>
            <a:pPr algn="l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536" y="188640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Year Project</a:t>
            </a:r>
          </a:p>
          <a:p>
            <a:pPr algn="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Report (2011-2012)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7003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Layers in Whiteboard</a:t>
            </a:r>
            <a:endParaRPr lang="zh-TW" altLang="en-US" dirty="0"/>
          </a:p>
        </p:txBody>
      </p:sp>
      <p:sp>
        <p:nvSpPr>
          <p:cNvPr id="6" name="平行四邊形 5"/>
          <p:cNvSpPr/>
          <p:nvPr/>
        </p:nvSpPr>
        <p:spPr>
          <a:xfrm>
            <a:off x="0" y="5849888"/>
            <a:ext cx="6912768" cy="1008112"/>
          </a:xfrm>
          <a:prstGeom prst="parallelogram">
            <a:avLst>
              <a:gd name="adj" fmla="val 249600"/>
            </a:avLst>
          </a:prstGeom>
          <a:blipFill>
            <a:blip r:embed="rId3" cstate="print"/>
            <a:tile tx="0" ty="0" sx="100000" sy="100000" flip="none" algn="tl"/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21941" y="6074132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Background</a:t>
            </a:r>
            <a:endParaRPr lang="zh-TW" altLang="en-US" sz="2800" b="1" dirty="0"/>
          </a:p>
        </p:txBody>
      </p:sp>
      <p:sp>
        <p:nvSpPr>
          <p:cNvPr id="11" name="手繪多邊形 10"/>
          <p:cNvSpPr/>
          <p:nvPr/>
        </p:nvSpPr>
        <p:spPr>
          <a:xfrm>
            <a:off x="2092524" y="5071703"/>
            <a:ext cx="3437419" cy="879154"/>
          </a:xfrm>
          <a:custGeom>
            <a:avLst/>
            <a:gdLst>
              <a:gd name="connsiteX0" fmla="*/ 70105 w 3437419"/>
              <a:gd name="connsiteY0" fmla="*/ 487268 h 879154"/>
              <a:gd name="connsiteX1" fmla="*/ 1042562 w 3437419"/>
              <a:gd name="connsiteY1" fmla="*/ 211497 h 879154"/>
              <a:gd name="connsiteX2" fmla="*/ 1318333 w 3437419"/>
              <a:gd name="connsiteY2" fmla="*/ 255040 h 879154"/>
              <a:gd name="connsiteX3" fmla="*/ 1187705 w 3437419"/>
              <a:gd name="connsiteY3" fmla="*/ 603383 h 879154"/>
              <a:gd name="connsiteX4" fmla="*/ 1028047 w 3437419"/>
              <a:gd name="connsiteY4" fmla="*/ 704983 h 879154"/>
              <a:gd name="connsiteX5" fmla="*/ 607133 w 3437419"/>
              <a:gd name="connsiteY5" fmla="*/ 850126 h 879154"/>
              <a:gd name="connsiteX6" fmla="*/ 403933 w 3437419"/>
              <a:gd name="connsiteY6" fmla="*/ 879154 h 879154"/>
              <a:gd name="connsiteX7" fmla="*/ 99133 w 3437419"/>
              <a:gd name="connsiteY7" fmla="*/ 850126 h 879154"/>
              <a:gd name="connsiteX8" fmla="*/ 84619 w 3437419"/>
              <a:gd name="connsiteY8" fmla="*/ 675954 h 879154"/>
              <a:gd name="connsiteX9" fmla="*/ 374905 w 3437419"/>
              <a:gd name="connsiteY9" fmla="*/ 501783 h 879154"/>
              <a:gd name="connsiteX10" fmla="*/ 984505 w 3437419"/>
              <a:gd name="connsiteY10" fmla="*/ 356640 h 879154"/>
              <a:gd name="connsiteX11" fmla="*/ 1274790 w 3437419"/>
              <a:gd name="connsiteY11" fmla="*/ 327611 h 879154"/>
              <a:gd name="connsiteX12" fmla="*/ 1942447 w 3437419"/>
              <a:gd name="connsiteY12" fmla="*/ 356640 h 879154"/>
              <a:gd name="connsiteX13" fmla="*/ 2073076 w 3437419"/>
              <a:gd name="connsiteY13" fmla="*/ 400183 h 879154"/>
              <a:gd name="connsiteX14" fmla="*/ 2189190 w 3437419"/>
              <a:gd name="connsiteY14" fmla="*/ 429211 h 879154"/>
              <a:gd name="connsiteX15" fmla="*/ 2247247 w 3437419"/>
              <a:gd name="connsiteY15" fmla="*/ 530811 h 879154"/>
              <a:gd name="connsiteX16" fmla="*/ 2029533 w 3437419"/>
              <a:gd name="connsiteY16" fmla="*/ 617897 h 879154"/>
              <a:gd name="connsiteX17" fmla="*/ 1811819 w 3437419"/>
              <a:gd name="connsiteY17" fmla="*/ 690468 h 879154"/>
              <a:gd name="connsiteX18" fmla="*/ 1695705 w 3437419"/>
              <a:gd name="connsiteY18" fmla="*/ 704983 h 879154"/>
              <a:gd name="connsiteX19" fmla="*/ 1710219 w 3437419"/>
              <a:gd name="connsiteY19" fmla="*/ 646926 h 879154"/>
              <a:gd name="connsiteX20" fmla="*/ 1840847 w 3437419"/>
              <a:gd name="connsiteY20" fmla="*/ 516297 h 879154"/>
              <a:gd name="connsiteX21" fmla="*/ 2087590 w 3437419"/>
              <a:gd name="connsiteY21" fmla="*/ 400183 h 879154"/>
              <a:gd name="connsiteX22" fmla="*/ 2232733 w 3437419"/>
              <a:gd name="connsiteY22" fmla="*/ 342126 h 879154"/>
              <a:gd name="connsiteX23" fmla="*/ 2377876 w 3437419"/>
              <a:gd name="connsiteY23" fmla="*/ 327611 h 879154"/>
              <a:gd name="connsiteX24" fmla="*/ 2493990 w 3437419"/>
              <a:gd name="connsiteY24" fmla="*/ 313097 h 879154"/>
              <a:gd name="connsiteX25" fmla="*/ 2610105 w 3437419"/>
              <a:gd name="connsiteY25" fmla="*/ 327611 h 879154"/>
              <a:gd name="connsiteX26" fmla="*/ 2552047 w 3437419"/>
              <a:gd name="connsiteY26" fmla="*/ 356640 h 879154"/>
              <a:gd name="connsiteX27" fmla="*/ 2464962 w 3437419"/>
              <a:gd name="connsiteY27" fmla="*/ 385668 h 879154"/>
              <a:gd name="connsiteX28" fmla="*/ 2377876 w 3437419"/>
              <a:gd name="connsiteY28" fmla="*/ 371154 h 879154"/>
              <a:gd name="connsiteX29" fmla="*/ 2435933 w 3437419"/>
              <a:gd name="connsiteY29" fmla="*/ 356640 h 879154"/>
              <a:gd name="connsiteX30" fmla="*/ 2668162 w 3437419"/>
              <a:gd name="connsiteY30" fmla="*/ 371154 h 879154"/>
              <a:gd name="connsiteX31" fmla="*/ 2769762 w 3437419"/>
              <a:gd name="connsiteY31" fmla="*/ 414697 h 879154"/>
              <a:gd name="connsiteX32" fmla="*/ 2726219 w 3437419"/>
              <a:gd name="connsiteY32" fmla="*/ 443726 h 879154"/>
              <a:gd name="connsiteX33" fmla="*/ 2624619 w 3437419"/>
              <a:gd name="connsiteY33" fmla="*/ 429211 h 879154"/>
              <a:gd name="connsiteX34" fmla="*/ 2668162 w 3437419"/>
              <a:gd name="connsiteY34" fmla="*/ 385668 h 879154"/>
              <a:gd name="connsiteX35" fmla="*/ 2740733 w 3437419"/>
              <a:gd name="connsiteY35" fmla="*/ 342126 h 879154"/>
              <a:gd name="connsiteX36" fmla="*/ 2827819 w 3437419"/>
              <a:gd name="connsiteY36" fmla="*/ 284068 h 879154"/>
              <a:gd name="connsiteX37" fmla="*/ 2929419 w 3437419"/>
              <a:gd name="connsiteY37" fmla="*/ 255040 h 879154"/>
              <a:gd name="connsiteX38" fmla="*/ 3132619 w 3437419"/>
              <a:gd name="connsiteY38" fmla="*/ 211497 h 879154"/>
              <a:gd name="connsiteX39" fmla="*/ 3263247 w 3437419"/>
              <a:gd name="connsiteY39" fmla="*/ 226011 h 879154"/>
              <a:gd name="connsiteX40" fmla="*/ 3277762 w 3437419"/>
              <a:gd name="connsiteY40" fmla="*/ 269554 h 879154"/>
              <a:gd name="connsiteX41" fmla="*/ 3234219 w 3437419"/>
              <a:gd name="connsiteY41" fmla="*/ 298583 h 879154"/>
              <a:gd name="connsiteX42" fmla="*/ 3161647 w 3437419"/>
              <a:gd name="connsiteY42" fmla="*/ 342126 h 879154"/>
              <a:gd name="connsiteX43" fmla="*/ 2972962 w 3437419"/>
              <a:gd name="connsiteY43" fmla="*/ 327611 h 879154"/>
              <a:gd name="connsiteX44" fmla="*/ 3016505 w 3437419"/>
              <a:gd name="connsiteY44" fmla="*/ 196983 h 879154"/>
              <a:gd name="connsiteX45" fmla="*/ 3089076 w 3437419"/>
              <a:gd name="connsiteY45" fmla="*/ 138926 h 879154"/>
              <a:gd name="connsiteX46" fmla="*/ 3132619 w 3437419"/>
              <a:gd name="connsiteY46" fmla="*/ 109897 h 879154"/>
              <a:gd name="connsiteX47" fmla="*/ 3248733 w 3437419"/>
              <a:gd name="connsiteY47" fmla="*/ 66354 h 879154"/>
              <a:gd name="connsiteX48" fmla="*/ 3393876 w 3437419"/>
              <a:gd name="connsiteY48" fmla="*/ 80868 h 879154"/>
              <a:gd name="connsiteX49" fmla="*/ 3408390 w 3437419"/>
              <a:gd name="connsiteY49" fmla="*/ 8297 h 879154"/>
              <a:gd name="connsiteX50" fmla="*/ 3437419 w 3437419"/>
              <a:gd name="connsiteY50" fmla="*/ 8297 h 87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437419" h="879154">
                <a:moveTo>
                  <a:pt x="70105" y="487268"/>
                </a:moveTo>
                <a:cubicBezTo>
                  <a:pt x="394257" y="395344"/>
                  <a:pt x="713282" y="282907"/>
                  <a:pt x="1042562" y="211497"/>
                </a:cubicBezTo>
                <a:cubicBezTo>
                  <a:pt x="1213267" y="174477"/>
                  <a:pt x="1228009" y="194823"/>
                  <a:pt x="1318333" y="255040"/>
                </a:cubicBezTo>
                <a:cubicBezTo>
                  <a:pt x="1274790" y="371154"/>
                  <a:pt x="1254934" y="499178"/>
                  <a:pt x="1187705" y="603383"/>
                </a:cubicBezTo>
                <a:cubicBezTo>
                  <a:pt x="1153507" y="656390"/>
                  <a:pt x="1084469" y="676772"/>
                  <a:pt x="1028047" y="704983"/>
                </a:cubicBezTo>
                <a:cubicBezTo>
                  <a:pt x="951214" y="743399"/>
                  <a:pt x="677963" y="833599"/>
                  <a:pt x="607133" y="850126"/>
                </a:cubicBezTo>
                <a:cubicBezTo>
                  <a:pt x="540502" y="865673"/>
                  <a:pt x="471666" y="869478"/>
                  <a:pt x="403933" y="879154"/>
                </a:cubicBezTo>
                <a:cubicBezTo>
                  <a:pt x="302333" y="869478"/>
                  <a:pt x="198375" y="873944"/>
                  <a:pt x="99133" y="850126"/>
                </a:cubicBezTo>
                <a:cubicBezTo>
                  <a:pt x="0" y="826334"/>
                  <a:pt x="49359" y="721792"/>
                  <a:pt x="84619" y="675954"/>
                </a:cubicBezTo>
                <a:cubicBezTo>
                  <a:pt x="120152" y="629762"/>
                  <a:pt x="362741" y="506575"/>
                  <a:pt x="374905" y="501783"/>
                </a:cubicBezTo>
                <a:cubicBezTo>
                  <a:pt x="560768" y="428564"/>
                  <a:pt x="788587" y="384628"/>
                  <a:pt x="984505" y="356640"/>
                </a:cubicBezTo>
                <a:cubicBezTo>
                  <a:pt x="1080772" y="342888"/>
                  <a:pt x="1178028" y="337287"/>
                  <a:pt x="1274790" y="327611"/>
                </a:cubicBezTo>
                <a:cubicBezTo>
                  <a:pt x="1497342" y="337287"/>
                  <a:pt x="1720599" y="336472"/>
                  <a:pt x="1942447" y="356640"/>
                </a:cubicBezTo>
                <a:cubicBezTo>
                  <a:pt x="1988157" y="360795"/>
                  <a:pt x="2029043" y="387232"/>
                  <a:pt x="2073076" y="400183"/>
                </a:cubicBezTo>
                <a:cubicBezTo>
                  <a:pt x="2111351" y="411440"/>
                  <a:pt x="2150485" y="419535"/>
                  <a:pt x="2189190" y="429211"/>
                </a:cubicBezTo>
                <a:cubicBezTo>
                  <a:pt x="2201708" y="441729"/>
                  <a:pt x="2271613" y="496699"/>
                  <a:pt x="2247247" y="530811"/>
                </a:cubicBezTo>
                <a:cubicBezTo>
                  <a:pt x="2227112" y="559000"/>
                  <a:pt x="2038211" y="614834"/>
                  <a:pt x="2029533" y="617897"/>
                </a:cubicBezTo>
                <a:cubicBezTo>
                  <a:pt x="1951896" y="645298"/>
                  <a:pt x="1892279" y="674376"/>
                  <a:pt x="1811819" y="690468"/>
                </a:cubicBezTo>
                <a:cubicBezTo>
                  <a:pt x="1773571" y="698118"/>
                  <a:pt x="1734410" y="700145"/>
                  <a:pt x="1695705" y="704983"/>
                </a:cubicBezTo>
                <a:cubicBezTo>
                  <a:pt x="1700543" y="685631"/>
                  <a:pt x="1701298" y="664768"/>
                  <a:pt x="1710219" y="646926"/>
                </a:cubicBezTo>
                <a:cubicBezTo>
                  <a:pt x="1737044" y="593275"/>
                  <a:pt x="1796705" y="550252"/>
                  <a:pt x="1840847" y="516297"/>
                </a:cubicBezTo>
                <a:cubicBezTo>
                  <a:pt x="1983026" y="406929"/>
                  <a:pt x="1903219" y="464713"/>
                  <a:pt x="2087590" y="400183"/>
                </a:cubicBezTo>
                <a:cubicBezTo>
                  <a:pt x="2136772" y="382969"/>
                  <a:pt x="2182181" y="354764"/>
                  <a:pt x="2232733" y="342126"/>
                </a:cubicBezTo>
                <a:cubicBezTo>
                  <a:pt x="2279904" y="330333"/>
                  <a:pt x="2329551" y="332981"/>
                  <a:pt x="2377876" y="327611"/>
                </a:cubicBezTo>
                <a:cubicBezTo>
                  <a:pt x="2416643" y="323303"/>
                  <a:pt x="2455285" y="317935"/>
                  <a:pt x="2493990" y="313097"/>
                </a:cubicBezTo>
                <a:cubicBezTo>
                  <a:pt x="2532695" y="317935"/>
                  <a:pt x="2578900" y="304207"/>
                  <a:pt x="2610105" y="327611"/>
                </a:cubicBezTo>
                <a:cubicBezTo>
                  <a:pt x="2627415" y="340593"/>
                  <a:pt x="2572136" y="348604"/>
                  <a:pt x="2552047" y="356640"/>
                </a:cubicBezTo>
                <a:cubicBezTo>
                  <a:pt x="2523637" y="368004"/>
                  <a:pt x="2493990" y="375992"/>
                  <a:pt x="2464962" y="385668"/>
                </a:cubicBezTo>
                <a:cubicBezTo>
                  <a:pt x="2435933" y="380830"/>
                  <a:pt x="2398686" y="391963"/>
                  <a:pt x="2377876" y="371154"/>
                </a:cubicBezTo>
                <a:cubicBezTo>
                  <a:pt x="2363770" y="357049"/>
                  <a:pt x="2415985" y="356640"/>
                  <a:pt x="2435933" y="356640"/>
                </a:cubicBezTo>
                <a:cubicBezTo>
                  <a:pt x="2513494" y="356640"/>
                  <a:pt x="2590752" y="366316"/>
                  <a:pt x="2668162" y="371154"/>
                </a:cubicBezTo>
                <a:cubicBezTo>
                  <a:pt x="2674370" y="372706"/>
                  <a:pt x="2769762" y="389638"/>
                  <a:pt x="2769762" y="414697"/>
                </a:cubicBezTo>
                <a:cubicBezTo>
                  <a:pt x="2769762" y="432141"/>
                  <a:pt x="2740733" y="434050"/>
                  <a:pt x="2726219" y="443726"/>
                </a:cubicBezTo>
                <a:cubicBezTo>
                  <a:pt x="2692352" y="438888"/>
                  <a:pt x="2648809" y="453402"/>
                  <a:pt x="2624619" y="429211"/>
                </a:cubicBezTo>
                <a:cubicBezTo>
                  <a:pt x="2610105" y="414697"/>
                  <a:pt x="2651741" y="397984"/>
                  <a:pt x="2668162" y="385668"/>
                </a:cubicBezTo>
                <a:cubicBezTo>
                  <a:pt x="2690730" y="368742"/>
                  <a:pt x="2716933" y="357271"/>
                  <a:pt x="2740733" y="342126"/>
                </a:cubicBezTo>
                <a:cubicBezTo>
                  <a:pt x="2770167" y="323395"/>
                  <a:pt x="2796142" y="298688"/>
                  <a:pt x="2827819" y="284068"/>
                </a:cubicBezTo>
                <a:cubicBezTo>
                  <a:pt x="2859799" y="269308"/>
                  <a:pt x="2895386" y="264115"/>
                  <a:pt x="2929419" y="255040"/>
                </a:cubicBezTo>
                <a:cubicBezTo>
                  <a:pt x="3049980" y="222890"/>
                  <a:pt x="3023960" y="229606"/>
                  <a:pt x="3132619" y="211497"/>
                </a:cubicBezTo>
                <a:cubicBezTo>
                  <a:pt x="3176162" y="216335"/>
                  <a:pt x="3222570" y="209740"/>
                  <a:pt x="3263247" y="226011"/>
                </a:cubicBezTo>
                <a:cubicBezTo>
                  <a:pt x="3277452" y="231693"/>
                  <a:pt x="3283444" y="255349"/>
                  <a:pt x="3277762" y="269554"/>
                </a:cubicBezTo>
                <a:cubicBezTo>
                  <a:pt x="3271284" y="285751"/>
                  <a:pt x="3249012" y="289338"/>
                  <a:pt x="3234219" y="298583"/>
                </a:cubicBezTo>
                <a:cubicBezTo>
                  <a:pt x="3210296" y="313535"/>
                  <a:pt x="3185838" y="327612"/>
                  <a:pt x="3161647" y="342126"/>
                </a:cubicBezTo>
                <a:cubicBezTo>
                  <a:pt x="3098752" y="337288"/>
                  <a:pt x="3017567" y="372216"/>
                  <a:pt x="2972962" y="327611"/>
                </a:cubicBezTo>
                <a:cubicBezTo>
                  <a:pt x="2940507" y="295156"/>
                  <a:pt x="2992450" y="236072"/>
                  <a:pt x="3016505" y="196983"/>
                </a:cubicBezTo>
                <a:cubicBezTo>
                  <a:pt x="3032741" y="170600"/>
                  <a:pt x="3064293" y="157513"/>
                  <a:pt x="3089076" y="138926"/>
                </a:cubicBezTo>
                <a:cubicBezTo>
                  <a:pt x="3103031" y="128459"/>
                  <a:pt x="3117017" y="117698"/>
                  <a:pt x="3132619" y="109897"/>
                </a:cubicBezTo>
                <a:cubicBezTo>
                  <a:pt x="3167334" y="92539"/>
                  <a:pt x="3211044" y="78917"/>
                  <a:pt x="3248733" y="66354"/>
                </a:cubicBezTo>
                <a:cubicBezTo>
                  <a:pt x="3297114" y="71192"/>
                  <a:pt x="3348181" y="97484"/>
                  <a:pt x="3393876" y="80868"/>
                </a:cubicBezTo>
                <a:cubicBezTo>
                  <a:pt x="3417060" y="72437"/>
                  <a:pt x="3395698" y="29451"/>
                  <a:pt x="3408390" y="8297"/>
                </a:cubicBezTo>
                <a:cubicBezTo>
                  <a:pt x="3413368" y="0"/>
                  <a:pt x="3427743" y="8297"/>
                  <a:pt x="3437419" y="8297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107504" y="4797152"/>
            <a:ext cx="8777509" cy="1224136"/>
            <a:chOff x="107504" y="4797152"/>
            <a:chExt cx="8777509" cy="1224136"/>
          </a:xfrm>
        </p:grpSpPr>
        <p:sp>
          <p:nvSpPr>
            <p:cNvPr id="9" name="平行四邊形 8"/>
            <p:cNvSpPr/>
            <p:nvPr/>
          </p:nvSpPr>
          <p:spPr>
            <a:xfrm>
              <a:off x="107504" y="5013176"/>
              <a:ext cx="6912768" cy="1008112"/>
            </a:xfrm>
            <a:prstGeom prst="parallelogram">
              <a:avLst>
                <a:gd name="adj" fmla="val 249600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948264" y="4797152"/>
              <a:ext cx="19367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Draw  layer</a:t>
              </a:r>
            </a:p>
            <a:p>
              <a:r>
                <a:rPr lang="en-US" altLang="zh-TW" sz="2800" b="1" dirty="0" smtClean="0"/>
                <a:t>(can erase)</a:t>
              </a:r>
              <a:endParaRPr lang="zh-TW" altLang="en-US" sz="2800" b="1" dirty="0"/>
            </a:p>
          </p:txBody>
        </p:sp>
      </p:grpSp>
      <p:sp>
        <p:nvSpPr>
          <p:cNvPr id="15" name="流程圖: 資料 14"/>
          <p:cNvSpPr/>
          <p:nvPr/>
        </p:nvSpPr>
        <p:spPr>
          <a:xfrm>
            <a:off x="1979712" y="4221088"/>
            <a:ext cx="3024336" cy="288032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323528" y="3573016"/>
            <a:ext cx="8978558" cy="1296144"/>
            <a:chOff x="323528" y="3573016"/>
            <a:chExt cx="8978558" cy="1296144"/>
          </a:xfrm>
        </p:grpSpPr>
        <p:sp>
          <p:nvSpPr>
            <p:cNvPr id="13" name="平行四邊形 12"/>
            <p:cNvSpPr/>
            <p:nvPr/>
          </p:nvSpPr>
          <p:spPr>
            <a:xfrm>
              <a:off x="323528" y="3861048"/>
              <a:ext cx="6912768" cy="1008112"/>
            </a:xfrm>
            <a:prstGeom prst="parallelogram">
              <a:avLst>
                <a:gd name="adj" fmla="val 249600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060767" y="3573016"/>
              <a:ext cx="22413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 Object  layer</a:t>
              </a:r>
            </a:p>
            <a:p>
              <a:r>
                <a:rPr lang="en-US" altLang="zh-TW" sz="2800" b="1" dirty="0" smtClean="0"/>
                <a:t>( can change)</a:t>
              </a:r>
              <a:endParaRPr lang="zh-TW" altLang="en-US" sz="2800" b="1" dirty="0"/>
            </a:p>
          </p:txBody>
        </p:sp>
      </p:grpSp>
      <p:sp>
        <p:nvSpPr>
          <p:cNvPr id="19" name="流程圖: 資料 18"/>
          <p:cNvSpPr/>
          <p:nvPr/>
        </p:nvSpPr>
        <p:spPr>
          <a:xfrm>
            <a:off x="2195736" y="2996952"/>
            <a:ext cx="3024336" cy="288032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75928" y="2276872"/>
            <a:ext cx="8737929" cy="1296144"/>
            <a:chOff x="475928" y="2420888"/>
            <a:chExt cx="8737929" cy="1296144"/>
          </a:xfrm>
        </p:grpSpPr>
        <p:sp>
          <p:nvSpPr>
            <p:cNvPr id="18" name="平行四邊形 17"/>
            <p:cNvSpPr/>
            <p:nvPr/>
          </p:nvSpPr>
          <p:spPr>
            <a:xfrm>
              <a:off x="475928" y="2708920"/>
              <a:ext cx="6912768" cy="1008112"/>
            </a:xfrm>
            <a:prstGeom prst="parallelogram">
              <a:avLst>
                <a:gd name="adj" fmla="val 249600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253064" y="2420888"/>
              <a:ext cx="196079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Preview</a:t>
              </a:r>
            </a:p>
            <a:p>
              <a:r>
                <a:rPr lang="en-US" altLang="zh-TW" sz="2800" b="1" dirty="0" smtClean="0"/>
                <a:t>/corner box</a:t>
              </a:r>
              <a:endParaRPr lang="zh-TW" altLang="en-US" sz="2800" b="1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051720" y="2924944"/>
            <a:ext cx="3312368" cy="432048"/>
            <a:chOff x="2051720" y="2924944"/>
            <a:chExt cx="3312368" cy="432048"/>
          </a:xfrm>
        </p:grpSpPr>
        <p:sp>
          <p:nvSpPr>
            <p:cNvPr id="24" name="流程圖: 資料 23"/>
            <p:cNvSpPr/>
            <p:nvPr/>
          </p:nvSpPr>
          <p:spPr>
            <a:xfrm>
              <a:off x="2411760" y="2924944"/>
              <a:ext cx="648072" cy="144016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資料 24"/>
            <p:cNvSpPr/>
            <p:nvPr/>
          </p:nvSpPr>
          <p:spPr>
            <a:xfrm>
              <a:off x="2051720" y="3212976"/>
              <a:ext cx="648072" cy="144016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流程圖: 資料 25"/>
            <p:cNvSpPr/>
            <p:nvPr/>
          </p:nvSpPr>
          <p:spPr>
            <a:xfrm>
              <a:off x="4716016" y="2924944"/>
              <a:ext cx="648072" cy="144016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流程圖: 資料 26"/>
            <p:cNvSpPr/>
            <p:nvPr/>
          </p:nvSpPr>
          <p:spPr>
            <a:xfrm>
              <a:off x="4427984" y="3212976"/>
              <a:ext cx="648072" cy="135632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23528" y="4979491"/>
            <a:ext cx="1973735" cy="783382"/>
            <a:chOff x="323528" y="4979491"/>
            <a:chExt cx="1973735" cy="783382"/>
          </a:xfrm>
        </p:grpSpPr>
        <p:sp>
          <p:nvSpPr>
            <p:cNvPr id="32" name="立方體 31"/>
            <p:cNvSpPr/>
            <p:nvPr/>
          </p:nvSpPr>
          <p:spPr>
            <a:xfrm rot="1800547">
              <a:off x="857103" y="4979491"/>
              <a:ext cx="1440160" cy="504056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23528" y="5301208"/>
              <a:ext cx="998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eraser</a:t>
              </a:r>
              <a:endParaRPr lang="zh-TW" altLang="en-US" sz="2400" dirty="0"/>
            </a:p>
          </p:txBody>
        </p:sp>
      </p:grpSp>
      <p:sp>
        <p:nvSpPr>
          <p:cNvPr id="36" name="向下箭號 35"/>
          <p:cNvSpPr/>
          <p:nvPr/>
        </p:nvSpPr>
        <p:spPr>
          <a:xfrm>
            <a:off x="3347864" y="3429000"/>
            <a:ext cx="43204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資料 36"/>
          <p:cNvSpPr/>
          <p:nvPr/>
        </p:nvSpPr>
        <p:spPr>
          <a:xfrm>
            <a:off x="2132112" y="5445224"/>
            <a:ext cx="3024336" cy="288032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>
            <a:off x="3347864" y="4509120"/>
            <a:ext cx="43204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5" grpId="0" animBg="1"/>
      <p:bldP spid="15" grpId="1" animBg="1"/>
      <p:bldP spid="19" grpId="0" animBg="1"/>
      <p:bldP spid="19" grpId="1" animBg="1"/>
      <p:bldP spid="36" grpId="0" animBg="1"/>
      <p:bldP spid="36" grpId="1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0825" y="260350"/>
            <a:ext cx="8640763" cy="108108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TW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 By using </a:t>
            </a:r>
            <a:r>
              <a:rPr lang="en-US" altLang="zh-TW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584" y="3284984"/>
          <a:ext cx="813690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3744416"/>
                <a:gridCol w="2376263"/>
              </a:tblGrid>
              <a:tr h="234747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JSON </a:t>
                      </a:r>
                      <a:r>
                        <a:rPr lang="en-US" altLang="zh-TW" sz="2000" dirty="0" smtClean="0"/>
                        <a:t>type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Detail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Example</a:t>
                      </a:r>
                      <a:endParaRPr lang="zh-TW" altLang="en-US" sz="2000" dirty="0"/>
                    </a:p>
                  </a:txBody>
                  <a:tcPr/>
                </a:tc>
              </a:tr>
              <a:tr h="217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Touch Event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(x,</a:t>
                      </a:r>
                      <a:r>
                        <a:rPr lang="en-US" altLang="zh-TW" sz="2000" baseline="0" dirty="0" smtClean="0"/>
                        <a:t> y coordinate 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/>
                        <a:t>the action  is decided by current control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Touch</a:t>
                      </a:r>
                      <a:r>
                        <a:rPr lang="en-US" altLang="zh-TW" sz="2000" baseline="0" dirty="0" smtClean="0"/>
                        <a:t> up / move / down</a:t>
                      </a:r>
                      <a:endParaRPr lang="zh-TW" altLang="en-US" sz="2000" dirty="0"/>
                    </a:p>
                  </a:txBody>
                  <a:tcPr/>
                </a:tc>
              </a:tr>
              <a:tr h="217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Change Control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To</a:t>
                      </a:r>
                      <a:r>
                        <a:rPr lang="en-US" altLang="zh-TW" sz="2000" baseline="0" dirty="0" smtClean="0"/>
                        <a:t> change the current control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Draw Circle Control</a:t>
                      </a:r>
                      <a:endParaRPr lang="zh-TW" altLang="en-US" sz="2000" dirty="0"/>
                    </a:p>
                  </a:txBody>
                  <a:tcPr/>
                </a:tc>
              </a:tr>
              <a:tr h="217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Change Setting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Change color</a:t>
                      </a:r>
                      <a:r>
                        <a:rPr lang="en-US" altLang="zh-TW" sz="2000" baseline="0" dirty="0" smtClean="0"/>
                        <a:t> , thickness ,  draw in background , border only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217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Action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To</a:t>
                      </a:r>
                      <a:r>
                        <a:rPr lang="en-US" altLang="zh-TW" sz="2000" baseline="0" dirty="0" smtClean="0"/>
                        <a:t> redo , undo </a:t>
                      </a:r>
                      <a:r>
                        <a:rPr lang="en-US" altLang="zh-TW" sz="2000" baseline="0" dirty="0" smtClean="0"/>
                        <a:t>, </a:t>
                      </a:r>
                      <a:r>
                        <a:rPr lang="en-US" altLang="zh-TW" sz="2000" baseline="0" dirty="0" smtClean="0"/>
                        <a:t>change </a:t>
                      </a:r>
                      <a:r>
                        <a:rPr lang="en-US" altLang="zh-TW" sz="2000" baseline="0" dirty="0" smtClean="0"/>
                        <a:t>order ,change layer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Move to front , botto</a:t>
                      </a:r>
                      <a:r>
                        <a:rPr lang="en-US" altLang="zh-TW" sz="2000" baseline="0" dirty="0" smtClean="0"/>
                        <a:t>m</a:t>
                      </a:r>
                      <a:endParaRPr lang="zh-TW" altLang="en-US" sz="2000" dirty="0"/>
                    </a:p>
                  </a:txBody>
                  <a:tcPr/>
                </a:tc>
              </a:tr>
              <a:tr h="217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Page Change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/>
                        <a:t>Change page no.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D:\6350\Mobile Dev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12875"/>
            <a:ext cx="14351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D:\6350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1335088"/>
            <a:ext cx="14414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6350\Mobile Dev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1916113"/>
            <a:ext cx="10080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>
          <a:xfrm>
            <a:off x="2484438" y="2060575"/>
            <a:ext cx="15113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076825" y="1628775"/>
            <a:ext cx="1511300" cy="431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1187450" y="2636838"/>
            <a:ext cx="900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cs typeface="標楷體"/>
              </a:rPr>
              <a:t>teacher</a:t>
            </a:r>
            <a:endParaRPr lang="zh-TW" altLang="en-US" dirty="0">
              <a:cs typeface="標楷體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7596188" y="1628775"/>
            <a:ext cx="993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cs typeface="標楷體"/>
              </a:rPr>
              <a:t>students</a:t>
            </a:r>
            <a:endParaRPr lang="zh-TW" altLang="en-US">
              <a:cs typeface="標楷體"/>
            </a:endParaRPr>
          </a:p>
        </p:txBody>
      </p:sp>
      <p:pic>
        <p:nvPicPr>
          <p:cNvPr id="13" name="Picture 2" descr="D:\6350\Mobile Dev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8" y="836613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線單箭頭接點 13"/>
          <p:cNvCxnSpPr/>
          <p:nvPr/>
        </p:nvCxnSpPr>
        <p:spPr>
          <a:xfrm>
            <a:off x="5076825" y="2060575"/>
            <a:ext cx="1574800" cy="4651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2411413" y="1628775"/>
            <a:ext cx="1590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cs typeface="標楷體"/>
              </a:rPr>
              <a:t>Message </a:t>
            </a:r>
            <a:r>
              <a:rPr lang="en-US" altLang="zh-TW" dirty="0">
                <a:cs typeface="標楷體"/>
              </a:rPr>
              <a:t>string</a:t>
            </a:r>
            <a:endParaRPr lang="zh-TW" altLang="en-US" dirty="0">
              <a:cs typeface="標楷體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5076825" y="2276475"/>
            <a:ext cx="10620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cs typeface="標楷體"/>
              </a:rPr>
              <a:t>Message </a:t>
            </a:r>
          </a:p>
          <a:p>
            <a:r>
              <a:rPr lang="en-US" altLang="zh-TW">
                <a:cs typeface="標楷體"/>
              </a:rPr>
              <a:t>string</a:t>
            </a:r>
            <a:endParaRPr lang="zh-TW" altLang="en-US">
              <a:cs typeface="標楷體"/>
            </a:endParaRPr>
          </a:p>
        </p:txBody>
      </p: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460375" y="2852936"/>
            <a:ext cx="4266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cs typeface="標楷體"/>
              </a:rPr>
              <a:t>Type of Message string </a:t>
            </a:r>
            <a:r>
              <a:rPr lang="en-US" altLang="zh-TW" dirty="0" smtClean="0">
                <a:cs typeface="標楷體"/>
              </a:rPr>
              <a:t>: tag + </a:t>
            </a:r>
            <a:r>
              <a:rPr lang="en-US" altLang="zh-TW" dirty="0" smtClean="0">
                <a:cs typeface="標楷體"/>
              </a:rPr>
              <a:t>JSON </a:t>
            </a:r>
            <a:r>
              <a:rPr lang="en-US" altLang="zh-TW" dirty="0" smtClean="0">
                <a:cs typeface="標楷體"/>
              </a:rPr>
              <a:t>string</a:t>
            </a:r>
            <a:endParaRPr lang="zh-TW" altLang="en-US" dirty="0">
              <a:cs typeface="標楷體"/>
            </a:endParaRPr>
          </a:p>
        </p:txBody>
      </p:sp>
      <p:sp>
        <p:nvSpPr>
          <p:cNvPr id="18" name="左大括弧 17"/>
          <p:cNvSpPr/>
          <p:nvPr/>
        </p:nvSpPr>
        <p:spPr>
          <a:xfrm>
            <a:off x="467544" y="3789040"/>
            <a:ext cx="288032" cy="230425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左大括弧 18"/>
          <p:cNvSpPr/>
          <p:nvPr/>
        </p:nvSpPr>
        <p:spPr>
          <a:xfrm>
            <a:off x="467544" y="6237312"/>
            <a:ext cx="288032" cy="43204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-36512" y="4005064"/>
            <a:ext cx="553998" cy="17835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b="1" dirty="0" smtClean="0"/>
              <a:t>Whiteboard</a:t>
            </a:r>
            <a:endParaRPr lang="zh-TW" altLang="en-US" sz="2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36512" y="6093296"/>
            <a:ext cx="553998" cy="6902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b="1" dirty="0" smtClean="0"/>
              <a:t>PPT</a:t>
            </a:r>
            <a:endParaRPr lang="zh-TW" altLang="en-US" sz="2400" b="1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Diagram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159725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6424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Whiteboard – Class Diagram(simple ver.)</a:t>
            </a:r>
            <a:endParaRPr lang="zh-TW" altLang="en-US" dirty="0"/>
          </a:p>
        </p:txBody>
      </p:sp>
      <p:pic>
        <p:nvPicPr>
          <p:cNvPr id="4" name="內容版面配置區 3" descr="Class Diagram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052736"/>
            <a:ext cx="9580902" cy="583264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en-US" altLang="zh-TW" dirty="0" smtClean="0"/>
              <a:t>PowerPoint – android controller</a:t>
            </a:r>
            <a:endParaRPr lang="zh-TW" altLang="en-US" dirty="0"/>
          </a:p>
        </p:txBody>
      </p:sp>
      <p:pic>
        <p:nvPicPr>
          <p:cNvPr id="4" name="內容版面配置區 3" descr="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772" y="1340768"/>
            <a:ext cx="9024228" cy="504056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Video Streaming</a:t>
            </a:r>
            <a:endParaRPr lang="zh-HK" altLang="en-US" dirty="0"/>
          </a:p>
        </p:txBody>
      </p:sp>
      <p:pic>
        <p:nvPicPr>
          <p:cNvPr id="1028" name="Picture 4" descr="C:\Users\Eric\Dropbox\IVE\FYP\Documentation\Final Report\finale\class\video stream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544914" cy="50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4815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BackEnd</a:t>
            </a:r>
            <a:endParaRPr lang="zh-HK" altLang="en-US" dirty="0"/>
          </a:p>
        </p:txBody>
      </p:sp>
      <p:pic>
        <p:nvPicPr>
          <p:cNvPr id="2050" name="Picture 2" descr="C:\Users\Eric\Dropbox\IVE\FYP\Documentation\Final Report\finale\ERD\E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056784" cy="52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60325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Planned and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Project Schedules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10" descr="ganttchar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6708" y="889756"/>
            <a:ext cx="4285082" cy="677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29" descr="C:\Users\Eric\Dropbox\IVE\FYP\Documentation\Interim Report\ET\Doc\Project Plan\prjpla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749904" cy="3732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808477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276872"/>
            <a:ext cx="7408333" cy="41764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 smtClean="0"/>
              <a:t>During </a:t>
            </a:r>
            <a:r>
              <a:rPr lang="en-US" altLang="zh-HK" dirty="0"/>
              <a:t>the development</a:t>
            </a:r>
          </a:p>
          <a:p>
            <a:pPr lvl="1"/>
            <a:r>
              <a:rPr lang="en-US" altLang="zh-HK" dirty="0"/>
              <a:t>Use White-Box </a:t>
            </a:r>
            <a:r>
              <a:rPr lang="en-US" altLang="zh-HK" dirty="0" smtClean="0"/>
              <a:t>testing</a:t>
            </a:r>
          </a:p>
          <a:p>
            <a:pPr lvl="1"/>
            <a:r>
              <a:rPr lang="en-US" altLang="zh-HK" dirty="0"/>
              <a:t>Debug Line by line with logical or syntax error</a:t>
            </a:r>
          </a:p>
          <a:p>
            <a:pPr lvl="1"/>
            <a:r>
              <a:rPr lang="en-US" altLang="zh-HK" dirty="0"/>
              <a:t>Enter with different variable to the method to </a:t>
            </a:r>
            <a:r>
              <a:rPr lang="en-US" altLang="zh-HK" dirty="0" smtClean="0"/>
              <a:t>check </a:t>
            </a:r>
            <a:r>
              <a:rPr lang="en-US" altLang="zh-HK" dirty="0"/>
              <a:t>if functions work </a:t>
            </a:r>
            <a:r>
              <a:rPr lang="en-US" altLang="zh-HK" dirty="0" smtClean="0"/>
              <a:t>appropriate</a:t>
            </a:r>
            <a:endParaRPr lang="en-US" altLang="zh-HK" dirty="0"/>
          </a:p>
          <a:p>
            <a:pPr lvl="1"/>
            <a:r>
              <a:rPr lang="en-US" altLang="zh-HK" dirty="0" smtClean="0"/>
              <a:t>Operate </a:t>
            </a:r>
            <a:r>
              <a:rPr lang="en-US" altLang="zh-HK" dirty="0"/>
              <a:t>by our team</a:t>
            </a:r>
          </a:p>
          <a:p>
            <a:r>
              <a:rPr lang="en-US" altLang="zh-HK" dirty="0"/>
              <a:t>Testing Stage</a:t>
            </a:r>
          </a:p>
          <a:p>
            <a:pPr lvl="1"/>
            <a:r>
              <a:rPr lang="en-US" altLang="zh-HK" dirty="0"/>
              <a:t>Use Black-Box testing</a:t>
            </a:r>
          </a:p>
          <a:p>
            <a:pPr lvl="1"/>
            <a:r>
              <a:rPr lang="en-US" altLang="zh-HK" dirty="0"/>
              <a:t>Invite classmate to test.</a:t>
            </a:r>
          </a:p>
          <a:p>
            <a:pPr lvl="1"/>
            <a:r>
              <a:rPr lang="en-US" altLang="zh-HK" dirty="0"/>
              <a:t>Test if any invalid output lead to </a:t>
            </a:r>
            <a:r>
              <a:rPr lang="en-US" altLang="zh-HK" dirty="0" smtClean="0"/>
              <a:t>error</a:t>
            </a:r>
          </a:p>
          <a:p>
            <a:r>
              <a:rPr lang="en-US" altLang="zh-HK" dirty="0" smtClean="0"/>
              <a:t>But Still there may have some bugs we cant found. Please help us to find out together.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Strategy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http://preyproject.com/up/2010/12/android_platf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00937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</a:t>
            </a:r>
          </a:p>
          <a:p>
            <a:r>
              <a:rPr lang="en-US" dirty="0" smtClean="0"/>
              <a:t>White Board</a:t>
            </a:r>
          </a:p>
          <a:p>
            <a:r>
              <a:rPr lang="en-US" dirty="0" smtClean="0"/>
              <a:t>Group / One Message Chat</a:t>
            </a:r>
          </a:p>
          <a:p>
            <a:r>
              <a:rPr lang="en-US" dirty="0" smtClean="0"/>
              <a:t>Live / Archive lesson Streaming</a:t>
            </a:r>
          </a:p>
          <a:p>
            <a:r>
              <a:rPr lang="en-US" dirty="0" smtClean="0"/>
              <a:t>Ask Question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Outcome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preyproject.com/up/2010/12/android_platf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94520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2891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an Online Tutoring System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distance learning easier and effective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able to give respond during the lesson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opportunity to join class activity to share ideas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pic>
        <p:nvPicPr>
          <p:cNvPr id="2050" name="Picture 2" descr="http://preyproject.com/up/2010/12/android_platf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87339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cant do…</a:t>
            </a:r>
          </a:p>
          <a:p>
            <a:r>
              <a:rPr lang="en-US" dirty="0" smtClean="0"/>
              <a:t>White Board</a:t>
            </a:r>
          </a:p>
          <a:p>
            <a:pPr lvl="1"/>
            <a:r>
              <a:rPr lang="en-US" dirty="0" smtClean="0"/>
              <a:t>Note Taking / Achieve Version / Capture</a:t>
            </a:r>
          </a:p>
          <a:p>
            <a:pPr lvl="1"/>
            <a:r>
              <a:rPr lang="en-US" dirty="0" smtClean="0"/>
              <a:t>Due to tight time</a:t>
            </a:r>
          </a:p>
          <a:p>
            <a:r>
              <a:rPr lang="en-US" dirty="0" smtClean="0"/>
              <a:t>Video Conference</a:t>
            </a:r>
          </a:p>
          <a:p>
            <a:pPr lvl="1"/>
            <a:r>
              <a:rPr lang="en-US" dirty="0" smtClean="0"/>
              <a:t>Open source Library (C </a:t>
            </a:r>
            <a:r>
              <a:rPr lang="en-US" dirty="0" err="1" smtClean="0"/>
              <a:t>lang</a:t>
            </a:r>
            <a:r>
              <a:rPr lang="en-US" dirty="0" smtClean="0"/>
              <a:t>) not easy adapt to Android</a:t>
            </a:r>
          </a:p>
          <a:p>
            <a:pPr lvl="1"/>
            <a:r>
              <a:rPr lang="en-US" dirty="0" smtClean="0"/>
              <a:t>Not essential for a big class</a:t>
            </a:r>
          </a:p>
          <a:p>
            <a:pPr lvl="1"/>
            <a:r>
              <a:rPr lang="en-US" dirty="0" smtClean="0"/>
              <a:t>Reduce scope as Voice Chat ( One to One)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Evaluation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preyproject.com/up/2010/12/android_platf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24935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distance is long from school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 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use in transportation is long and some many time wasted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instruction from teachers of other nation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tutoring system could help with situation above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preyproject.com/up/2010/12/android_platf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93426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844824"/>
            <a:ext cx="7315200" cy="4464536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 Walkie-Talkie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one-to-one voice chat with walkie-talkie style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 chat with user during the lesson.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Chat / One Chat 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 to chat with other user(students and teachers) in same lesson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 to chat to all user in same lesson at the same time and one user only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XMPP make the function multi-platform</a:t>
            </a: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Provided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 descr="http://www.bigredtech.co.uk/wp-content/uploads/2011/08/Ofi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0688"/>
            <a:ext cx="1421587" cy="14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upload.wikimedia.org/wikipedia/de/thumb/e/ea/Logo_XMPP_Standards_Foundation.svg/500px-Logo_XMPP_Standards_Foundati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9510" y="5373216"/>
            <a:ext cx="1385562" cy="14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80556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844824"/>
            <a:ext cx="7315200" cy="446453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Asking Question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able to ask question during the lesson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student can give a “like” if they have similar question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will answer the question verbally during the lesson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Video Streaming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Streaming the whole lesson by capture teacher face</a:t>
            </a:r>
          </a:p>
          <a:p>
            <a:pPr lvl="1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can attend lesson everywhere whit quality network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can be archived and watch afterwards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Provided</a:t>
            </a:r>
            <a:endParaRPr lang="en-US" dirty="0"/>
          </a:p>
        </p:txBody>
      </p:sp>
      <p:pic>
        <p:nvPicPr>
          <p:cNvPr id="4" name="Picture 2" descr="http://preyproject.com/up/2010/12/android_platf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7466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204864"/>
            <a:ext cx="7315200" cy="4464537"/>
          </a:xfrm>
        </p:spPr>
        <p:txBody>
          <a:bodyPr>
            <a:normAutofit/>
          </a:bodyPr>
          <a:lstStyle/>
          <a:p>
            <a:pPr marL="4508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PowerPoint Presentation Synchronization</a:t>
            </a:r>
          </a:p>
          <a:p>
            <a:pPr marL="752793" lvl="1" indent="-285750">
              <a:buFont typeface="Arial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Allows teachers showing PowerPoint to students’ device the same page</a:t>
            </a:r>
          </a:p>
          <a:p>
            <a:pPr marL="752793" lvl="1" indent="-285750">
              <a:buFont typeface="Arial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System process the PowerPoint file and change to static picture</a:t>
            </a:r>
          </a:p>
          <a:p>
            <a:pPr marL="4508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pPr marL="4508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pPr marL="4508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White Board</a:t>
            </a:r>
          </a:p>
          <a:p>
            <a:pPr marL="752793" lvl="1" indent="-285750">
              <a:buFont typeface="Arial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Allows teacher drawing on the board student able to see the drawing at the same time</a:t>
            </a:r>
          </a:p>
          <a:p>
            <a:pPr marL="752793" lvl="1" indent="-285750">
              <a:buFont typeface="Arial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Transform to command and transfer through XMPP</a:t>
            </a: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Provided</a:t>
            </a:r>
            <a:endParaRPr lang="en-US" dirty="0"/>
          </a:p>
        </p:txBody>
      </p:sp>
      <p:pic>
        <p:nvPicPr>
          <p:cNvPr id="4" name="Picture 2" descr="http://preyproject.com/up/2010/12/android_platf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50437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Make it simple~ 5 Servers 1 Service</a:t>
            </a:r>
            <a:endParaRPr lang="zh-HK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13" y="1638300"/>
            <a:ext cx="863917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597167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Thank you Open Source Contribute</a:t>
            </a:r>
            <a:endParaRPr lang="zh-HK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655587" cy="52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60846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High-Level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294967295"/>
          </p:nvPr>
        </p:nvSpPr>
        <p:spPr>
          <a:xfrm>
            <a:off x="4060601" y="3366913"/>
            <a:ext cx="7496175" cy="34464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Layers in Whiteboard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Synchronization By using JSON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8071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233</TotalTime>
  <Words>570</Words>
  <Application>Microsoft Office PowerPoint</Application>
  <PresentationFormat>如螢幕大小 (4:3)</PresentationFormat>
  <Paragraphs>141</Paragraphs>
  <Slides>20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Waveform</vt:lpstr>
      <vt:lpstr>Online Tutoring System  for  Android LearnAble!</vt:lpstr>
      <vt:lpstr>Project Objective</vt:lpstr>
      <vt:lpstr>Problem Background</vt:lpstr>
      <vt:lpstr>Function Provided</vt:lpstr>
      <vt:lpstr>Function Provided</vt:lpstr>
      <vt:lpstr>Function Provided</vt:lpstr>
      <vt:lpstr>Make it simple~ 5 Servers 1 Service</vt:lpstr>
      <vt:lpstr>Thank you Open Source Contribute</vt:lpstr>
      <vt:lpstr>High-Level Analysis</vt:lpstr>
      <vt:lpstr>Layers in Whiteboard</vt:lpstr>
      <vt:lpstr>投影片 11</vt:lpstr>
      <vt:lpstr>Design Diagram</vt:lpstr>
      <vt:lpstr>Whiteboard – Class Diagram(simple ver.)</vt:lpstr>
      <vt:lpstr>PowerPoint – android controller</vt:lpstr>
      <vt:lpstr>Video Streaming</vt:lpstr>
      <vt:lpstr>BackEnd</vt:lpstr>
      <vt:lpstr>Planned and Actual Project Schedules</vt:lpstr>
      <vt:lpstr>Testing Strategy</vt:lpstr>
      <vt:lpstr>Final Outcome</vt:lpstr>
      <vt:lpstr>Critical 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Tutoring System  for  Android</dc:title>
  <dc:creator>Ken</dc:creator>
  <cp:lastModifiedBy>Yiu</cp:lastModifiedBy>
  <cp:revision>29</cp:revision>
  <dcterms:created xsi:type="dcterms:W3CDTF">2012-05-22T14:28:42Z</dcterms:created>
  <dcterms:modified xsi:type="dcterms:W3CDTF">2012-05-23T04:09:42Z</dcterms:modified>
</cp:coreProperties>
</file>