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1940500" cy="443611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D0DFF"/>
    <a:srgbClr val="FA8F00"/>
    <a:srgbClr val="19FE0E"/>
    <a:srgbClr val="333333"/>
    <a:srgbClr val="DA0000"/>
    <a:srgbClr val="EAF8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>
      <p:cViewPr>
        <p:scale>
          <a:sx n="30" d="100"/>
          <a:sy n="30" d="100"/>
        </p:scale>
        <p:origin x="-78" y="528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092226" y="0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/>
          <a:lstStyle>
            <a:lvl1pPr algn="r">
              <a:defRPr sz="5700"/>
            </a:lvl1pPr>
          </a:lstStyle>
          <a:p>
            <a:fld id="{DCA15321-D945-4C39-A0F1-0189193F3860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2963" y="3327400"/>
            <a:ext cx="12474575" cy="1663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6004" tIns="218002" rIns="436004" bIns="2180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94050" y="21071522"/>
            <a:ext cx="25552400" cy="19962495"/>
          </a:xfrm>
          <a:prstGeom prst="rect">
            <a:avLst/>
          </a:prstGeom>
        </p:spPr>
        <p:txBody>
          <a:bodyPr vert="horz" lIns="436004" tIns="218002" rIns="436004" bIns="2180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l">
              <a:defRPr sz="5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092226" y="42135346"/>
            <a:ext cx="13840883" cy="2218055"/>
          </a:xfrm>
          <a:prstGeom prst="rect">
            <a:avLst/>
          </a:prstGeom>
        </p:spPr>
        <p:txBody>
          <a:bodyPr vert="horz" lIns="436004" tIns="218002" rIns="436004" bIns="218002" rtlCol="0" anchor="b"/>
          <a:lstStyle>
            <a:lvl1pPr algn="r">
              <a:defRPr sz="5700"/>
            </a:lvl1pPr>
          </a:lstStyle>
          <a:p>
            <a:fld id="{E4DFC77E-6122-4711-9FB6-8C1F6743A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44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C77E-6122-4711-9FB6-8C1F6743A1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7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7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7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4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4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1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4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1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9184644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F7F0-7CB2-44DF-8187-F3931CF59CB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FAE6-746E-41C0-9C0A-2823F91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32918400" cy="624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0000" b="1" dirty="0" smtClean="0">
                <a:ln w="571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@10dance</a:t>
            </a:r>
            <a:endParaRPr lang="en-US" sz="9600" b="1" dirty="0">
              <a:ln w="5715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/>
            <a:endParaRPr lang="en-US" sz="20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6949" y="3200400"/>
            <a:ext cx="7784502" cy="6955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Brandon Maxwell</a:t>
            </a:r>
          </a:p>
          <a:p>
            <a:pPr algn="ctr"/>
            <a:r>
              <a:rPr lang="en-US" sz="7200" dirty="0"/>
              <a:t>Yifei </a:t>
            </a:r>
            <a:r>
              <a:rPr lang="en-US" sz="7200" dirty="0" smtClean="0"/>
              <a:t>Zhu</a:t>
            </a:r>
          </a:p>
          <a:p>
            <a:pPr algn="ctr"/>
            <a:r>
              <a:rPr lang="en-US" sz="7200" dirty="0" smtClean="0"/>
              <a:t>Curtis </a:t>
            </a:r>
            <a:r>
              <a:rPr lang="en-US" sz="7200" dirty="0" err="1" smtClean="0"/>
              <a:t>Ullerich</a:t>
            </a:r>
            <a:endParaRPr lang="en-US" sz="7200" dirty="0" smtClean="0"/>
          </a:p>
          <a:p>
            <a:pPr algn="ctr"/>
            <a:r>
              <a:rPr lang="en-US" sz="7200" dirty="0" smtClean="0"/>
              <a:t>Todd </a:t>
            </a:r>
            <a:r>
              <a:rPr lang="en-US" sz="7200" dirty="0" err="1" smtClean="0"/>
              <a:t>Wegter</a:t>
            </a:r>
            <a:endParaRPr lang="en-US" sz="7200" dirty="0" smtClean="0"/>
          </a:p>
          <a:p>
            <a:pPr algn="ctr"/>
            <a:r>
              <a:rPr lang="en-US" sz="7200" dirty="0" smtClean="0"/>
              <a:t>CS </a:t>
            </a:r>
            <a:r>
              <a:rPr lang="en-US" sz="7200" dirty="0" smtClean="0"/>
              <a:t>309 </a:t>
            </a:r>
            <a:r>
              <a:rPr lang="en-US" sz="7200" dirty="0" smtClean="0"/>
              <a:t>Spring </a:t>
            </a:r>
            <a:r>
              <a:rPr lang="en-US" sz="7200" dirty="0" smtClean="0"/>
              <a:t>2012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95400" y="9154274"/>
            <a:ext cx="14097000" cy="137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611600" y="9078074"/>
            <a:ext cx="14859000" cy="1569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2200" y="9677400"/>
            <a:ext cx="12573000" cy="1434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Project Description:</a:t>
            </a:r>
          </a:p>
          <a:p>
            <a:r>
              <a:rPr lang="en-US" sz="4000" dirty="0" smtClean="0"/>
              <a:t>@10dance is designed for the ISU </a:t>
            </a:r>
            <a:r>
              <a:rPr lang="en-US" sz="4000" dirty="0" smtClean="0"/>
              <a:t>marching </a:t>
            </a:r>
            <a:r>
              <a:rPr lang="en-US" sz="4000" dirty="0" smtClean="0"/>
              <a:t>band </a:t>
            </a:r>
            <a:r>
              <a:rPr lang="en-US" sz="4000" dirty="0" smtClean="0"/>
              <a:t>in order to automate their attendance system and make it paperless</a:t>
            </a:r>
            <a:r>
              <a:rPr lang="en-US" sz="4000" dirty="0" smtClean="0"/>
              <a:t>. TAs take </a:t>
            </a:r>
            <a:r>
              <a:rPr lang="en-US" sz="4000" dirty="0" smtClean="0"/>
              <a:t>attendance during performances and </a:t>
            </a:r>
            <a:r>
              <a:rPr lang="en-US" sz="4000" dirty="0" smtClean="0"/>
              <a:t>rehearsals using a mobile HTML5 app, students submit </a:t>
            </a:r>
            <a:r>
              <a:rPr lang="en-US" sz="4000" dirty="0" smtClean="0"/>
              <a:t>absence </a:t>
            </a:r>
            <a:r>
              <a:rPr lang="en-US" sz="4000" dirty="0" smtClean="0"/>
              <a:t>forms and view their own attendance, </a:t>
            </a:r>
            <a:r>
              <a:rPr lang="en-US" sz="4000" dirty="0" smtClean="0"/>
              <a:t>and the director can view and keep track of the band’s attendance from our </a:t>
            </a:r>
            <a:r>
              <a:rPr lang="en-US" sz="4000" dirty="0" smtClean="0"/>
              <a:t>online system</a:t>
            </a:r>
            <a:r>
              <a:rPr lang="en-US" sz="4000" dirty="0" smtClean="0"/>
              <a:t>. @10dance automates the </a:t>
            </a:r>
            <a:r>
              <a:rPr lang="en-US" sz="4000" dirty="0" smtClean="0"/>
              <a:t>approval and denial  </a:t>
            </a:r>
            <a:r>
              <a:rPr lang="en-US" sz="4000" dirty="0" smtClean="0"/>
              <a:t>of absences and </a:t>
            </a:r>
            <a:r>
              <a:rPr lang="en-US" sz="4000" dirty="0" err="1" smtClean="0"/>
              <a:t>tardies</a:t>
            </a:r>
            <a:r>
              <a:rPr lang="en-US" sz="4000" dirty="0" smtClean="0"/>
              <a:t> based on </a:t>
            </a:r>
            <a:r>
              <a:rPr lang="en-US" sz="4000" dirty="0" smtClean="0"/>
              <a:t>submitted forms</a:t>
            </a:r>
            <a:r>
              <a:rPr lang="en-US" sz="4000" dirty="0" smtClean="0"/>
              <a:t>, making this </a:t>
            </a:r>
            <a:r>
              <a:rPr lang="en-US" sz="4000" dirty="0" smtClean="0"/>
              <a:t>system much </a:t>
            </a:r>
            <a:r>
              <a:rPr lang="en-US" sz="4000" dirty="0" smtClean="0"/>
              <a:t>simpler than the old</a:t>
            </a:r>
          </a:p>
          <a:p>
            <a:r>
              <a:rPr lang="en-US" sz="4000" dirty="0" smtClean="0"/>
              <a:t>manual paper system.</a:t>
            </a:r>
          </a:p>
          <a:p>
            <a:endParaRPr lang="en-US" sz="1800" dirty="0"/>
          </a:p>
          <a:p>
            <a:r>
              <a:rPr lang="en-US" sz="5400" b="1" dirty="0" smtClean="0"/>
              <a:t>Users:</a:t>
            </a:r>
          </a:p>
          <a:p>
            <a:pPr marL="533400" indent="-533400">
              <a:tabLst>
                <a:tab pos="533400" algn="l"/>
              </a:tabLst>
            </a:pPr>
            <a:r>
              <a:rPr lang="en-US" sz="3600" dirty="0" smtClean="0"/>
              <a:t>Students – track attendance, submit forms,</a:t>
            </a:r>
          </a:p>
          <a:p>
            <a:pPr marL="533400" indent="-533400">
              <a:tabLst>
                <a:tab pos="533400" algn="l"/>
              </a:tabLst>
            </a:pPr>
            <a:r>
              <a:rPr lang="en-US" sz="3600" dirty="0" smtClean="0"/>
              <a:t>	check in to events tardy</a:t>
            </a:r>
          </a:p>
          <a:p>
            <a:pPr marL="533400" indent="-533400"/>
            <a:r>
              <a:rPr lang="en-US" sz="3600" dirty="0" smtClean="0"/>
              <a:t>Director – monitor attendance, approve and </a:t>
            </a:r>
          </a:p>
          <a:p>
            <a:pPr marL="533400" indent="-533400"/>
            <a:r>
              <a:rPr lang="en-US" sz="3600" dirty="0" smtClean="0"/>
              <a:t>	deny forms, absences, and </a:t>
            </a:r>
            <a:r>
              <a:rPr lang="en-US" sz="3600" dirty="0" err="1" smtClean="0"/>
              <a:t>tardies</a:t>
            </a:r>
            <a:r>
              <a:rPr lang="en-US" sz="3600" dirty="0" smtClean="0"/>
              <a:t>, check</a:t>
            </a:r>
          </a:p>
          <a:p>
            <a:pPr marL="533400" indent="-533400"/>
            <a:r>
              <a:rPr lang="en-US" sz="3600" dirty="0" smtClean="0"/>
              <a:t>	grades and events</a:t>
            </a:r>
          </a:p>
          <a:p>
            <a:pPr marL="533400" indent="-533400"/>
            <a:r>
              <a:rPr lang="en-US" sz="3600" dirty="0" smtClean="0"/>
              <a:t>TA </a:t>
            </a:r>
            <a:r>
              <a:rPr lang="en-US" sz="3600" dirty="0" smtClean="0"/>
              <a:t>– </a:t>
            </a:r>
            <a:r>
              <a:rPr lang="en-US" sz="3600" dirty="0" smtClean="0"/>
              <a:t>s</a:t>
            </a:r>
            <a:r>
              <a:rPr lang="en-US" sz="3600" dirty="0" smtClean="0"/>
              <a:t>ubmit attendance</a:t>
            </a:r>
            <a:r>
              <a:rPr lang="en-US" sz="3600" dirty="0" smtClean="0"/>
              <a:t>, </a:t>
            </a:r>
            <a:r>
              <a:rPr lang="en-US" sz="3600" dirty="0" smtClean="0"/>
              <a:t>submit </a:t>
            </a:r>
            <a:r>
              <a:rPr lang="en-US" sz="3600" dirty="0" smtClean="0"/>
              <a:t>s</a:t>
            </a:r>
            <a:r>
              <a:rPr lang="en-US" sz="3600" dirty="0" smtClean="0"/>
              <a:t>tudent </a:t>
            </a:r>
            <a:r>
              <a:rPr lang="en-US" sz="3600" dirty="0" smtClean="0"/>
              <a:t>r</a:t>
            </a:r>
            <a:r>
              <a:rPr lang="en-US" sz="3600" dirty="0" smtClean="0"/>
              <a:t>anks</a:t>
            </a:r>
            <a:endParaRPr lang="en-US" sz="36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1582400" y="15544800"/>
            <a:ext cx="11201400" cy="118872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316200" y="26365200"/>
            <a:ext cx="15544800" cy="16611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25984200"/>
            <a:ext cx="12115800" cy="16992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602200" y="9677400"/>
            <a:ext cx="13563600" cy="1532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User </a:t>
            </a:r>
            <a:r>
              <a:rPr lang="en-US" sz="6600" b="1" dirty="0" smtClean="0"/>
              <a:t>Interfaces</a:t>
            </a:r>
            <a:endParaRPr lang="en-US" sz="66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400" b="1" dirty="0" smtClean="0"/>
              <a:t> Take </a:t>
            </a:r>
            <a:r>
              <a:rPr lang="en-US" sz="4400" b="1" dirty="0" smtClean="0"/>
              <a:t>Attendance – </a:t>
            </a:r>
            <a:r>
              <a:rPr lang="en-US" sz="4400" dirty="0" smtClean="0"/>
              <a:t>The TA </a:t>
            </a:r>
            <a:r>
              <a:rPr lang="en-US" sz="4400" dirty="0" smtClean="0"/>
              <a:t>can take attendance before performances and </a:t>
            </a:r>
            <a:r>
              <a:rPr lang="en-US" sz="4400" dirty="0" smtClean="0"/>
              <a:t>rehearsals</a:t>
            </a:r>
          </a:p>
          <a:p>
            <a:pPr marL="457200" indent="-457200"/>
            <a:endParaRPr lang="en-US" sz="4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400" b="1" dirty="0" smtClean="0"/>
              <a:t> Check </a:t>
            </a:r>
            <a:r>
              <a:rPr lang="en-US" sz="4400" b="1" dirty="0" smtClean="0"/>
              <a:t>In – </a:t>
            </a:r>
            <a:r>
              <a:rPr lang="en-US" sz="4400" dirty="0" smtClean="0"/>
              <a:t>students </a:t>
            </a:r>
            <a:r>
              <a:rPr lang="en-US" sz="4400" dirty="0" smtClean="0"/>
              <a:t>can check in </a:t>
            </a:r>
            <a:r>
              <a:rPr lang="en-US" sz="4400" dirty="0" smtClean="0"/>
              <a:t>tardy</a:t>
            </a:r>
          </a:p>
          <a:p>
            <a:pPr marL="457200" indent="-457200"/>
            <a:endParaRPr lang="en-US" sz="4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400" b="1" dirty="0" smtClean="0"/>
              <a:t> </a:t>
            </a:r>
            <a:r>
              <a:rPr lang="en-US" sz="4400" b="1" dirty="0" smtClean="0"/>
              <a:t>Forms – </a:t>
            </a:r>
            <a:r>
              <a:rPr lang="en-US" sz="4400" dirty="0" smtClean="0"/>
              <a:t>students </a:t>
            </a:r>
            <a:r>
              <a:rPr lang="en-US" sz="4400" dirty="0" smtClean="0"/>
              <a:t>can submit </a:t>
            </a:r>
            <a:r>
              <a:rPr lang="en-US" sz="4400" dirty="0" smtClean="0"/>
              <a:t>absence </a:t>
            </a:r>
            <a:r>
              <a:rPr lang="en-US" sz="4400" dirty="0" smtClean="0"/>
              <a:t>request forms </a:t>
            </a:r>
            <a:r>
              <a:rPr lang="en-US" sz="4400" dirty="0" smtClean="0"/>
              <a:t>online,  </a:t>
            </a:r>
            <a:r>
              <a:rPr lang="en-US" sz="4400" dirty="0" smtClean="0"/>
              <a:t>and the Director approves them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4400" dirty="0" smtClean="0"/>
          </a:p>
          <a:p>
            <a:pPr marL="5943600" lvl="3" indent="-457200">
              <a:buFont typeface="Arial" pitchFamily="34" charset="0"/>
              <a:buChar char="•"/>
            </a:pPr>
            <a:r>
              <a:rPr lang="en-US" sz="4400" b="1" dirty="0" smtClean="0"/>
              <a:t>Full Control – </a:t>
            </a:r>
            <a:r>
              <a:rPr lang="en-US" sz="4400" dirty="0" smtClean="0"/>
              <a:t>The </a:t>
            </a:r>
            <a:r>
              <a:rPr lang="en-US" sz="4400" dirty="0" smtClean="0"/>
              <a:t>Director </a:t>
            </a:r>
            <a:r>
              <a:rPr lang="en-US" sz="4400" dirty="0" smtClean="0"/>
              <a:t>can edit any event in</a:t>
            </a:r>
            <a:r>
              <a:rPr lang="en-US" sz="4400" dirty="0" smtClean="0"/>
              <a:t> the system</a:t>
            </a:r>
          </a:p>
          <a:p>
            <a:pPr marL="5943600" lvl="3" indent="-457200">
              <a:buFont typeface="Arial" pitchFamily="34" charset="0"/>
              <a:buChar char="•"/>
            </a:pPr>
            <a:endParaRPr lang="en-US" sz="4400" dirty="0" smtClean="0"/>
          </a:p>
          <a:p>
            <a:pPr marL="5943600" indent="-457200">
              <a:buFont typeface="Arial" pitchFamily="34" charset="0"/>
              <a:buChar char="•"/>
            </a:pPr>
            <a:r>
              <a:rPr lang="en-US" sz="4400" b="1" dirty="0" smtClean="0"/>
              <a:t>Messaging</a:t>
            </a:r>
            <a:r>
              <a:rPr lang="en-US" sz="4400" b="1" dirty="0" smtClean="0"/>
              <a:t> </a:t>
            </a:r>
            <a:r>
              <a:rPr lang="en-US" sz="4400" b="1" dirty="0" smtClean="0"/>
              <a:t>– </a:t>
            </a:r>
            <a:r>
              <a:rPr lang="en-US" sz="4400" dirty="0" smtClean="0"/>
              <a:t>Students </a:t>
            </a:r>
            <a:r>
              <a:rPr lang="en-US" sz="4400" dirty="0" smtClean="0"/>
              <a:t>and Directors can message each other about events and </a:t>
            </a:r>
            <a:r>
              <a:rPr lang="en-US" sz="4400" dirty="0" smtClean="0"/>
              <a:t>forms</a:t>
            </a:r>
          </a:p>
          <a:p>
            <a:pPr marL="5943600" indent="-457200">
              <a:buFont typeface="Arial" pitchFamily="34" charset="0"/>
              <a:buChar char="•"/>
            </a:pPr>
            <a:endParaRPr lang="en-US" sz="4400" dirty="0" smtClean="0"/>
          </a:p>
          <a:p>
            <a:pPr marL="5943600" indent="-457200">
              <a:buFont typeface="Arial" pitchFamily="34" charset="0"/>
              <a:buChar char="•"/>
            </a:pPr>
            <a:r>
              <a:rPr lang="en-US" sz="4400" b="1" dirty="0" smtClean="0"/>
              <a:t>Overview – </a:t>
            </a:r>
            <a:r>
              <a:rPr lang="en-US" sz="4400" dirty="0" smtClean="0"/>
              <a:t>Directors have a comprehensive view of every student’s attendance and grade</a:t>
            </a:r>
            <a:endParaRPr lang="en-US" sz="4400" dirty="0" smtClean="0"/>
          </a:p>
          <a:p>
            <a:pPr marL="5943600" indent="-457200"/>
            <a:endParaRPr lang="en-US" sz="4400" dirty="0" smtClean="0"/>
          </a:p>
          <a:p>
            <a:pPr marL="5943600" indent="-457200"/>
            <a:endParaRPr lang="en-US" sz="4400" dirty="0" smtClean="0"/>
          </a:p>
          <a:p>
            <a:pPr marL="5943600" indent="-457200"/>
            <a:endParaRPr lang="en-US" sz="4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6390620"/>
            <a:ext cx="10668000" cy="1628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Module </a:t>
            </a:r>
            <a:r>
              <a:rPr lang="en-US" sz="6000" b="1" dirty="0" smtClean="0"/>
              <a:t>Interfaces</a:t>
            </a:r>
            <a:endParaRPr lang="en-US" sz="6000" b="1" dirty="0" smtClean="0"/>
          </a:p>
          <a:p>
            <a:r>
              <a:rPr lang="en-US" sz="1800" b="1" dirty="0" smtClean="0"/>
              <a:t>1.1 Google </a:t>
            </a:r>
            <a:r>
              <a:rPr lang="en-US" sz="1800" b="1" dirty="0"/>
              <a:t>App Engine </a:t>
            </a:r>
            <a:r>
              <a:rPr lang="en-US" sz="1800" b="1" dirty="0" err="1"/>
              <a:t>Datastore</a:t>
            </a:r>
            <a:r>
              <a:rPr lang="en-US" sz="1800" b="1" dirty="0"/>
              <a:t> </a:t>
            </a:r>
            <a:endParaRPr lang="en-US" sz="1800" b="1" dirty="0" smtClean="0"/>
          </a:p>
          <a:p>
            <a:r>
              <a:rPr lang="en-US" sz="1800" dirty="0"/>
              <a:t>Our desired schema is a top-level Person class with fields for all personal information as Strings </a:t>
            </a:r>
            <a:endParaRPr lang="en-US" sz="1800" dirty="0" smtClean="0"/>
          </a:p>
          <a:p>
            <a:r>
              <a:rPr lang="en-US" sz="1800" dirty="0" smtClean="0"/>
              <a:t>and </a:t>
            </a:r>
            <a:r>
              <a:rPr lang="en-US" sz="1800" dirty="0"/>
              <a:t>an </a:t>
            </a:r>
            <a:r>
              <a:rPr lang="en-US" sz="1800" dirty="0" err="1"/>
              <a:t>AttendanceRecord</a:t>
            </a:r>
            <a:r>
              <a:rPr lang="en-US" sz="1800" dirty="0"/>
              <a:t>, which in turn has fields for all </a:t>
            </a:r>
            <a:r>
              <a:rPr lang="en-US" sz="1800" dirty="0" err="1"/>
              <a:t>Tardies</a:t>
            </a:r>
            <a:r>
              <a:rPr lang="en-US" sz="1800" dirty="0"/>
              <a:t>, Absences, </a:t>
            </a:r>
            <a:r>
              <a:rPr lang="en-US" sz="1800" dirty="0" err="1"/>
              <a:t>AbsenceRequests</a:t>
            </a:r>
            <a:r>
              <a:rPr lang="en-US" sz="1800" dirty="0"/>
              <a:t>, </a:t>
            </a:r>
            <a:r>
              <a:rPr lang="en-US" sz="1800" dirty="0" err="1"/>
              <a:t>ClassConflictForms</a:t>
            </a:r>
            <a:r>
              <a:rPr lang="en-US" sz="1800" dirty="0"/>
              <a:t>, etc. The </a:t>
            </a:r>
            <a:r>
              <a:rPr lang="en-US" sz="1800" dirty="0" err="1"/>
              <a:t>datastore</a:t>
            </a:r>
            <a:r>
              <a:rPr lang="en-US" sz="1800" dirty="0"/>
              <a:t> also contains a top-level Event object that has child types of Performance and Absence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public void </a:t>
            </a:r>
            <a:r>
              <a:rPr lang="en-US" sz="1800" b="1" dirty="0" err="1"/>
              <a:t>setAttendanceRecord</a:t>
            </a:r>
            <a:r>
              <a:rPr lang="en-US" sz="1800" b="1" dirty="0"/>
              <a:t>(</a:t>
            </a:r>
            <a:r>
              <a:rPr lang="en-US" sz="1800" b="1" dirty="0" err="1"/>
              <a:t>AttendanceRecord</a:t>
            </a:r>
            <a:r>
              <a:rPr lang="en-US" sz="1800" b="1" dirty="0"/>
              <a:t> record); </a:t>
            </a:r>
            <a:endParaRPr lang="en-US" sz="1800" b="1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method sets the value of a private String field of the User to the key of </a:t>
            </a:r>
            <a:r>
              <a:rPr lang="en-US" sz="1800" dirty="0" err="1"/>
              <a:t>AttendanceRecord</a:t>
            </a:r>
            <a:r>
              <a:rPr lang="en-US" sz="1800" dirty="0"/>
              <a:t> record, which is stored as a top-level object in the </a:t>
            </a:r>
            <a:r>
              <a:rPr lang="en-US" sz="1800" dirty="0" err="1"/>
              <a:t>datastore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 err="1"/>
              <a:t>AttendanceRecord</a:t>
            </a:r>
            <a:r>
              <a:rPr lang="en-US" sz="1800" b="1" dirty="0"/>
              <a:t> </a:t>
            </a:r>
            <a:r>
              <a:rPr lang="en-US" sz="1800" b="1" dirty="0" err="1"/>
              <a:t>getAttendanceRecord</a:t>
            </a:r>
            <a:r>
              <a:rPr lang="en-US" sz="1800" b="1" dirty="0"/>
              <a:t>(); </a:t>
            </a:r>
            <a:endParaRPr lang="en-US" sz="1800" b="1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queries the database using the private String field of the User that corresponds to the User's Attendance Record.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</a:t>
            </a:r>
            <a:r>
              <a:rPr lang="en-US" sz="1800" dirty="0"/>
              <a:t>add and remove entities from the database using an interface defined in our </a:t>
            </a:r>
            <a:r>
              <a:rPr lang="en-US" sz="1800" dirty="0" err="1"/>
              <a:t>DatabaseUtil</a:t>
            </a:r>
            <a:r>
              <a:rPr lang="en-US" sz="1800" dirty="0"/>
              <a:t> class. Simple getters and setters encapsulate the retrieval of the database service and persistence. </a:t>
            </a:r>
            <a:endParaRPr lang="en-US" sz="1800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/>
              <a:t>static User </a:t>
            </a:r>
            <a:r>
              <a:rPr lang="en-US" sz="1800" b="1" dirty="0" err="1"/>
              <a:t>getUser</a:t>
            </a:r>
            <a:r>
              <a:rPr lang="en-US" sz="1800" b="1" dirty="0"/>
              <a:t>(String </a:t>
            </a:r>
            <a:r>
              <a:rPr lang="en-US" sz="1800" b="1" dirty="0" err="1"/>
              <a:t>netID</a:t>
            </a:r>
            <a:r>
              <a:rPr lang="en-US" sz="1800" b="1" dirty="0"/>
              <a:t>) </a:t>
            </a:r>
            <a:endParaRPr lang="en-US" sz="1800" b="1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/>
              <a:t>static void </a:t>
            </a:r>
            <a:r>
              <a:rPr lang="en-US" sz="1800" b="1" dirty="0" err="1"/>
              <a:t>addUser</a:t>
            </a:r>
            <a:r>
              <a:rPr lang="en-US" sz="1800" b="1" dirty="0"/>
              <a:t>(User </a:t>
            </a:r>
            <a:r>
              <a:rPr lang="en-US" sz="1800" b="1" dirty="0" err="1" smtClean="0"/>
              <a:t>user</a:t>
            </a:r>
            <a:r>
              <a:rPr lang="en-US" sz="1800" b="1" dirty="0" smtClean="0"/>
              <a:t>)</a:t>
            </a:r>
            <a:endParaRPr lang="en-US" sz="1800" dirty="0"/>
          </a:p>
          <a:p>
            <a:r>
              <a:rPr lang="en-US" sz="1800" b="1" dirty="0"/>
              <a:t>public static void </a:t>
            </a:r>
            <a:r>
              <a:rPr lang="en-US" sz="1800" b="1" dirty="0" err="1"/>
              <a:t>addEvent</a:t>
            </a:r>
            <a:r>
              <a:rPr lang="en-US" sz="1800" b="1" dirty="0"/>
              <a:t>(Event </a:t>
            </a:r>
            <a:r>
              <a:rPr lang="en-US" sz="1800" b="1" dirty="0" err="1" smtClean="0"/>
              <a:t>event</a:t>
            </a:r>
            <a:r>
              <a:rPr lang="en-US" sz="1800" b="1" dirty="0" smtClean="0"/>
              <a:t>) </a:t>
            </a:r>
            <a:endParaRPr lang="en-US" sz="1800" b="1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/>
              <a:t>static String[] </a:t>
            </a:r>
            <a:r>
              <a:rPr lang="en-US" sz="1800" b="1" dirty="0" err="1"/>
              <a:t>listAllUsers</a:t>
            </a:r>
            <a:r>
              <a:rPr lang="en-US" sz="1800" b="1" dirty="0" smtClean="0"/>
              <a:t>()</a:t>
            </a:r>
          </a:p>
          <a:p>
            <a:endParaRPr lang="en-US" sz="1800" b="1" dirty="0"/>
          </a:p>
          <a:p>
            <a:r>
              <a:rPr lang="en-US" sz="1800" b="1" dirty="0" smtClean="0"/>
              <a:t>1.2 http</a:t>
            </a:r>
            <a:r>
              <a:rPr lang="en-US" sz="1800" b="1" dirty="0"/>
              <a:t>:// Communication Between Mobile Application and Server</a:t>
            </a:r>
          </a:p>
          <a:p>
            <a:r>
              <a:rPr lang="en-US" sz="1800" dirty="0"/>
              <a:t>This is accomplished through a data serialization interface. The mobile app needs to send all relevant data currently stored in </a:t>
            </a:r>
            <a:r>
              <a:rPr lang="en-US" sz="1800" dirty="0" err="1"/>
              <a:t>localStorage</a:t>
            </a:r>
            <a:r>
              <a:rPr lang="en-US" sz="1800" dirty="0"/>
              <a:t> to the server. It concatenates the keys of all absences, </a:t>
            </a:r>
            <a:r>
              <a:rPr lang="en-US" sz="1800" dirty="0" err="1"/>
              <a:t>tardies</a:t>
            </a:r>
            <a:r>
              <a:rPr lang="en-US" sz="1800" dirty="0"/>
              <a:t>, and events stored in </a:t>
            </a:r>
            <a:r>
              <a:rPr lang="en-US" sz="1800" dirty="0" err="1"/>
              <a:t>localStorage</a:t>
            </a:r>
            <a:r>
              <a:rPr lang="en-US" sz="1800" dirty="0"/>
              <a:t> (both as described above) into a comma-delimited string that is sent to the server via an HTML POST request and parsed using a servlet's </a:t>
            </a:r>
            <a:r>
              <a:rPr lang="en-US" sz="1800" dirty="0" err="1"/>
              <a:t>doPost</a:t>
            </a:r>
            <a:r>
              <a:rPr lang="en-US" sz="1800" dirty="0"/>
              <a:t> method. This interface for serialization makes parsing easy, as two calls to </a:t>
            </a:r>
            <a:r>
              <a:rPr lang="en-US" sz="1800" dirty="0" err="1"/>
              <a:t>String.split</a:t>
            </a:r>
            <a:r>
              <a:rPr lang="en-US" sz="1800" dirty="0"/>
              <a:t>(char delimiter) can create a 2D array of everything that was previously stored in </a:t>
            </a:r>
            <a:r>
              <a:rPr lang="en-US" sz="1800" dirty="0" err="1"/>
              <a:t>localStorage</a:t>
            </a:r>
            <a:r>
              <a:rPr lang="en-US" sz="1800" dirty="0"/>
              <a:t> at the client side</a:t>
            </a:r>
            <a:r>
              <a:rPr lang="en-US" sz="1800" dirty="0" smtClean="0"/>
              <a:t>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1.3 Mobile </a:t>
            </a:r>
            <a:r>
              <a:rPr lang="en-US" sz="1800" b="1" dirty="0"/>
              <a:t>Application html5 </a:t>
            </a:r>
            <a:r>
              <a:rPr lang="en-US" sz="1800" b="1" dirty="0" err="1" smtClean="0"/>
              <a:t>localStorage</a:t>
            </a:r>
            <a:endParaRPr lang="en-US" sz="1800" b="1" dirty="0" smtClean="0"/>
          </a:p>
          <a:p>
            <a:r>
              <a:rPr lang="en-US" sz="1800" dirty="0"/>
              <a:t>HTML5 </a:t>
            </a:r>
            <a:r>
              <a:rPr lang="en-US" sz="1800" dirty="0" err="1"/>
              <a:t>localStorage</a:t>
            </a:r>
            <a:r>
              <a:rPr lang="en-US" sz="1800" dirty="0"/>
              <a:t> is a key-value map that deals only with Strings. Because of the many types of data we store in </a:t>
            </a:r>
            <a:r>
              <a:rPr lang="en-US" sz="1800" dirty="0" err="1"/>
              <a:t>localStorage</a:t>
            </a:r>
            <a:r>
              <a:rPr lang="en-US" sz="1800" dirty="0"/>
              <a:t>, we defined an interface for the common serialization of four different data types: </a:t>
            </a:r>
            <a:r>
              <a:rPr lang="en-US" sz="1800" dirty="0" smtClean="0"/>
              <a:t>User, </a:t>
            </a:r>
            <a:r>
              <a:rPr lang="en-US" sz="1800" dirty="0" smtClean="0"/>
              <a:t>E</a:t>
            </a:r>
            <a:r>
              <a:rPr lang="en-US" sz="1800" dirty="0" smtClean="0"/>
              <a:t>vent, </a:t>
            </a:r>
            <a:r>
              <a:rPr lang="en-US" sz="1800" dirty="0" smtClean="0"/>
              <a:t>T</a:t>
            </a:r>
            <a:r>
              <a:rPr lang="en-US" sz="1800" dirty="0" smtClean="0"/>
              <a:t>ardy, </a:t>
            </a:r>
            <a:r>
              <a:rPr lang="en-US" sz="1800" dirty="0"/>
              <a:t>and </a:t>
            </a:r>
            <a:r>
              <a:rPr lang="en-US" sz="1800" dirty="0" smtClean="0"/>
              <a:t>Absence.</a:t>
            </a:r>
            <a:endParaRPr lang="en-US" sz="1800" b="1" dirty="0"/>
          </a:p>
          <a:p>
            <a:r>
              <a:rPr lang="en-US" sz="1800" b="1" dirty="0"/>
              <a:t>Example for an absence: "</a:t>
            </a:r>
            <a:r>
              <a:rPr lang="en-US" sz="1800" b="1" dirty="0" err="1"/>
              <a:t>absentStudentRehearsal</a:t>
            </a:r>
            <a:r>
              <a:rPr lang="en-US" sz="1800" b="1" dirty="0"/>
              <a:t> Curtis </a:t>
            </a:r>
            <a:r>
              <a:rPr lang="en-US" sz="1800" b="1" dirty="0" err="1"/>
              <a:t>Ullerich</a:t>
            </a:r>
            <a:r>
              <a:rPr lang="en-US" sz="1800" b="1" dirty="0"/>
              <a:t> </a:t>
            </a:r>
            <a:r>
              <a:rPr lang="en-US" sz="1800" b="1" dirty="0" err="1"/>
              <a:t>curtisu</a:t>
            </a:r>
            <a:r>
              <a:rPr lang="en-US" sz="1800" b="1" dirty="0"/>
              <a:t> 2012-3-28 1630 1750 000001" </a:t>
            </a:r>
            <a:endParaRPr lang="en-US" sz="1800" b="1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allows for </a:t>
            </a:r>
            <a:r>
              <a:rPr lang="en-US" sz="1800" dirty="0" err="1"/>
              <a:t>util</a:t>
            </a:r>
            <a:r>
              <a:rPr lang="en-US" sz="1800" dirty="0"/>
              <a:t> functions for storing and retrieving items from </a:t>
            </a:r>
            <a:r>
              <a:rPr lang="en-US" sz="1800" dirty="0" err="1"/>
              <a:t>localstorage</a:t>
            </a:r>
            <a:r>
              <a:rPr lang="en-US" sz="1800" dirty="0"/>
              <a:t>, as well as searching and aggregating entities of a particular type for sorting, storing, </a:t>
            </a:r>
            <a:r>
              <a:rPr lang="en-US" sz="1800" dirty="0" err="1"/>
              <a:t>POSTing</a:t>
            </a:r>
            <a:r>
              <a:rPr lang="en-US" sz="1800" dirty="0"/>
              <a:t>, etc</a:t>
            </a:r>
            <a:r>
              <a:rPr lang="en-US" sz="1800" dirty="0" smtClean="0"/>
              <a:t>.</a:t>
            </a:r>
          </a:p>
          <a:p>
            <a:endParaRPr lang="en-US" sz="1800" b="1" dirty="0"/>
          </a:p>
          <a:p>
            <a:r>
              <a:rPr lang="en-US" sz="1800" b="1" dirty="0" smtClean="0"/>
              <a:t>1.4 JSP-Backend </a:t>
            </a:r>
            <a:endParaRPr lang="en-US" sz="1800" b="1" dirty="0"/>
          </a:p>
          <a:p>
            <a:r>
              <a:rPr lang="en-US" sz="1800" dirty="0"/>
              <a:t>The JSPs that comprise the GUI for our web application pull user information from the </a:t>
            </a:r>
            <a:r>
              <a:rPr lang="en-US" sz="1800" dirty="0" err="1"/>
              <a:t>datastore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using </a:t>
            </a:r>
            <a:r>
              <a:rPr lang="en-US" sz="1800" dirty="0"/>
              <a:t>the interface defined in 5.1.1 above. We use a standard interface for servlets for pushing </a:t>
            </a:r>
            <a:endParaRPr lang="en-US" sz="1800" dirty="0" smtClean="0"/>
          </a:p>
          <a:p>
            <a:r>
              <a:rPr lang="en-US" sz="1800" dirty="0" smtClean="0"/>
              <a:t>data </a:t>
            </a:r>
            <a:r>
              <a:rPr lang="en-US" sz="1800" dirty="0"/>
              <a:t>to the server using an HTML POST request: </a:t>
            </a:r>
            <a:endParaRPr lang="en-US" sz="1800" dirty="0" smtClean="0"/>
          </a:p>
          <a:p>
            <a:r>
              <a:rPr lang="en-US" sz="1800" b="1" dirty="0" smtClean="0"/>
              <a:t>public </a:t>
            </a:r>
            <a:r>
              <a:rPr lang="en-US" sz="1800" b="1" dirty="0"/>
              <a:t>void </a:t>
            </a:r>
            <a:r>
              <a:rPr lang="en-US" sz="1800" b="1" dirty="0" err="1"/>
              <a:t>doPost</a:t>
            </a:r>
            <a:r>
              <a:rPr lang="en-US" sz="1800" b="1" dirty="0"/>
              <a:t>(</a:t>
            </a:r>
            <a:r>
              <a:rPr lang="en-US" sz="1800" b="1" dirty="0" err="1"/>
              <a:t>HttpServletRequest</a:t>
            </a:r>
            <a:r>
              <a:rPr lang="en-US" sz="1800" b="1" dirty="0"/>
              <a:t> </a:t>
            </a:r>
            <a:r>
              <a:rPr lang="en-US" sz="1800" b="1" dirty="0" err="1"/>
              <a:t>req</a:t>
            </a:r>
            <a:r>
              <a:rPr lang="en-US" sz="1800" b="1" dirty="0"/>
              <a:t>, </a:t>
            </a:r>
            <a:r>
              <a:rPr lang="en-US" sz="1800" b="1" dirty="0" err="1"/>
              <a:t>HttpServletResponse</a:t>
            </a:r>
            <a:r>
              <a:rPr lang="en-US" sz="1800" b="1" dirty="0"/>
              <a:t> </a:t>
            </a:r>
            <a:r>
              <a:rPr lang="en-US" sz="1800" b="1" dirty="0" err="1"/>
              <a:t>resp</a:t>
            </a:r>
            <a:r>
              <a:rPr lang="en-US" sz="1800" b="1" dirty="0"/>
              <a:t>) </a:t>
            </a:r>
            <a:endParaRPr lang="en-US" sz="1800" b="1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each type of servlet necessary (in which we send various types of </a:t>
            </a:r>
            <a:r>
              <a:rPr lang="en-US" sz="1800" dirty="0" smtClean="0"/>
              <a:t>data and </a:t>
            </a:r>
            <a:r>
              <a:rPr lang="en-US" sz="1800" dirty="0"/>
              <a:t>handle the </a:t>
            </a:r>
            <a:endParaRPr lang="en-US" sz="1800" dirty="0" smtClean="0"/>
          </a:p>
          <a:p>
            <a:r>
              <a:rPr lang="en-US" sz="1800" dirty="0" smtClean="0"/>
              <a:t>POST </a:t>
            </a:r>
            <a:r>
              <a:rPr lang="en-US" sz="1800" dirty="0"/>
              <a:t>differently), we use this method to accept data. Each </a:t>
            </a:r>
            <a:r>
              <a:rPr lang="en-US" sz="1800" dirty="0" err="1" smtClean="0"/>
              <a:t>servlet</a:t>
            </a:r>
            <a:r>
              <a:rPr lang="en-US" sz="1800" dirty="0" smtClean="0"/>
              <a:t> </a:t>
            </a:r>
            <a:r>
              <a:rPr lang="en-US" sz="1800" dirty="0"/>
              <a:t>class </a:t>
            </a:r>
            <a:r>
              <a:rPr lang="en-US" sz="1800" dirty="0" smtClean="0"/>
              <a:t>extends </a:t>
            </a:r>
            <a:r>
              <a:rPr lang="en-US" sz="1800" dirty="0" err="1" smtClean="0"/>
              <a:t>HttpServlet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From </a:t>
            </a:r>
            <a:r>
              <a:rPr lang="en-US" sz="1800" dirty="0"/>
              <a:t>the HTML page, a POST is done </a:t>
            </a:r>
            <a:r>
              <a:rPr lang="en-US" sz="1800" dirty="0" smtClean="0"/>
              <a:t>as the </a:t>
            </a:r>
            <a:r>
              <a:rPr lang="en-US" sz="1800" dirty="0"/>
              <a:t>method of a standard HTML form and sends the </a:t>
            </a:r>
            <a:endParaRPr lang="en-US" sz="1800" dirty="0" smtClean="0"/>
          </a:p>
          <a:p>
            <a:r>
              <a:rPr lang="en-US" sz="1800" dirty="0" smtClean="0"/>
              <a:t>values </a:t>
            </a:r>
            <a:r>
              <a:rPr lang="en-US" sz="1800" dirty="0"/>
              <a:t>of all form fields </a:t>
            </a:r>
            <a:r>
              <a:rPr lang="en-US" sz="1800" dirty="0" smtClean="0"/>
              <a:t>to </a:t>
            </a:r>
            <a:r>
              <a:rPr lang="en-US" sz="1800" dirty="0"/>
              <a:t>the servlet, where they are processed in our </a:t>
            </a:r>
            <a:r>
              <a:rPr lang="en-US" sz="1800" dirty="0" err="1"/>
              <a:t>doPost</a:t>
            </a:r>
            <a:r>
              <a:rPr lang="en-US" sz="1800" dirty="0"/>
              <a:t> method.</a:t>
            </a:r>
            <a:endParaRPr lang="en-US" sz="1800" b="1" dirty="0" smtClean="0"/>
          </a:p>
          <a:p>
            <a:r>
              <a:rPr lang="en-US" sz="6000" b="1" dirty="0" smtClean="0"/>
              <a:t>Design </a:t>
            </a:r>
            <a:r>
              <a:rPr lang="en-US" sz="6000" b="1" dirty="0" smtClean="0"/>
              <a:t>Decisions</a:t>
            </a:r>
            <a:endParaRPr lang="en-US" sz="60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Google App </a:t>
            </a:r>
            <a:r>
              <a:rPr lang="en-US" sz="2800" dirty="0" smtClean="0"/>
              <a:t>Engine as a server framework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Flattening </a:t>
            </a:r>
            <a:r>
              <a:rPr lang="en-US" sz="2800" dirty="0" smtClean="0"/>
              <a:t>the Java Hierarchy</a:t>
            </a:r>
          </a:p>
          <a:p>
            <a:r>
              <a:rPr lang="en-US" sz="2800" dirty="0" smtClean="0"/>
              <a:t>         (GAE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</a:t>
            </a:r>
            <a:r>
              <a:rPr lang="en-US" sz="2800" dirty="0" err="1" smtClean="0"/>
              <a:t>Compatability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Java </a:t>
            </a:r>
            <a:r>
              <a:rPr lang="en-US" sz="2800" dirty="0" smtClean="0"/>
              <a:t> and  </a:t>
            </a:r>
            <a:r>
              <a:rPr lang="en-US" sz="2800" dirty="0" smtClean="0"/>
              <a:t>HTML</a:t>
            </a:r>
            <a:r>
              <a:rPr lang="en-US" sz="2800" dirty="0" smtClean="0"/>
              <a:t>5 </a:t>
            </a:r>
            <a:r>
              <a:rPr lang="en-US" sz="2800" dirty="0" smtClean="0"/>
              <a:t>for Mobile App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Store </a:t>
            </a:r>
            <a:r>
              <a:rPr lang="en-US" sz="2800" dirty="0" smtClean="0"/>
              <a:t>information </a:t>
            </a:r>
            <a:r>
              <a:rPr lang="en-US" sz="2800" dirty="0" smtClean="0"/>
              <a:t>in </a:t>
            </a:r>
            <a:r>
              <a:rPr lang="en-US" sz="2800" dirty="0" smtClean="0"/>
              <a:t>key </a:t>
            </a:r>
            <a:r>
              <a:rPr lang="en-US" sz="2800" dirty="0" smtClean="0"/>
              <a:t>of </a:t>
            </a:r>
            <a:r>
              <a:rPr lang="en-US" sz="2800" dirty="0" err="1" smtClean="0"/>
              <a:t>localStorage</a:t>
            </a:r>
            <a:r>
              <a:rPr lang="en-US" sz="2800" dirty="0" smtClean="0"/>
              <a:t> </a:t>
            </a:r>
            <a:r>
              <a:rPr lang="en-US" sz="2800" dirty="0" smtClean="0"/>
              <a:t>entries</a:t>
            </a:r>
            <a:endParaRPr lang="en-US" sz="28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7145000" y="26802219"/>
            <a:ext cx="13411200" cy="2729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The Team</a:t>
            </a:r>
            <a:endParaRPr lang="en-US" sz="6600" b="1" dirty="0" smtClean="0"/>
          </a:p>
          <a:p>
            <a:r>
              <a:rPr lang="en-US" sz="4400" dirty="0" smtClean="0"/>
              <a:t>Team B4</a:t>
            </a:r>
          </a:p>
          <a:p>
            <a:r>
              <a:rPr lang="en-US" sz="4400" dirty="0" smtClean="0"/>
              <a:t>Brandon Maxwell – COM S</a:t>
            </a:r>
            <a:endParaRPr lang="en-US" sz="4400" dirty="0"/>
          </a:p>
          <a:p>
            <a:r>
              <a:rPr lang="en-US" sz="4400" dirty="0"/>
              <a:t>Yifei Zhu –  CPR </a:t>
            </a:r>
            <a:r>
              <a:rPr lang="en-US" sz="4400" dirty="0" smtClean="0"/>
              <a:t>E</a:t>
            </a:r>
          </a:p>
          <a:p>
            <a:r>
              <a:rPr lang="en-US" sz="4400" dirty="0" smtClean="0"/>
              <a:t>Curtis </a:t>
            </a:r>
            <a:r>
              <a:rPr lang="en-US" sz="4400" dirty="0" err="1" smtClean="0"/>
              <a:t>Ullerich</a:t>
            </a:r>
            <a:r>
              <a:rPr lang="en-US" sz="4400" dirty="0" smtClean="0"/>
              <a:t> – CPR E</a:t>
            </a:r>
            <a:endParaRPr lang="en-US" sz="4400" dirty="0"/>
          </a:p>
          <a:p>
            <a:r>
              <a:rPr lang="en-US" sz="4400" dirty="0"/>
              <a:t>Todd </a:t>
            </a:r>
            <a:r>
              <a:rPr lang="en-US" sz="4400" dirty="0" err="1" smtClean="0"/>
              <a:t>Wegter</a:t>
            </a:r>
            <a:r>
              <a:rPr lang="en-US" sz="4400" dirty="0" smtClean="0"/>
              <a:t> – CPR E</a:t>
            </a:r>
            <a:endParaRPr lang="en-US" sz="4400" dirty="0"/>
          </a:p>
          <a:p>
            <a:endParaRPr lang="en-US" sz="1600" b="1" dirty="0" smtClean="0"/>
          </a:p>
          <a:p>
            <a:r>
              <a:rPr lang="en-US" sz="6600" b="1" dirty="0" smtClean="0"/>
              <a:t>What went </a:t>
            </a:r>
            <a:r>
              <a:rPr lang="en-US" sz="6600" b="1" dirty="0" smtClean="0"/>
              <a:t>poorly</a:t>
            </a:r>
            <a:endParaRPr lang="en-US" sz="6600" b="1" dirty="0" smtClean="0"/>
          </a:p>
          <a:p>
            <a:pPr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4400" dirty="0" smtClean="0"/>
              <a:t>We couldn’t </a:t>
            </a:r>
            <a:r>
              <a:rPr lang="en-US" sz="4400" dirty="0"/>
              <a:t>use </a:t>
            </a:r>
            <a:r>
              <a:rPr lang="en-US" sz="4400" dirty="0" smtClean="0"/>
              <a:t>polymorphism </a:t>
            </a:r>
            <a:endParaRPr lang="en-US" sz="4400" dirty="0" smtClean="0"/>
          </a:p>
          <a:p>
            <a:pPr>
              <a:tabLst>
                <a:tab pos="228600" algn="l"/>
              </a:tabLst>
            </a:pPr>
            <a:r>
              <a:rPr lang="en-US" sz="4400" dirty="0" smtClean="0"/>
              <a:t>	</a:t>
            </a:r>
            <a:r>
              <a:rPr lang="en-US" sz="4400" dirty="0" smtClean="0"/>
              <a:t>o</a:t>
            </a:r>
            <a:r>
              <a:rPr lang="en-US" sz="4400" dirty="0" smtClean="0"/>
              <a:t>r </a:t>
            </a:r>
            <a:r>
              <a:rPr lang="en-US" sz="4400" dirty="0" smtClean="0"/>
              <a:t>inheritance with GAE 	</a:t>
            </a:r>
            <a:r>
              <a:rPr lang="en-US" sz="4400" dirty="0" err="1" smtClean="0"/>
              <a:t>Datastore</a:t>
            </a: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Made N</a:t>
            </a:r>
            <a:r>
              <a:rPr lang="en-US" sz="4400" baseline="30000" dirty="0" smtClean="0"/>
              <a:t>3 </a:t>
            </a:r>
            <a:r>
              <a:rPr lang="en-US" sz="4400" dirty="0" smtClean="0"/>
              <a:t>calls to the </a:t>
            </a:r>
            <a:r>
              <a:rPr lang="en-US" sz="4400" dirty="0" err="1" smtClean="0"/>
              <a:t>d</a:t>
            </a:r>
            <a:r>
              <a:rPr lang="en-US" sz="4400" dirty="0" err="1" smtClean="0"/>
              <a:t>atastore</a:t>
            </a:r>
            <a:r>
              <a:rPr lang="en-US" sz="4400" dirty="0" smtClean="0"/>
              <a:t> </a:t>
            </a:r>
          </a:p>
          <a:p>
            <a:pPr>
              <a:tabLst>
                <a:tab pos="228600" algn="l"/>
              </a:tabLst>
            </a:pPr>
            <a:r>
              <a:rPr lang="en-US" sz="4400" dirty="0" smtClean="0"/>
              <a:t>	in </a:t>
            </a:r>
            <a:r>
              <a:rPr lang="en-US" sz="4400" dirty="0" smtClean="0"/>
              <a:t>some functions</a:t>
            </a:r>
          </a:p>
          <a:p>
            <a:endParaRPr lang="en-US" sz="1600" b="1" dirty="0" smtClean="0"/>
          </a:p>
          <a:p>
            <a:r>
              <a:rPr lang="en-US" sz="6600" b="1" dirty="0" smtClean="0"/>
              <a:t>      What went </a:t>
            </a:r>
            <a:r>
              <a:rPr lang="en-US" sz="6600" b="1" dirty="0" smtClean="0"/>
              <a:t>well</a:t>
            </a:r>
            <a:r>
              <a:rPr lang="en-US" sz="6600" b="1" dirty="0" smtClean="0"/>
              <a:t> </a:t>
            </a:r>
            <a:endParaRPr lang="en-US" sz="66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4400" dirty="0" smtClean="0"/>
              <a:t>   </a:t>
            </a:r>
            <a:r>
              <a:rPr lang="en-US" sz="4400" dirty="0" smtClean="0"/>
              <a:t>Working, </a:t>
            </a:r>
            <a:r>
              <a:rPr lang="en-US" sz="4400" dirty="0" smtClean="0"/>
              <a:t>complete project</a:t>
            </a:r>
          </a:p>
          <a:p>
            <a:pPr lvl="1">
              <a:buFont typeface="Arial" pitchFamily="34" charset="0"/>
              <a:buChar char="•"/>
            </a:pPr>
            <a:r>
              <a:rPr lang="en-US" sz="4400" dirty="0" smtClean="0"/>
              <a:t>   Tool </a:t>
            </a:r>
            <a:r>
              <a:rPr lang="en-US" sz="4400" dirty="0" smtClean="0"/>
              <a:t>will be </a:t>
            </a:r>
            <a:r>
              <a:rPr lang="en-US" sz="4400" dirty="0" smtClean="0"/>
              <a:t>used by ISU Marching Band</a:t>
            </a:r>
            <a:endParaRPr lang="en-US" sz="1600" dirty="0" smtClean="0"/>
          </a:p>
          <a:p>
            <a:pPr lvl="1"/>
            <a:r>
              <a:rPr lang="en-US" sz="1600" dirty="0" smtClean="0"/>
              <a:t> </a:t>
            </a:r>
            <a:endParaRPr lang="en-US" sz="4400" dirty="0"/>
          </a:p>
          <a:p>
            <a:pPr>
              <a:tabLst>
                <a:tab pos="1085850" algn="l"/>
              </a:tabLst>
            </a:pPr>
            <a:r>
              <a:rPr lang="en-US" sz="6600" b="1" dirty="0" smtClean="0"/>
              <a:t>	Lessons </a:t>
            </a:r>
            <a:r>
              <a:rPr lang="en-US" sz="6600" b="1" dirty="0" smtClean="0"/>
              <a:t>Learned</a:t>
            </a:r>
            <a:endParaRPr lang="en-US" sz="6600" b="1" dirty="0" smtClean="0"/>
          </a:p>
          <a:p>
            <a:pPr marL="2193925" lvl="1" indent="549275">
              <a:buFont typeface="Arial" pitchFamily="34" charset="0"/>
              <a:buChar char="•"/>
              <a:tabLst>
                <a:tab pos="2743200" algn="l"/>
              </a:tabLst>
            </a:pPr>
            <a:r>
              <a:rPr lang="en-US" sz="4400" dirty="0" smtClean="0"/>
              <a:t>Databases </a:t>
            </a:r>
            <a:endParaRPr lang="en-US" sz="4400" dirty="0" smtClean="0"/>
          </a:p>
          <a:p>
            <a:pPr marL="2193925" lvl="1" indent="549275">
              <a:buFont typeface="Arial" pitchFamily="34" charset="0"/>
              <a:buChar char="•"/>
              <a:tabLst>
                <a:tab pos="2743200" algn="l"/>
              </a:tabLst>
            </a:pPr>
            <a:r>
              <a:rPr lang="en-US" sz="4400" dirty="0" err="1" smtClean="0"/>
              <a:t>Javascript</a:t>
            </a:r>
            <a:endParaRPr lang="en-US" sz="4400" dirty="0" smtClean="0"/>
          </a:p>
          <a:p>
            <a:pPr marL="2193925" lvl="1" indent="549275">
              <a:buFont typeface="Arial" pitchFamily="34" charset="0"/>
              <a:buChar char="•"/>
              <a:tabLst>
                <a:tab pos="2743200" algn="l"/>
              </a:tabLst>
            </a:pPr>
            <a:r>
              <a:rPr lang="en-US" sz="4400" dirty="0" smtClean="0"/>
              <a:t>HTML</a:t>
            </a:r>
          </a:p>
          <a:p>
            <a:pPr marL="2193925" lvl="1" indent="549275">
              <a:buFont typeface="Arial" pitchFamily="34" charset="0"/>
              <a:buChar char="•"/>
              <a:tabLst>
                <a:tab pos="2743200" algn="l"/>
              </a:tabLst>
            </a:pPr>
            <a:r>
              <a:rPr lang="en-US" sz="4400" dirty="0" smtClean="0"/>
              <a:t>Google App Engine    </a:t>
            </a:r>
          </a:p>
          <a:p>
            <a:pPr marL="2193925" lvl="1" indent="549275">
              <a:buFont typeface="Arial" pitchFamily="34" charset="0"/>
              <a:buChar char="•"/>
            </a:pPr>
            <a:r>
              <a:rPr lang="en-US" sz="4400" dirty="0" smtClean="0"/>
              <a:t>Teamwork</a:t>
            </a:r>
            <a:endParaRPr lang="en-US" sz="4400" dirty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sz="6600" b="1" dirty="0"/>
          </a:p>
          <a:p>
            <a:endParaRPr lang="en-US" sz="6600" b="1" dirty="0" smtClean="0"/>
          </a:p>
          <a:p>
            <a:endParaRPr lang="en-US" b="1" dirty="0"/>
          </a:p>
        </p:txBody>
      </p:sp>
      <p:pic>
        <p:nvPicPr>
          <p:cNvPr id="16" name="Picture 2" descr="C:\Users\Todd\Desktop\B4\Poster\Mobile ma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00600"/>
            <a:ext cx="11255939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Todd\Desktop\B4\Poster\Mobile tardy check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26597" y="4800600"/>
            <a:ext cx="11734603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C:\Users\Todd\Desktop\B4\Poster\Web direc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07814" y="23012400"/>
            <a:ext cx="10500986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C:\Users\Todd\Desktop\B4\Poster\Web director_form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1412200"/>
            <a:ext cx="11509287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C:\Users\Todd\Desktop\B4\Poster\Web student for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06200" y="36586273"/>
            <a:ext cx="6553200" cy="684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C:\Users\Todd\Desktop\B4\Poster\archti diagra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0" y="15964818"/>
            <a:ext cx="8458200" cy="1009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6" name="Picture 2" descr="F:\DCIM\273___04\IMG_0571.JPG"/>
          <p:cNvPicPr>
            <a:picLocks noChangeAspect="1" noChangeArrowheads="1"/>
          </p:cNvPicPr>
          <p:nvPr/>
        </p:nvPicPr>
        <p:blipFill>
          <a:blip r:embed="rId9" cstate="print"/>
          <a:srcRect l="2250" t="9500" r="13750" b="8375"/>
          <a:stretch>
            <a:fillRect/>
          </a:stretch>
        </p:blipFill>
        <p:spPr bwMode="auto">
          <a:xfrm>
            <a:off x="24917400" y="27432000"/>
            <a:ext cx="6629400" cy="86418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772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Iowa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College of Engineering</dc:creator>
  <cp:lastModifiedBy>Todd Wegter</cp:lastModifiedBy>
  <cp:revision>47</cp:revision>
  <dcterms:created xsi:type="dcterms:W3CDTF">2008-12-12T03:57:41Z</dcterms:created>
  <dcterms:modified xsi:type="dcterms:W3CDTF">2012-04-24T16:51:32Z</dcterms:modified>
</cp:coreProperties>
</file>