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6" autoAdjust="0"/>
  </p:normalViewPr>
  <p:slideViewPr>
    <p:cSldViewPr>
      <p:cViewPr>
        <p:scale>
          <a:sx n="25" d="100"/>
          <a:sy n="25" d="100"/>
        </p:scale>
        <p:origin x="-586" y="253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4/18/2012</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6F7F0-7CB2-44DF-8187-F3931CF59CB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76F7F0-7CB2-44DF-8187-F3931CF59CB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6F7F0-7CB2-44DF-8187-F3931CF59CB8}" type="datetimeFigureOut">
              <a:rPr lang="en-US" smtClean="0"/>
              <a:pPr/>
              <a:t>4/18/2012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76F7F0-7CB2-44DF-8187-F3931CF59CB8}" type="datetimeFigureOut">
              <a:rPr lang="en-US" smtClean="0"/>
              <a:pPr/>
              <a:t>4/18/2012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4/18/2012</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838200"/>
            <a:ext cx="32918400" cy="6247864"/>
          </a:xfrm>
          <a:prstGeom prst="rect">
            <a:avLst/>
          </a:prstGeom>
          <a:solidFill>
            <a:schemeClr val="bg1"/>
          </a:solid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0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@10dance</a:t>
            </a:r>
            <a:endParaRPr lang="en-US" sz="9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algn="ctr"/>
            <a:endParaRPr lang="en-US" sz="20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12503809" y="4029968"/>
            <a:ext cx="8215582" cy="6955750"/>
          </a:xfrm>
          <a:prstGeom prst="rect">
            <a:avLst/>
          </a:prstGeom>
          <a:noFill/>
        </p:spPr>
        <p:txBody>
          <a:bodyPr wrap="none" rtlCol="0">
            <a:spAutoFit/>
          </a:bodyPr>
          <a:lstStyle/>
          <a:p>
            <a:pPr algn="ctr"/>
            <a:r>
              <a:rPr lang="en-US" sz="7200" dirty="0" smtClean="0"/>
              <a:t>Brandon Maxwell</a:t>
            </a:r>
          </a:p>
          <a:p>
            <a:pPr algn="ctr"/>
            <a:r>
              <a:rPr lang="en-US" sz="7200" dirty="0"/>
              <a:t>Yifei </a:t>
            </a:r>
            <a:r>
              <a:rPr lang="en-US" sz="7200" dirty="0" smtClean="0"/>
              <a:t>Zhu</a:t>
            </a:r>
          </a:p>
          <a:p>
            <a:pPr algn="ctr"/>
            <a:r>
              <a:rPr lang="en-US" sz="7200" dirty="0" smtClean="0"/>
              <a:t>Curtis </a:t>
            </a:r>
            <a:r>
              <a:rPr lang="en-US" sz="7200" dirty="0" err="1" smtClean="0"/>
              <a:t>Ullerich</a:t>
            </a:r>
            <a:endParaRPr lang="en-US" sz="7200" dirty="0" smtClean="0"/>
          </a:p>
          <a:p>
            <a:pPr algn="ctr"/>
            <a:r>
              <a:rPr lang="en-US" sz="7200" dirty="0" smtClean="0"/>
              <a:t>Todd </a:t>
            </a:r>
            <a:r>
              <a:rPr lang="en-US" sz="7200" dirty="0" err="1" smtClean="0"/>
              <a:t>Wegter</a:t>
            </a:r>
            <a:endParaRPr lang="en-US" sz="7200" dirty="0" smtClean="0"/>
          </a:p>
          <a:p>
            <a:pPr algn="ctr"/>
            <a:r>
              <a:rPr lang="en-US" sz="7200" dirty="0" smtClean="0"/>
              <a:t>COM S 309 SPR 2012 </a:t>
            </a:r>
          </a:p>
          <a:p>
            <a:pPr algn="ctr"/>
            <a:endParaRPr lang="en-US" dirty="0"/>
          </a:p>
        </p:txBody>
      </p:sp>
      <p:sp>
        <p:nvSpPr>
          <p:cNvPr id="9" name="Rounded Rectangle 8"/>
          <p:cNvSpPr/>
          <p:nvPr/>
        </p:nvSpPr>
        <p:spPr>
          <a:xfrm>
            <a:off x="1295400" y="9982200"/>
            <a:ext cx="14097000" cy="13716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bg1">
                  <a:lumMod val="85000"/>
                </a:schemeClr>
              </a:solidFill>
            </a:endParaRPr>
          </a:p>
        </p:txBody>
      </p:sp>
      <p:sp>
        <p:nvSpPr>
          <p:cNvPr id="10" name="Rounded Rectangle 9"/>
          <p:cNvSpPr/>
          <p:nvPr/>
        </p:nvSpPr>
        <p:spPr>
          <a:xfrm>
            <a:off x="16611600" y="9906000"/>
            <a:ext cx="14859000" cy="1569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6383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679847"/>
          </a:xfrm>
          <a:prstGeom prst="rect">
            <a:avLst/>
          </a:prstGeom>
          <a:noFill/>
        </p:spPr>
        <p:txBody>
          <a:bodyPr wrap="square" rtlCol="0">
            <a:spAutoFit/>
          </a:bodyPr>
          <a:lstStyle/>
          <a:p>
            <a:r>
              <a:rPr lang="en-US" sz="6600" b="1" dirty="0" smtClean="0"/>
              <a:t>Project Description:</a:t>
            </a:r>
          </a:p>
          <a:p>
            <a:r>
              <a:rPr lang="en-US" sz="4400" dirty="0" smtClean="0"/>
              <a:t>@10dance is designed for ISU Marching band to take attendance. TA can be able to take attendance during performance and rehearsal,  students can also be able to submit absence form, and the director can be able to  view and keep track of attendance from our system</a:t>
            </a:r>
          </a:p>
          <a:p>
            <a:pPr>
              <a:buFont typeface="Arial" pitchFamily="34" charset="0"/>
              <a:buChar char="•"/>
            </a:pPr>
            <a:endParaRPr lang="en-US" sz="1800" dirty="0"/>
          </a:p>
          <a:p>
            <a:r>
              <a:rPr lang="en-US" sz="5400" b="1" dirty="0" smtClean="0"/>
              <a:t>Users:</a:t>
            </a:r>
          </a:p>
          <a:p>
            <a:r>
              <a:rPr lang="en-US" sz="4400" dirty="0" smtClean="0"/>
              <a:t>Students</a:t>
            </a:r>
          </a:p>
          <a:p>
            <a:r>
              <a:rPr lang="en-US" sz="4400" dirty="0" smtClean="0"/>
              <a:t>Director</a:t>
            </a:r>
          </a:p>
          <a:p>
            <a:r>
              <a:rPr lang="en-US" sz="4400" dirty="0" smtClean="0"/>
              <a:t>TA</a:t>
            </a:r>
          </a:p>
          <a:p>
            <a:endParaRPr lang="en-US" dirty="0"/>
          </a:p>
          <a:p>
            <a:endParaRPr lang="en-US" dirty="0"/>
          </a:p>
        </p:txBody>
      </p:sp>
      <p:sp>
        <p:nvSpPr>
          <p:cNvPr id="13" name="Rounded Rectangle 12"/>
          <p:cNvSpPr/>
          <p:nvPr/>
        </p:nvSpPr>
        <p:spPr>
          <a:xfrm>
            <a:off x="15316200" y="26441400"/>
            <a:ext cx="15544800" cy="161544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ounded Rectangle 11"/>
          <p:cNvSpPr/>
          <p:nvPr/>
        </p:nvSpPr>
        <p:spPr>
          <a:xfrm>
            <a:off x="1295400" y="25222200"/>
            <a:ext cx="12115800" cy="1661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8556188"/>
          </a:xfrm>
          <a:prstGeom prst="rect">
            <a:avLst/>
          </a:prstGeom>
          <a:noFill/>
        </p:spPr>
        <p:txBody>
          <a:bodyPr wrap="square" rtlCol="0">
            <a:spAutoFit/>
          </a:bodyPr>
          <a:lstStyle/>
          <a:p>
            <a:r>
              <a:rPr lang="en-US" sz="6600" b="1" dirty="0" smtClean="0"/>
              <a:t>User Interfaces</a:t>
            </a:r>
          </a:p>
          <a:p>
            <a:pPr>
              <a:buFont typeface="Arial" pitchFamily="34" charset="0"/>
              <a:buChar char="•"/>
            </a:pPr>
            <a:r>
              <a:rPr lang="en-US" sz="4400" b="1" dirty="0" smtClean="0"/>
              <a:t>Take attendance</a:t>
            </a:r>
          </a:p>
          <a:p>
            <a:r>
              <a:rPr lang="en-US" sz="4400" dirty="0" smtClean="0"/>
              <a:t>The TA can be able to take attendance before performance and rehearsal </a:t>
            </a:r>
          </a:p>
          <a:p>
            <a:pPr>
              <a:buFont typeface="Arial" pitchFamily="34" charset="0"/>
              <a:buChar char="•"/>
            </a:pPr>
            <a:r>
              <a:rPr lang="en-US" sz="4400" b="1" dirty="0" smtClean="0"/>
              <a:t>Submit Tardy</a:t>
            </a:r>
          </a:p>
          <a:p>
            <a:r>
              <a:rPr lang="en-US" sz="4400" dirty="0" smtClean="0"/>
              <a:t>The student can be able to submit tardy</a:t>
            </a:r>
          </a:p>
          <a:p>
            <a:pPr>
              <a:buFont typeface="Arial" pitchFamily="34" charset="0"/>
              <a:buChar char="•"/>
            </a:pPr>
            <a:r>
              <a:rPr lang="en-US" sz="4400" b="1" dirty="0" smtClean="0"/>
              <a:t>Submit Form</a:t>
            </a:r>
          </a:p>
          <a:p>
            <a:r>
              <a:rPr lang="en-US" sz="4400" dirty="0" smtClean="0"/>
              <a:t>The student can be able to submit forms online</a:t>
            </a:r>
          </a:p>
          <a:p>
            <a:pPr lvl="3">
              <a:buFont typeface="Arial" pitchFamily="34" charset="0"/>
              <a:buChar char="•"/>
            </a:pPr>
            <a:r>
              <a:rPr lang="en-US" sz="4400" b="1" dirty="0" smtClean="0"/>
              <a:t>Approve Form</a:t>
            </a:r>
          </a:p>
          <a:p>
            <a:r>
              <a:rPr lang="en-US" sz="4400" dirty="0" smtClean="0"/>
              <a:t>	                 The Director can be able 	                  to approve students’ 	                  forms</a:t>
            </a:r>
            <a:endParaRPr lang="en-US" sz="4400" dirty="0"/>
          </a:p>
        </p:txBody>
      </p:sp>
      <p:sp>
        <p:nvSpPr>
          <p:cNvPr id="17" name="TextBox 16"/>
          <p:cNvSpPr txBox="1"/>
          <p:nvPr/>
        </p:nvSpPr>
        <p:spPr>
          <a:xfrm>
            <a:off x="2133600" y="25527000"/>
            <a:ext cx="10668000" cy="17420153"/>
          </a:xfrm>
          <a:prstGeom prst="rect">
            <a:avLst/>
          </a:prstGeom>
          <a:noFill/>
        </p:spPr>
        <p:txBody>
          <a:bodyPr wrap="square" rtlCol="0">
            <a:spAutoFit/>
          </a:bodyPr>
          <a:lstStyle/>
          <a:p>
            <a:r>
              <a:rPr lang="en-US" sz="6000" b="1" dirty="0" smtClean="0"/>
              <a:t>Module Interfaces: </a:t>
            </a:r>
          </a:p>
          <a:p>
            <a:r>
              <a:rPr lang="en-US" sz="1800" b="1" dirty="0" smtClean="0"/>
              <a:t>1.1 Google </a:t>
            </a:r>
            <a:r>
              <a:rPr lang="en-US" sz="1800" b="1" dirty="0"/>
              <a:t>App Engine </a:t>
            </a:r>
            <a:r>
              <a:rPr lang="en-US" sz="1800" b="1" dirty="0" err="1"/>
              <a:t>Datastore</a:t>
            </a:r>
            <a:r>
              <a:rPr lang="en-US" sz="1800" b="1" dirty="0"/>
              <a:t> </a:t>
            </a:r>
            <a:endParaRPr lang="en-US" sz="1800" b="1" dirty="0" smtClean="0"/>
          </a:p>
          <a:p>
            <a:r>
              <a:rPr lang="en-US" sz="1800" dirty="0"/>
              <a:t>Our desired schema is a top-level Person class with fields for all personal information as Strings </a:t>
            </a:r>
            <a:endParaRPr lang="en-US" sz="1800" dirty="0" smtClean="0"/>
          </a:p>
          <a:p>
            <a:r>
              <a:rPr lang="en-US" sz="1800" dirty="0" smtClean="0"/>
              <a:t>and </a:t>
            </a:r>
            <a:r>
              <a:rPr lang="en-US" sz="1800" dirty="0"/>
              <a:t>an </a:t>
            </a:r>
            <a:r>
              <a:rPr lang="en-US" sz="1800" dirty="0" err="1"/>
              <a:t>AttendanceRecord</a:t>
            </a:r>
            <a:r>
              <a:rPr lang="en-US" sz="1800" dirty="0"/>
              <a:t>, which in turn has fields for all </a:t>
            </a:r>
            <a:r>
              <a:rPr lang="en-US" sz="1800" dirty="0" err="1"/>
              <a:t>Tardies</a:t>
            </a:r>
            <a:r>
              <a:rPr lang="en-US" sz="1800" dirty="0"/>
              <a:t>, Absences, </a:t>
            </a:r>
            <a:r>
              <a:rPr lang="en-US" sz="1800" dirty="0" err="1"/>
              <a:t>AbsenceRequests</a:t>
            </a:r>
            <a:r>
              <a:rPr lang="en-US" sz="1800" dirty="0"/>
              <a:t>, </a:t>
            </a:r>
            <a:r>
              <a:rPr lang="en-US" sz="1800" dirty="0" err="1"/>
              <a:t>ClassConflictForms</a:t>
            </a:r>
            <a:r>
              <a:rPr lang="en-US" sz="1800" dirty="0"/>
              <a:t>, etc. The </a:t>
            </a:r>
            <a:r>
              <a:rPr lang="en-US" sz="1800" dirty="0" err="1"/>
              <a:t>datastore</a:t>
            </a:r>
            <a:r>
              <a:rPr lang="en-US" sz="1800" dirty="0"/>
              <a:t> also contains a top-level Event object that has child types of Performance and Absence</a:t>
            </a:r>
            <a:r>
              <a:rPr lang="en-US" sz="1800" dirty="0" smtClean="0"/>
              <a:t>.</a:t>
            </a:r>
          </a:p>
          <a:p>
            <a:r>
              <a:rPr lang="en-US" sz="1800" b="1" dirty="0"/>
              <a:t>public void </a:t>
            </a:r>
            <a:r>
              <a:rPr lang="en-US" sz="1800" b="1" dirty="0" err="1"/>
              <a:t>setAttendanceRecord</a:t>
            </a:r>
            <a:r>
              <a:rPr lang="en-US" sz="1800" b="1" dirty="0"/>
              <a:t>(</a:t>
            </a:r>
            <a:r>
              <a:rPr lang="en-US" sz="1800" b="1" dirty="0" err="1"/>
              <a:t>AttendanceRecord</a:t>
            </a:r>
            <a:r>
              <a:rPr lang="en-US" sz="1800" b="1" dirty="0"/>
              <a:t> record); </a:t>
            </a:r>
            <a:endParaRPr lang="en-US" sz="1800" b="1" dirty="0" smtClean="0"/>
          </a:p>
          <a:p>
            <a:r>
              <a:rPr lang="en-US" sz="1800" dirty="0" smtClean="0"/>
              <a:t>This </a:t>
            </a:r>
            <a:r>
              <a:rPr lang="en-US" sz="1800" dirty="0"/>
              <a:t>method sets the value of a private String field of the User to the key of </a:t>
            </a:r>
            <a:r>
              <a:rPr lang="en-US" sz="1800" dirty="0" err="1"/>
              <a:t>AttendanceRecord</a:t>
            </a:r>
            <a:r>
              <a:rPr lang="en-US" sz="1800" dirty="0"/>
              <a:t> record, which is stored as a top-level object in the </a:t>
            </a:r>
            <a:r>
              <a:rPr lang="en-US" sz="1800" dirty="0" err="1"/>
              <a:t>datastore</a:t>
            </a:r>
            <a:r>
              <a:rPr lang="en-US" sz="1800" dirty="0"/>
              <a:t>. </a:t>
            </a:r>
            <a:endParaRPr lang="en-US" sz="1800" dirty="0" smtClean="0"/>
          </a:p>
          <a:p>
            <a:r>
              <a:rPr lang="en-US" sz="1800" b="1" dirty="0" smtClean="0"/>
              <a:t>public </a:t>
            </a:r>
            <a:r>
              <a:rPr lang="en-US" sz="1800" b="1" dirty="0" err="1"/>
              <a:t>AttendanceRecord</a:t>
            </a:r>
            <a:r>
              <a:rPr lang="en-US" sz="1800" b="1" dirty="0"/>
              <a:t> </a:t>
            </a:r>
            <a:r>
              <a:rPr lang="en-US" sz="1800" b="1" dirty="0" err="1"/>
              <a:t>getAttendanceRecord</a:t>
            </a:r>
            <a:r>
              <a:rPr lang="en-US" sz="1800" b="1" dirty="0"/>
              <a:t>(); </a:t>
            </a:r>
            <a:endParaRPr lang="en-US" sz="1800" b="1" dirty="0" smtClean="0"/>
          </a:p>
          <a:p>
            <a:r>
              <a:rPr lang="en-US" sz="1800" dirty="0" smtClean="0"/>
              <a:t>This </a:t>
            </a:r>
            <a:r>
              <a:rPr lang="en-US" sz="1800" dirty="0"/>
              <a:t>queries the database using the private String field of the User that corresponds to the User's Attendance Record. </a:t>
            </a:r>
            <a:endParaRPr lang="en-US" sz="1800" dirty="0" smtClean="0"/>
          </a:p>
          <a:p>
            <a:r>
              <a:rPr lang="en-US" sz="1800" dirty="0" smtClean="0"/>
              <a:t>We </a:t>
            </a:r>
            <a:r>
              <a:rPr lang="en-US" sz="1800" dirty="0"/>
              <a:t>add and remove entities from the database using an interface defined in our </a:t>
            </a:r>
            <a:r>
              <a:rPr lang="en-US" sz="1800" dirty="0" err="1"/>
              <a:t>DatabaseUtil</a:t>
            </a:r>
            <a:r>
              <a:rPr lang="en-US" sz="1800" dirty="0"/>
              <a:t> class. Simple getters and setters encapsulate the retrieval of the database service and persistence. </a:t>
            </a:r>
            <a:endParaRPr lang="en-US" sz="1800" dirty="0" smtClean="0"/>
          </a:p>
          <a:p>
            <a:r>
              <a:rPr lang="en-US" sz="1800" b="1" dirty="0" smtClean="0"/>
              <a:t>public </a:t>
            </a:r>
            <a:r>
              <a:rPr lang="en-US" sz="1800" b="1" dirty="0"/>
              <a:t>static User </a:t>
            </a:r>
            <a:r>
              <a:rPr lang="en-US" sz="1800" b="1" dirty="0" err="1"/>
              <a:t>getUser</a:t>
            </a:r>
            <a:r>
              <a:rPr lang="en-US" sz="1800" b="1" dirty="0"/>
              <a:t>(String </a:t>
            </a:r>
            <a:r>
              <a:rPr lang="en-US" sz="1800" b="1" dirty="0" err="1"/>
              <a:t>netID</a:t>
            </a:r>
            <a:r>
              <a:rPr lang="en-US" sz="1800" b="1" dirty="0"/>
              <a:t>) </a:t>
            </a:r>
            <a:endParaRPr lang="en-US" sz="1800" b="1" dirty="0" smtClean="0"/>
          </a:p>
          <a:p>
            <a:r>
              <a:rPr lang="en-US" sz="1800" b="1" dirty="0" smtClean="0"/>
              <a:t>public </a:t>
            </a:r>
            <a:r>
              <a:rPr lang="en-US" sz="1800" b="1" dirty="0"/>
              <a:t>static void </a:t>
            </a:r>
            <a:r>
              <a:rPr lang="en-US" sz="1800" b="1" dirty="0" err="1"/>
              <a:t>addUser</a:t>
            </a:r>
            <a:r>
              <a:rPr lang="en-US" sz="1800" b="1" dirty="0"/>
              <a:t>(User guy</a:t>
            </a:r>
            <a:r>
              <a:rPr lang="en-US" sz="1800" b="1" dirty="0" smtClean="0"/>
              <a:t>)</a:t>
            </a:r>
            <a:endParaRPr lang="en-US" sz="1800" dirty="0"/>
          </a:p>
          <a:p>
            <a:r>
              <a:rPr lang="en-US" sz="1800" b="1" dirty="0"/>
              <a:t>public static void </a:t>
            </a:r>
            <a:r>
              <a:rPr lang="en-US" sz="1800" b="1" dirty="0" err="1"/>
              <a:t>addEvent</a:t>
            </a:r>
            <a:r>
              <a:rPr lang="en-US" sz="1800" b="1" dirty="0"/>
              <a:t>(Event </a:t>
            </a:r>
            <a:r>
              <a:rPr lang="en-US" sz="1800" b="1" dirty="0" err="1"/>
              <a:t>toAdd</a:t>
            </a:r>
            <a:r>
              <a:rPr lang="en-US" sz="1800" b="1" dirty="0"/>
              <a:t>) </a:t>
            </a:r>
            <a:endParaRPr lang="en-US" sz="1800" b="1" dirty="0" smtClean="0"/>
          </a:p>
          <a:p>
            <a:r>
              <a:rPr lang="en-US" sz="1800" b="1" dirty="0" smtClean="0"/>
              <a:t>public </a:t>
            </a:r>
            <a:r>
              <a:rPr lang="en-US" sz="1800" b="1" dirty="0"/>
              <a:t>static String[] </a:t>
            </a:r>
            <a:r>
              <a:rPr lang="en-US" sz="1800" b="1" dirty="0" err="1"/>
              <a:t>listAllUsers</a:t>
            </a:r>
            <a:r>
              <a:rPr lang="en-US" sz="1800" b="1" dirty="0" smtClean="0"/>
              <a:t>()</a:t>
            </a:r>
          </a:p>
          <a:p>
            <a:endParaRPr lang="en-US" sz="1800" b="1" dirty="0"/>
          </a:p>
          <a:p>
            <a:r>
              <a:rPr lang="en-US" sz="1800" b="1" dirty="0" smtClean="0"/>
              <a:t>1.2 http</a:t>
            </a:r>
            <a:r>
              <a:rPr lang="en-US" sz="1800" b="1" dirty="0"/>
              <a:t>:// Communication Between Mobile Application and Server</a:t>
            </a:r>
          </a:p>
          <a:p>
            <a:r>
              <a:rPr lang="en-US" sz="1800" dirty="0"/>
              <a:t>This is accomplished through a data serialization interface. The mobile app needs to send all relevant data currently stored in </a:t>
            </a:r>
            <a:r>
              <a:rPr lang="en-US" sz="1800" dirty="0" err="1"/>
              <a:t>localStorage</a:t>
            </a:r>
            <a:r>
              <a:rPr lang="en-US" sz="1800" dirty="0"/>
              <a:t> to the server. It concatenates the keys of all absences, </a:t>
            </a:r>
            <a:r>
              <a:rPr lang="en-US" sz="1800" dirty="0" err="1"/>
              <a:t>tardies</a:t>
            </a:r>
            <a:r>
              <a:rPr lang="en-US" sz="1800" dirty="0"/>
              <a:t>, and events stored in </a:t>
            </a:r>
            <a:r>
              <a:rPr lang="en-US" sz="1800" dirty="0" err="1"/>
              <a:t>localStorage</a:t>
            </a:r>
            <a:r>
              <a:rPr lang="en-US" sz="1800" dirty="0"/>
              <a:t> (both as described above) into a comma-delimited string that is sent to the server via an HTML POST request and parsed using a servlet's </a:t>
            </a:r>
            <a:r>
              <a:rPr lang="en-US" sz="1800" dirty="0" err="1"/>
              <a:t>doPost</a:t>
            </a:r>
            <a:r>
              <a:rPr lang="en-US" sz="1800" dirty="0"/>
              <a:t> method. This interface for serialization makes parsing easy, as two calls to </a:t>
            </a:r>
            <a:r>
              <a:rPr lang="en-US" sz="1800" dirty="0" err="1"/>
              <a:t>String.split</a:t>
            </a:r>
            <a:r>
              <a:rPr lang="en-US" sz="1800" dirty="0"/>
              <a:t>(char delimiter) can create a 2D array of everything that was previously stored in </a:t>
            </a:r>
            <a:r>
              <a:rPr lang="en-US" sz="1800" dirty="0" err="1"/>
              <a:t>localStorage</a:t>
            </a:r>
            <a:r>
              <a:rPr lang="en-US" sz="1800" dirty="0"/>
              <a:t> at the client side</a:t>
            </a:r>
            <a:r>
              <a:rPr lang="en-US" sz="1800" dirty="0" smtClean="0"/>
              <a:t>.</a:t>
            </a:r>
          </a:p>
          <a:p>
            <a:endParaRPr lang="en-US" sz="1800" b="1" dirty="0" smtClean="0"/>
          </a:p>
          <a:p>
            <a:r>
              <a:rPr lang="en-US" sz="1800" b="1" dirty="0" smtClean="0"/>
              <a:t>1.3 Mobile </a:t>
            </a:r>
            <a:r>
              <a:rPr lang="en-US" sz="1800" b="1" dirty="0"/>
              <a:t>Application html5 </a:t>
            </a:r>
            <a:r>
              <a:rPr lang="en-US" sz="1800" b="1" dirty="0" err="1" smtClean="0"/>
              <a:t>localStorage</a:t>
            </a:r>
            <a:endParaRPr lang="en-US" sz="1800" b="1" dirty="0" smtClean="0"/>
          </a:p>
          <a:p>
            <a:r>
              <a:rPr lang="en-US" sz="1800" dirty="0"/>
              <a:t>HTML5 </a:t>
            </a:r>
            <a:r>
              <a:rPr lang="en-US" sz="1800" dirty="0" err="1"/>
              <a:t>localStorage</a:t>
            </a:r>
            <a:r>
              <a:rPr lang="en-US" sz="1800" dirty="0"/>
              <a:t> is a key-value map that deals only with Strings. Because of the many types of data we store in </a:t>
            </a:r>
            <a:r>
              <a:rPr lang="en-US" sz="1800" dirty="0" err="1"/>
              <a:t>localStorage</a:t>
            </a:r>
            <a:r>
              <a:rPr lang="en-US" sz="1800" dirty="0"/>
              <a:t>, we defined an interface for the common serialization of four different data types: Users, events, </a:t>
            </a:r>
            <a:r>
              <a:rPr lang="en-US" sz="1800" dirty="0" err="1"/>
              <a:t>tardies</a:t>
            </a:r>
            <a:r>
              <a:rPr lang="en-US" sz="1800" dirty="0"/>
              <a:t>, and absences</a:t>
            </a:r>
            <a:r>
              <a:rPr lang="en-US" sz="1800" dirty="0" smtClean="0"/>
              <a:t>.</a:t>
            </a:r>
            <a:endParaRPr lang="en-US" sz="1800" b="1" dirty="0"/>
          </a:p>
          <a:p>
            <a:r>
              <a:rPr lang="en-US" sz="1800" b="1" dirty="0"/>
              <a:t>Example for an absence: "</a:t>
            </a:r>
            <a:r>
              <a:rPr lang="en-US" sz="1800" b="1" dirty="0" err="1"/>
              <a:t>absentStudentRehearsal</a:t>
            </a:r>
            <a:r>
              <a:rPr lang="en-US" sz="1800" b="1" dirty="0"/>
              <a:t> Curtis </a:t>
            </a:r>
            <a:r>
              <a:rPr lang="en-US" sz="1800" b="1" dirty="0" err="1"/>
              <a:t>Ullerich</a:t>
            </a:r>
            <a:r>
              <a:rPr lang="en-US" sz="1800" b="1" dirty="0"/>
              <a:t> </a:t>
            </a:r>
            <a:r>
              <a:rPr lang="en-US" sz="1800" b="1" dirty="0" err="1"/>
              <a:t>curtisu</a:t>
            </a:r>
            <a:r>
              <a:rPr lang="en-US" sz="1800" b="1" dirty="0"/>
              <a:t> 2012-3-28 1630 1750 000001" </a:t>
            </a:r>
            <a:endParaRPr lang="en-US" sz="1800" b="1" dirty="0" smtClean="0"/>
          </a:p>
          <a:p>
            <a:r>
              <a:rPr lang="en-US" sz="1800" dirty="0" smtClean="0"/>
              <a:t>This </a:t>
            </a:r>
            <a:r>
              <a:rPr lang="en-US" sz="1800" dirty="0"/>
              <a:t>allows for </a:t>
            </a:r>
            <a:r>
              <a:rPr lang="en-US" sz="1800" dirty="0" err="1"/>
              <a:t>util</a:t>
            </a:r>
            <a:r>
              <a:rPr lang="en-US" sz="1800" dirty="0"/>
              <a:t> functions for storing and retrieving items from </a:t>
            </a:r>
            <a:r>
              <a:rPr lang="en-US" sz="1800" dirty="0" err="1"/>
              <a:t>localstorage</a:t>
            </a:r>
            <a:r>
              <a:rPr lang="en-US" sz="1800" dirty="0"/>
              <a:t>, as well as searching and aggregating entities of a particular type for sorting, storing, </a:t>
            </a:r>
            <a:r>
              <a:rPr lang="en-US" sz="1800" dirty="0" err="1"/>
              <a:t>POSTing</a:t>
            </a:r>
            <a:r>
              <a:rPr lang="en-US" sz="1800" dirty="0"/>
              <a:t>, etc</a:t>
            </a:r>
            <a:r>
              <a:rPr lang="en-US" sz="1800" dirty="0" smtClean="0"/>
              <a:t>.</a:t>
            </a:r>
          </a:p>
          <a:p>
            <a:endParaRPr lang="en-US" sz="1800" b="1" dirty="0"/>
          </a:p>
          <a:p>
            <a:r>
              <a:rPr lang="en-US" sz="1800" b="1" dirty="0" smtClean="0"/>
              <a:t>1.4 JSP-Backend </a:t>
            </a:r>
            <a:endParaRPr lang="en-US" sz="1800" b="1" dirty="0"/>
          </a:p>
          <a:p>
            <a:r>
              <a:rPr lang="en-US" sz="1800" dirty="0"/>
              <a:t>The JSPs that comprise the GUI for our web application pull user information from the </a:t>
            </a:r>
            <a:r>
              <a:rPr lang="en-US" sz="1800" dirty="0" err="1"/>
              <a:t>datastore</a:t>
            </a:r>
            <a:r>
              <a:rPr lang="en-US" sz="1800" dirty="0"/>
              <a:t> using the interface defined in 5.1.1 above. We use a standard interface for servlets for pushing data to the server using an HTML POST request: </a:t>
            </a:r>
            <a:endParaRPr lang="en-US" sz="1800" dirty="0" smtClean="0"/>
          </a:p>
          <a:p>
            <a:r>
              <a:rPr lang="en-US" sz="1800" b="1" dirty="0" smtClean="0"/>
              <a:t>public </a:t>
            </a:r>
            <a:r>
              <a:rPr lang="en-US" sz="1800" b="1" dirty="0"/>
              <a:t>void </a:t>
            </a:r>
            <a:r>
              <a:rPr lang="en-US" sz="1800" b="1" dirty="0" err="1"/>
              <a:t>doPost</a:t>
            </a:r>
            <a:r>
              <a:rPr lang="en-US" sz="1800" b="1" dirty="0"/>
              <a:t>(</a:t>
            </a:r>
            <a:r>
              <a:rPr lang="en-US" sz="1800" b="1" dirty="0" err="1"/>
              <a:t>HttpServletRequest</a:t>
            </a:r>
            <a:r>
              <a:rPr lang="en-US" sz="1800" b="1" dirty="0"/>
              <a:t> </a:t>
            </a:r>
            <a:r>
              <a:rPr lang="en-US" sz="1800" b="1" dirty="0" err="1"/>
              <a:t>req</a:t>
            </a:r>
            <a:r>
              <a:rPr lang="en-US" sz="1800" b="1" dirty="0"/>
              <a:t>, </a:t>
            </a:r>
            <a:r>
              <a:rPr lang="en-US" sz="1800" b="1" dirty="0" err="1"/>
              <a:t>HttpServletResponse</a:t>
            </a:r>
            <a:r>
              <a:rPr lang="en-US" sz="1800" b="1" dirty="0"/>
              <a:t> </a:t>
            </a:r>
            <a:r>
              <a:rPr lang="en-US" sz="1800" b="1" dirty="0" err="1"/>
              <a:t>resp</a:t>
            </a:r>
            <a:r>
              <a:rPr lang="en-US" sz="1800" b="1" dirty="0"/>
              <a:t>) </a:t>
            </a:r>
            <a:endParaRPr lang="en-US" sz="1800" b="1" dirty="0" smtClean="0"/>
          </a:p>
          <a:p>
            <a:r>
              <a:rPr lang="en-US" sz="1800" dirty="0" smtClean="0"/>
              <a:t>For </a:t>
            </a:r>
            <a:r>
              <a:rPr lang="en-US" sz="1800" dirty="0"/>
              <a:t>each type of servlet necessary (in which we send various types of data and handle the POST differently), we use this method to accept data. Each servlet class extends </a:t>
            </a:r>
            <a:r>
              <a:rPr lang="en-US" sz="1800" dirty="0" err="1"/>
              <a:t>HttpServlet</a:t>
            </a:r>
            <a:r>
              <a:rPr lang="en-US" sz="1800" dirty="0"/>
              <a:t>. </a:t>
            </a:r>
            <a:endParaRPr lang="en-US" sz="1800" dirty="0" smtClean="0"/>
          </a:p>
          <a:p>
            <a:r>
              <a:rPr lang="en-US" sz="1800" dirty="0" smtClean="0"/>
              <a:t>From </a:t>
            </a:r>
            <a:r>
              <a:rPr lang="en-US" sz="1800" dirty="0"/>
              <a:t>the HTML page, a POST is done as the method of a standard HTML form and sends the values of all form fields to the servlet, where they are processed in our </a:t>
            </a:r>
            <a:r>
              <a:rPr lang="en-US" sz="1800" dirty="0" err="1"/>
              <a:t>doPost</a:t>
            </a:r>
            <a:r>
              <a:rPr lang="en-US" sz="1800" dirty="0"/>
              <a:t> method.</a:t>
            </a:r>
            <a:endParaRPr lang="en-US" sz="1800" b="1" dirty="0" smtClean="0"/>
          </a:p>
          <a:p>
            <a:r>
              <a:rPr lang="en-US" sz="6000" b="1" dirty="0" smtClean="0"/>
              <a:t>Design Decisions:</a:t>
            </a:r>
          </a:p>
          <a:p>
            <a:pPr>
              <a:buFont typeface="Arial" pitchFamily="34" charset="0"/>
              <a:buChar char="•"/>
            </a:pPr>
            <a:r>
              <a:rPr lang="en-US" sz="2800" dirty="0"/>
              <a:t>Google App Engine. </a:t>
            </a:r>
            <a:endParaRPr lang="en-US" sz="2800" dirty="0" smtClean="0"/>
          </a:p>
          <a:p>
            <a:pPr>
              <a:buFont typeface="Arial" pitchFamily="34" charset="0"/>
              <a:buChar char="•"/>
            </a:pPr>
            <a:r>
              <a:rPr lang="en-US" sz="2800" dirty="0"/>
              <a:t>Java </a:t>
            </a:r>
            <a:r>
              <a:rPr lang="en-US" sz="2800" dirty="0" smtClean="0"/>
              <a:t> and  html5</a:t>
            </a:r>
          </a:p>
          <a:p>
            <a:pPr>
              <a:buFont typeface="Arial" pitchFamily="34" charset="0"/>
              <a:buChar char="•"/>
            </a:pPr>
            <a:r>
              <a:rPr lang="en-US" sz="2800" dirty="0" smtClean="0"/>
              <a:t>common </a:t>
            </a:r>
            <a:r>
              <a:rPr lang="en-US" sz="2800" dirty="0"/>
              <a:t>methods </a:t>
            </a:r>
            <a:r>
              <a:rPr lang="en-US" sz="2800" dirty="0" smtClean="0"/>
              <a:t>in  </a:t>
            </a:r>
            <a:r>
              <a:rPr lang="en-US" sz="2800" dirty="0"/>
              <a:t>all the sub-classes</a:t>
            </a:r>
            <a:r>
              <a:rPr lang="en-US" sz="2800" dirty="0" smtClean="0"/>
              <a:t> </a:t>
            </a:r>
          </a:p>
          <a:p>
            <a:pPr>
              <a:buFont typeface="Arial" pitchFamily="34" charset="0"/>
              <a:buChar char="•"/>
            </a:pPr>
            <a:r>
              <a:rPr lang="en-US" sz="2800" dirty="0"/>
              <a:t>store the information in the </a:t>
            </a:r>
            <a:r>
              <a:rPr lang="en-US" sz="2800" dirty="0" smtClean="0"/>
              <a:t> KEY</a:t>
            </a:r>
            <a:endParaRPr lang="en-US" sz="5400" dirty="0" smtClean="0"/>
          </a:p>
          <a:p>
            <a:endParaRPr lang="en-US" sz="6000" b="1" dirty="0" smtClean="0"/>
          </a:p>
          <a:p>
            <a:endParaRPr lang="en-US" sz="6000" b="1" dirty="0"/>
          </a:p>
        </p:txBody>
      </p:sp>
      <p:sp>
        <p:nvSpPr>
          <p:cNvPr id="23" name="TextBox 22"/>
          <p:cNvSpPr txBox="1"/>
          <p:nvPr/>
        </p:nvSpPr>
        <p:spPr>
          <a:xfrm>
            <a:off x="17145000" y="27355800"/>
            <a:ext cx="13411200" cy="26130230"/>
          </a:xfrm>
          <a:prstGeom prst="rect">
            <a:avLst/>
          </a:prstGeom>
          <a:noFill/>
        </p:spPr>
        <p:txBody>
          <a:bodyPr wrap="square" rtlCol="0">
            <a:spAutoFit/>
          </a:bodyPr>
          <a:lstStyle/>
          <a:p>
            <a:r>
              <a:rPr lang="en-US" sz="6600" b="1" dirty="0" smtClean="0"/>
              <a:t>Team Info:</a:t>
            </a:r>
          </a:p>
          <a:p>
            <a:r>
              <a:rPr lang="en-US" sz="4400" dirty="0" smtClean="0"/>
              <a:t>Team B4</a:t>
            </a:r>
          </a:p>
          <a:p>
            <a:r>
              <a:rPr lang="en-US" sz="4400" dirty="0" smtClean="0"/>
              <a:t>Brandon Maxwell – COM S</a:t>
            </a:r>
            <a:endParaRPr lang="en-US" sz="4400" dirty="0"/>
          </a:p>
          <a:p>
            <a:r>
              <a:rPr lang="en-US" sz="4400" dirty="0"/>
              <a:t>Yifei Zhu –  CPR </a:t>
            </a:r>
            <a:r>
              <a:rPr lang="en-US" sz="4400" dirty="0" smtClean="0"/>
              <a:t>E</a:t>
            </a:r>
          </a:p>
          <a:p>
            <a:r>
              <a:rPr lang="en-US" sz="4400" dirty="0" smtClean="0"/>
              <a:t>Curtis </a:t>
            </a:r>
            <a:r>
              <a:rPr lang="en-US" sz="4400" dirty="0" err="1" smtClean="0"/>
              <a:t>Ullerich</a:t>
            </a:r>
            <a:r>
              <a:rPr lang="en-US" sz="4400" dirty="0" smtClean="0"/>
              <a:t> – CPR E</a:t>
            </a:r>
            <a:endParaRPr lang="en-US" sz="4400" dirty="0"/>
          </a:p>
          <a:p>
            <a:r>
              <a:rPr lang="en-US" sz="4400" dirty="0"/>
              <a:t>Todd </a:t>
            </a:r>
            <a:r>
              <a:rPr lang="en-US" sz="4400" dirty="0" err="1" smtClean="0"/>
              <a:t>Wegter</a:t>
            </a:r>
            <a:r>
              <a:rPr lang="en-US" sz="4400" dirty="0" smtClean="0"/>
              <a:t> – CPR E</a:t>
            </a:r>
            <a:endParaRPr lang="en-US" sz="4400" dirty="0"/>
          </a:p>
          <a:p>
            <a:endParaRPr lang="en-US" sz="6600" b="1" dirty="0" smtClean="0"/>
          </a:p>
          <a:p>
            <a:r>
              <a:rPr lang="en-US" sz="6600" b="1" dirty="0" smtClean="0"/>
              <a:t>What went wrong:</a:t>
            </a:r>
          </a:p>
          <a:p>
            <a:pPr>
              <a:buFont typeface="Arial" pitchFamily="34" charset="0"/>
              <a:buChar char="•"/>
            </a:pPr>
            <a:r>
              <a:rPr lang="en-US" sz="4400" dirty="0" smtClean="0"/>
              <a:t>We couldn’t </a:t>
            </a:r>
            <a:r>
              <a:rPr lang="en-US" sz="4400" dirty="0"/>
              <a:t>use polymorphism</a:t>
            </a:r>
            <a:endParaRPr lang="en-US" sz="4400" dirty="0" smtClean="0"/>
          </a:p>
          <a:p>
            <a:endParaRPr lang="en-US" sz="6600" b="1" dirty="0" smtClean="0"/>
          </a:p>
          <a:p>
            <a:r>
              <a:rPr lang="en-US" sz="6600" b="1" dirty="0" smtClean="0"/>
              <a:t>      What went right: </a:t>
            </a:r>
          </a:p>
          <a:p>
            <a:pPr lvl="1">
              <a:buFont typeface="Arial" pitchFamily="34" charset="0"/>
              <a:buChar char="•"/>
            </a:pPr>
            <a:r>
              <a:rPr lang="en-US" sz="4400" dirty="0" smtClean="0"/>
              <a:t>   Working complete project</a:t>
            </a:r>
          </a:p>
          <a:p>
            <a:pPr lvl="1">
              <a:buFont typeface="Arial" pitchFamily="34" charset="0"/>
              <a:buChar char="•"/>
            </a:pPr>
            <a:r>
              <a:rPr lang="en-US" sz="4400" dirty="0" smtClean="0"/>
              <a:t>   Tool can be able to use by ISU Marching Band</a:t>
            </a:r>
            <a:endParaRPr lang="en-US" sz="4400" dirty="0"/>
          </a:p>
          <a:p>
            <a:r>
              <a:rPr lang="en-US" sz="6600" b="1" dirty="0" smtClean="0"/>
              <a:t>      </a:t>
            </a:r>
          </a:p>
          <a:p>
            <a:r>
              <a:rPr lang="en-US" sz="6600" b="1" dirty="0" smtClean="0"/>
              <a:t>      Lessons Learned:</a:t>
            </a:r>
          </a:p>
          <a:p>
            <a:pPr lvl="1">
              <a:buFont typeface="Arial" pitchFamily="34" charset="0"/>
              <a:buChar char="•"/>
            </a:pPr>
            <a:r>
              <a:rPr lang="en-US" sz="4400" dirty="0" smtClean="0"/>
              <a:t>     Database , </a:t>
            </a:r>
            <a:r>
              <a:rPr lang="en-US" sz="4400" dirty="0" err="1" smtClean="0"/>
              <a:t>Javascript</a:t>
            </a:r>
            <a:r>
              <a:rPr lang="en-US" sz="4400" dirty="0" smtClean="0"/>
              <a:t>, HTML, Google App Engine    </a:t>
            </a:r>
            <a:endParaRPr lang="en-US" sz="4400" dirty="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sz="6600" b="1" dirty="0"/>
          </a:p>
          <a:p>
            <a:endParaRPr lang="en-US" sz="6600" b="1" dirty="0" smtClean="0"/>
          </a:p>
          <a:p>
            <a:endParaRPr lang="en-US" b="1" dirty="0"/>
          </a:p>
        </p:txBody>
      </p:sp>
      <p:pic>
        <p:nvPicPr>
          <p:cNvPr id="2" name="Picture 2" descr="C:\Users\yzhu\Desktop\delete\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1725" y="16748120"/>
            <a:ext cx="9861550" cy="101205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6" name="Picture 2" descr="C:\Users\yzhu\Desktop\school work\309 svn\Poster\Mobile ma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875" y="4800600"/>
            <a:ext cx="9798370" cy="5181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yzhu\Desktop\school work\309 svn\Poster\Mobile tardy check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04093" y="4800600"/>
            <a:ext cx="9719850" cy="5181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yzhu\Desktop\school work\309 svn\Poster\Web direct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745200"/>
            <a:ext cx="11096664" cy="6842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yzhu\Desktop\school work\309 svn\Poster\Web director_form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88853" y="20481766"/>
            <a:ext cx="10591347" cy="68740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yzhu\Desktop\school work\309 svn\Poster\Web student for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1799" y="37539230"/>
            <a:ext cx="7904387" cy="5990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718</Words>
  <Application>Microsoft Office PowerPoint</Application>
  <PresentationFormat>Custom</PresentationFormat>
  <Paragraphs>80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Iowa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Yifei Zhu</cp:lastModifiedBy>
  <cp:revision>36</cp:revision>
  <dcterms:created xsi:type="dcterms:W3CDTF">2008-12-12T03:57:41Z</dcterms:created>
  <dcterms:modified xsi:type="dcterms:W3CDTF">2012-04-18T19:30:02Z</dcterms:modified>
</cp:coreProperties>
</file>