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5" r:id="rId4"/>
    <p:sldId id="292" r:id="rId5"/>
    <p:sldId id="298" r:id="rId6"/>
    <p:sldId id="293" r:id="rId7"/>
    <p:sldId id="297" r:id="rId8"/>
    <p:sldId id="294" r:id="rId9"/>
    <p:sldId id="299" r:id="rId10"/>
    <p:sldId id="295" r:id="rId11"/>
    <p:sldId id="277" r:id="rId12"/>
    <p:sldId id="278" r:id="rId13"/>
    <p:sldId id="279" r:id="rId14"/>
    <p:sldId id="288" r:id="rId15"/>
    <p:sldId id="280" r:id="rId16"/>
    <p:sldId id="281" r:id="rId17"/>
    <p:sldId id="300" r:id="rId18"/>
    <p:sldId id="302" r:id="rId19"/>
    <p:sldId id="301" r:id="rId20"/>
    <p:sldId id="303" r:id="rId21"/>
    <p:sldId id="304" r:id="rId22"/>
    <p:sldId id="305" r:id="rId23"/>
  </p:sldIdLst>
  <p:sldSz cx="12188825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04721" y="-1312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911" y="1498600"/>
            <a:ext cx="6617516" cy="23368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www.cs.virginia.edu/~njb2b/cs3102</a:t>
            </a:r>
            <a:endParaRPr lang="en-US" sz="3200" dirty="0"/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479925" y="32607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altLang="en-US" sz="1600" b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99212" y="553274"/>
            <a:ext cx="5570159" cy="4933126"/>
            <a:chOff x="6448588" y="1143000"/>
            <a:chExt cx="5437025" cy="5112174"/>
          </a:xfrm>
        </p:grpSpPr>
        <p:pic>
          <p:nvPicPr>
            <p:cNvPr id="43" name="Content Placeholder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9" t="17588" r="14684" b="6593"/>
            <a:stretch/>
          </p:blipFill>
          <p:spPr>
            <a:xfrm>
              <a:off x="6448588" y="1143000"/>
              <a:ext cx="5437025" cy="5112174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 rot="20333463">
              <a:off x="8455571" y="3171910"/>
              <a:ext cx="2948169" cy="16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/>
                <a:t>A number can be both even and odd</a:t>
              </a:r>
              <a:endParaRPr lang="en-US" sz="3200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89012" y="2819400"/>
            <a:ext cx="4639412" cy="3341698"/>
            <a:chOff x="883868" y="2767105"/>
            <a:chExt cx="4639412" cy="3341698"/>
          </a:xfrm>
        </p:grpSpPr>
        <p:pic>
          <p:nvPicPr>
            <p:cNvPr id="1026" name="Picture 2" descr="https://scontent-iad3-1.xx.fbcdn.net/v/t34.18173-12/27394664_10212979884546697_23819659_n.png?_nc_cat=103&amp;_nc_ht=scontent-iad3-1.xx&amp;oh=9fac94ac06c9e066d0528f59247f5baf&amp;oe=5C4877B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621"/>
            <a:stretch/>
          </p:blipFill>
          <p:spPr bwMode="auto">
            <a:xfrm>
              <a:off x="989012" y="3238602"/>
              <a:ext cx="4429125" cy="287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83868" y="2767105"/>
              <a:ext cx="4639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When your professor tries to meme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writing a proof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mtClean="0"/>
              <a:t>Mention method of proof you’re using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List everything given (all assumptions you’re making)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State formally what you are going to prove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State your proof as clearly and concisely as you can </a:t>
            </a:r>
          </a:p>
          <a:p>
            <a:pPr marL="1276257" lvl="1" indent="-742950"/>
            <a:r>
              <a:rPr lang="en-US" smtClean="0"/>
              <a:t>providing accompanying intuition is often helpful)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0706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1721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89692" y="5867400"/>
            <a:ext cx="304721" cy="1524000"/>
            <a:chOff x="4343400" y="5867400"/>
            <a:chExt cx="228600" cy="1524000"/>
          </a:xfrm>
        </p:grpSpPr>
        <p:sp>
          <p:nvSpPr>
            <p:cNvPr id="7" name="Rectangle 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143001"/>
                <a:ext cx="10969943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what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will fall</a:t>
                </a:r>
              </a:p>
              <a:p>
                <a:r>
                  <a:rPr lang="en-US" u="sng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First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Show that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(the first domino) will fall</a:t>
                </a:r>
              </a:p>
              <a:p>
                <a:r>
                  <a:rPr lang="en-US" u="sng" dirty="0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u="sng" dirty="0" smtClean="0"/>
                  <a:t>:</a:t>
                </a:r>
                <a:r>
                  <a:rPr lang="en-US" dirty="0" smtClean="0"/>
                  <a:t>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for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Assume arbitrary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will fall</a:t>
                </a:r>
              </a:p>
              <a:p>
                <a:r>
                  <a:rPr lang="en-US" u="sng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u="sng" dirty="0" smtClean="0"/>
                  <a:t>:</a:t>
                </a:r>
                <a:r>
                  <a:rPr lang="en-US" dirty="0" smtClean="0"/>
                  <a:t> Show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+1)</m:t>
                    </m:r>
                  </m:oMath>
                </a14:m>
                <a:endParaRPr lang="en-US" u="sng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Show that when arbitrary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falls, then the next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will fall.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143001"/>
                <a:ext cx="10969943" cy="5105399"/>
              </a:xfrm>
              <a:blipFill rotWithShape="1">
                <a:blip r:embed="rId2"/>
                <a:stretch>
                  <a:fillRect l="-1056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67662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78677" y="5867400"/>
            <a:ext cx="304721" cy="1524000"/>
            <a:chOff x="3810000" y="5867400"/>
            <a:chExt cx="228600" cy="1524000"/>
          </a:xfrm>
        </p:grpSpPr>
        <p:sp>
          <p:nvSpPr>
            <p:cNvPr id="6" name="Rectangle 5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6647" y="5867400"/>
            <a:ext cx="304721" cy="1524000"/>
            <a:chOff x="3810000" y="5867400"/>
            <a:chExt cx="228600" cy="1524000"/>
          </a:xfrm>
        </p:grpSpPr>
        <p:sp>
          <p:nvSpPr>
            <p:cNvPr id="15" name="Rectangle 14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8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1905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The first domino will fall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dirty="0" smtClean="0"/>
                  <a:t>: If any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falls, then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will fall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05000"/>
              </a:xfrm>
              <a:blipFill rotWithShape="1">
                <a:blip r:embed="rId2"/>
                <a:stretch>
                  <a:fillRect l="-163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062942" y="3810000"/>
            <a:ext cx="609441" cy="3048000"/>
            <a:chOff x="4343400" y="5867400"/>
            <a:chExt cx="228600" cy="1524000"/>
          </a:xfrm>
        </p:grpSpPr>
        <p:sp>
          <p:nvSpPr>
            <p:cNvPr id="7" name="Rectangle 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437765" y="3810000"/>
            <a:ext cx="609441" cy="3048000"/>
            <a:chOff x="3810000" y="5867400"/>
            <a:chExt cx="228600" cy="15240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06295" y="4627603"/>
            <a:ext cx="1963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Falls because of base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688118" y="3810000"/>
            <a:ext cx="609441" cy="3048000"/>
            <a:chOff x="4343400" y="5867400"/>
            <a:chExt cx="228600" cy="1524000"/>
          </a:xfrm>
        </p:grpSpPr>
        <p:sp>
          <p:nvSpPr>
            <p:cNvPr id="17" name="Rectangle 1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7313295" y="3810000"/>
            <a:ext cx="609441" cy="3048000"/>
            <a:chOff x="4343400" y="5867400"/>
            <a:chExt cx="228600" cy="1524000"/>
          </a:xfrm>
        </p:grpSpPr>
        <p:sp>
          <p:nvSpPr>
            <p:cNvPr id="21" name="Rectangle 20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9344766" y="4027437"/>
            <a:ext cx="2640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dominos fall!!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8780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78678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7002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Hi-Ho-Cherry-O</a:t>
            </a:r>
            <a:endParaRPr lang="en-US" dirty="0"/>
          </a:p>
        </p:txBody>
      </p:sp>
      <p:sp>
        <p:nvSpPr>
          <p:cNvPr id="4" name="AutoShape 2" descr="Image result for high ho cherry o"/>
          <p:cNvSpPr>
            <a:spLocks noChangeAspect="1" noChangeArrowheads="1"/>
          </p:cNvSpPr>
          <p:nvPr/>
        </p:nvSpPr>
        <p:spPr bwMode="auto">
          <a:xfrm>
            <a:off x="207379" y="-144463"/>
            <a:ext cx="40629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high ho cherry o"/>
          <p:cNvSpPr>
            <a:spLocks noChangeAspect="1" noChangeArrowheads="1"/>
          </p:cNvSpPr>
          <p:nvPr/>
        </p:nvSpPr>
        <p:spPr bwMode="auto">
          <a:xfrm>
            <a:off x="410526" y="7938"/>
            <a:ext cx="40629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iHo! Cherry-O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51" y="685800"/>
            <a:ext cx="3235541" cy="24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593" y="3539748"/>
            <a:ext cx="9573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Each Player takes turns removing 1, 2, 3, or 4 cherries from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First player unable to pick a cherry loses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597401" y="3864891"/>
            <a:ext cx="3644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/>
              <a:t>It’s better to go first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3521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228600"/>
            <a:ext cx="10969943" cy="1143000"/>
          </a:xfrm>
        </p:spPr>
        <p:txBody>
          <a:bodyPr/>
          <a:lstStyle/>
          <a:p>
            <a:r>
              <a:rPr lang="en-US" dirty="0" smtClean="0"/>
              <a:t>Player 2 always wins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12188825" cy="6477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number of cherries is a multiple of 5, then player 2 always wins.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Player 2 wins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cherries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player 2 wins</a:t>
                </a:r>
              </a:p>
              <a:p>
                <a:pPr lvl="1"/>
                <a:r>
                  <a:rPr lang="en-US" dirty="0" smtClean="0"/>
                  <a:t>Proof: when there are 0 cherries, player 1 has none to take, so player 2 wins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dirty="0" smtClean="0"/>
                  <a:t>: Assume player 2 wins when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dirty="0" smtClean="0"/>
                  <a:t>: Show that if player 2 wins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cherries, then player 2 wins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cherries</a:t>
                </a:r>
              </a:p>
              <a:p>
                <a:pPr lvl="1"/>
                <a:r>
                  <a:rPr lang="en-US" dirty="0" smtClean="0"/>
                  <a:t>Proof: By construction: If player 1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cherries,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≤4</m:t>
                    </m:r>
                  </m:oMath>
                </a14:m>
                <a:r>
                  <a:rPr lang="en-US" dirty="0" smtClean="0"/>
                  <a:t>, then player 2 can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cherries. If we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cherries, then we now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cherries. Therefore player 2 wins by the inductive hypothesis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12188825" cy="6477000"/>
              </a:xfrm>
              <a:blipFill rotWithShape="1">
                <a:blip r:embed="rId2"/>
                <a:stretch>
                  <a:fillRect l="-950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for helping you to find the answer</a:t>
            </a:r>
          </a:p>
          <a:p>
            <a:r>
              <a:rPr lang="en-US" dirty="0" smtClean="0"/>
              <a:t>You have to know the answer first</a:t>
            </a:r>
          </a:p>
          <a:p>
            <a:r>
              <a:rPr lang="en-US" dirty="0" smtClean="0"/>
              <a:t>Does not provide insights into why something is true</a:t>
            </a:r>
          </a:p>
          <a:p>
            <a:r>
              <a:rPr lang="en-US" dirty="0" smtClean="0"/>
              <a:t>Does not give any clues on how to correct if you’re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666412" cy="1143000"/>
          </a:xfrm>
        </p:spPr>
        <p:txBody>
          <a:bodyPr>
            <a:normAutofit/>
          </a:bodyPr>
          <a:lstStyle/>
          <a:p>
            <a:r>
              <a:rPr lang="en-US" smtClean="0"/>
              <a:t>“Carnot Engine” for computers?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11352212" cy="4525963"/>
          </a:xfrm>
        </p:spPr>
        <p:txBody>
          <a:bodyPr/>
          <a:lstStyle/>
          <a:p>
            <a:r>
              <a:rPr lang="en-US" smtClean="0"/>
              <a:t>General enough to describe </a:t>
            </a:r>
            <a:r>
              <a:rPr lang="en-US" i="1" smtClean="0"/>
              <a:t>any</a:t>
            </a:r>
            <a:r>
              <a:rPr lang="en-US" smtClean="0"/>
              <a:t> computation</a:t>
            </a:r>
          </a:p>
          <a:p>
            <a:r>
              <a:rPr lang="en-US" smtClean="0"/>
              <a:t>Independent of specifics of construction</a:t>
            </a:r>
          </a:p>
          <a:p>
            <a:r>
              <a:rPr lang="en-US" smtClean="0"/>
              <a:t>Enable discussion of limits of computability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4412" y="634835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05129" y="3733800"/>
            <a:ext cx="7018283" cy="2098456"/>
            <a:chOff x="1103586" y="2333312"/>
            <a:chExt cx="9837683" cy="2941452"/>
          </a:xfrm>
        </p:grpSpPr>
        <p:sp>
          <p:nvSpPr>
            <p:cNvPr id="10" name="Rectangle 9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Input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Output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10129" y="586740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goes in here?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6970" y="625858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For now, Java.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59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666412" cy="1143000"/>
          </a:xfrm>
        </p:spPr>
        <p:txBody>
          <a:bodyPr>
            <a:normAutofit/>
          </a:bodyPr>
          <a:lstStyle/>
          <a:p>
            <a:r>
              <a:rPr lang="en-US" smtClean="0"/>
              <a:t>Decider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11352212" cy="4525963"/>
          </a:xfrm>
        </p:spPr>
        <p:txBody>
          <a:bodyPr/>
          <a:lstStyle/>
          <a:p>
            <a:r>
              <a:rPr lang="en-US" smtClean="0"/>
              <a:t>Simplest idea of computation</a:t>
            </a:r>
          </a:p>
          <a:p>
            <a:r>
              <a:rPr lang="en-US" smtClean="0"/>
              <a:t>Easier to work with than general funtions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4412" y="634835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05129" y="3733800"/>
            <a:ext cx="7018283" cy="2098456"/>
            <a:chOff x="1103586" y="2333312"/>
            <a:chExt cx="9837683" cy="2941452"/>
          </a:xfrm>
        </p:grpSpPr>
        <p:sp>
          <p:nvSpPr>
            <p:cNvPr id="10" name="Rectangle 9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Input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Output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10129" y="586740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goes in here?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6970" y="625858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For now, Java.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2505129" y="3830030"/>
            <a:ext cx="1057242" cy="8435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String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8428678" y="4358014"/>
            <a:ext cx="1094733" cy="860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Accept/Reject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1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Computations as Deciders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Things a computer can do:</a:t>
                </a:r>
              </a:p>
              <a:p>
                <a:pPr lvl="1"/>
                <a:r>
                  <a:rPr lang="en-US" smtClean="0"/>
                  <a:t>Plays a movie</a:t>
                </a:r>
              </a:p>
              <a:p>
                <a:pPr lvl="2"/>
                <a:r>
                  <a:rPr lang="en-US" smtClean="0"/>
                  <a:t>Decider: Does this string represent the color of a certain pixel during a certain frame?</a:t>
                </a:r>
              </a:p>
              <a:p>
                <a:pPr lvl="1"/>
                <a:r>
                  <a:rPr lang="en-US" smtClean="0"/>
                  <a:t>Searches the web</a:t>
                </a:r>
              </a:p>
              <a:p>
                <a:pPr lvl="2"/>
                <a:r>
                  <a:rPr lang="en-US"/>
                  <a:t>Decider</a:t>
                </a:r>
                <a:r>
                  <a:rPr lang="en-US"/>
                  <a:t>: </a:t>
                </a:r>
                <a:r>
                  <a:rPr lang="en-US" smtClean="0"/>
                  <a:t> Does this url match the query with a score of at least 100?</a:t>
                </a:r>
              </a:p>
              <a:p>
                <a:pPr lvl="1"/>
                <a:r>
                  <a:rPr lang="en-US" smtClean="0"/>
                  <a:t>Removes an appendix</a:t>
                </a:r>
              </a:p>
              <a:p>
                <a:pPr lvl="2"/>
                <a:r>
                  <a:rPr lang="en-US"/>
                  <a:t>Decider</a:t>
                </a:r>
                <a:r>
                  <a:rPr lang="en-US"/>
                  <a:t>: </a:t>
                </a:r>
                <a:r>
                  <a:rPr lang="en-US" smtClean="0"/>
                  <a:t> Is it safe for the laser to cut there?</a:t>
                </a:r>
              </a:p>
              <a:p>
                <a:pPr lvl="1"/>
                <a:r>
                  <a:rPr lang="en-US" smtClean="0"/>
                  <a:t>Finds digits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smtClean="0"/>
              </a:p>
              <a:p>
                <a:pPr lvl="2"/>
                <a:r>
                  <a:rPr lang="en-US"/>
                  <a:t>Decider</a:t>
                </a:r>
                <a:r>
                  <a:rPr lang="en-US"/>
                  <a:t>: </a:t>
                </a:r>
                <a:r>
                  <a:rPr lang="en-US" smtClean="0"/>
                  <a:t> Is this digit 19283?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76200"/>
                <a:ext cx="10969943" cy="1143000"/>
              </a:xfrm>
            </p:spPr>
            <p:txBody>
              <a:bodyPr/>
              <a:lstStyle/>
              <a:p>
                <a:r>
                  <a:rPr lang="en-US" dirty="0" smtClean="0"/>
                  <a:t>How to prove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76200"/>
                <a:ext cx="10969943" cy="1143000"/>
              </a:xfrm>
              <a:blipFill rotWithShape="1">
                <a:blip r:embed="rId2"/>
                <a:stretch>
                  <a:fillRect t="-962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020762"/>
                <a:ext cx="11376237" cy="58372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Direct Proof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lvl="1"/>
                <a:r>
                  <a:rPr lang="en-US" sz="2400" dirty="0" smtClean="0"/>
                  <a:t>Start with premise</a:t>
                </a:r>
              </a:p>
              <a:p>
                <a:pPr lvl="1"/>
                <a:r>
                  <a:rPr lang="en-US" sz="2400" dirty="0" smtClean="0"/>
                  <a:t>Repeatedly apply definitions, equivalences, and inferences</a:t>
                </a:r>
              </a:p>
              <a:p>
                <a:pPr lvl="1"/>
                <a:r>
                  <a:rPr lang="en-US" sz="2400" dirty="0" smtClean="0"/>
                  <a:t>End with conclusion</a:t>
                </a:r>
              </a:p>
              <a:p>
                <a:r>
                  <a:rPr lang="en-US" sz="3200" dirty="0" smtClean="0"/>
                  <a:t>Indirect Proof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(¬</m:t>
                    </m:r>
                    <m:r>
                      <a:rPr lang="en-US" sz="3200" b="0" i="1" smtClean="0">
                        <a:latin typeface="Cambria Math"/>
                      </a:rPr>
                      <m:t>𝑞</m:t>
                    </m:r>
                    <m:r>
                      <a:rPr lang="en-US" sz="3200" b="0" i="1" smtClean="0">
                        <a:latin typeface="Cambria Math"/>
                      </a:rPr>
                      <m:t>→¬</m:t>
                    </m:r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AKA, proof by contrapositive</a:t>
                </a:r>
              </a:p>
              <a:p>
                <a:pPr lvl="1"/>
                <a:r>
                  <a:rPr lang="en-US" sz="2400" dirty="0" smtClean="0"/>
                  <a:t>Start with negation of the conclusion</a:t>
                </a:r>
              </a:p>
              <a:p>
                <a:pPr lvl="1"/>
                <a:r>
                  <a:rPr lang="en-US" sz="2400" dirty="0" smtClean="0"/>
                  <a:t>Repeatedly </a:t>
                </a:r>
                <a:r>
                  <a:rPr lang="en-US" sz="2400" dirty="0"/>
                  <a:t>apply definitions, equivalences, and inferences</a:t>
                </a:r>
              </a:p>
              <a:p>
                <a:pPr lvl="1"/>
                <a:r>
                  <a:rPr lang="en-US" sz="2400" dirty="0"/>
                  <a:t>End with </a:t>
                </a:r>
                <a:r>
                  <a:rPr lang="en-US" sz="2400" dirty="0" smtClean="0"/>
                  <a:t>negation of the premise</a:t>
                </a:r>
              </a:p>
              <a:p>
                <a:r>
                  <a:rPr lang="en-US" sz="3200" dirty="0" smtClean="0"/>
                  <a:t>Proof by Contradiction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∧¬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sz="3200" dirty="0" smtClean="0"/>
              </a:p>
              <a:p>
                <a:pPr lvl="1"/>
                <a:r>
                  <a:rPr lang="en-US" sz="2400" dirty="0" smtClean="0"/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∧¬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Repeatedly apply definitions, equivalences, and inferences</a:t>
                </a:r>
              </a:p>
              <a:p>
                <a:pPr lvl="1"/>
                <a:r>
                  <a:rPr lang="en-US" sz="2400" dirty="0" smtClean="0"/>
                  <a:t>End with 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020762"/>
                <a:ext cx="11376237" cy="5837237"/>
              </a:xfrm>
              <a:blipFill rotWithShape="1">
                <a:blip r:embed="rId3"/>
                <a:stretch>
                  <a:fillRect l="-965" t="-939" b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35146"/>
                  </p:ext>
                </p:extLst>
              </p:nvPr>
            </p:nvGraphicFramePr>
            <p:xfrm>
              <a:off x="8990012" y="3810000"/>
              <a:ext cx="3048000" cy="2424113"/>
            </p:xfrm>
            <a:graphic>
              <a:graphicData uri="http://schemas.openxmlformats.org/drawingml/2006/table">
                <a:tbl>
                  <a:tblPr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63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93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35146"/>
                  </p:ext>
                </p:extLst>
              </p:nvPr>
            </p:nvGraphicFramePr>
            <p:xfrm>
              <a:off x="8990012" y="3810000"/>
              <a:ext cx="3048000" cy="2424113"/>
            </p:xfrm>
            <a:graphic>
              <a:graphicData uri="http://schemas.openxmlformats.org/drawingml/2006/table">
                <a:tbl>
                  <a:tblPr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63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599" r="-199401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101205" r="-100602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200000" b="-4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93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666412" cy="1143000"/>
          </a:xfrm>
        </p:spPr>
        <p:txBody>
          <a:bodyPr>
            <a:normAutofit/>
          </a:bodyPr>
          <a:lstStyle/>
          <a:p>
            <a:r>
              <a:rPr lang="en-US" smtClean="0"/>
              <a:t>Computability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11657012" cy="4525963"/>
          </a:xfrm>
        </p:spPr>
        <p:txBody>
          <a:bodyPr>
            <a:normAutofit/>
          </a:bodyPr>
          <a:lstStyle/>
          <a:p>
            <a:r>
              <a:rPr lang="en-US" sz="4000" smtClean="0"/>
              <a:t>A Decider’s “behavior” is the set of strings it accepts</a:t>
            </a:r>
          </a:p>
          <a:p>
            <a:r>
              <a:rPr lang="en-US" sz="4000" smtClean="0"/>
              <a:t>A set of strings is </a:t>
            </a:r>
            <a:r>
              <a:rPr lang="en-US" sz="4000" b="1" smtClean="0"/>
              <a:t>computable</a:t>
            </a:r>
            <a:r>
              <a:rPr lang="en-US" sz="4000" smtClean="0"/>
              <a:t> by Java if we can find a program which accepts exactly those strings</a:t>
            </a:r>
            <a:endParaRPr lang="en-US" sz="400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4412" y="634835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05129" y="3733800"/>
            <a:ext cx="7018283" cy="2098456"/>
            <a:chOff x="1103586" y="2333312"/>
            <a:chExt cx="9837683" cy="2941452"/>
          </a:xfrm>
        </p:grpSpPr>
        <p:sp>
          <p:nvSpPr>
            <p:cNvPr id="10" name="Rectangle 9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String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Accept/Reject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10129" y="586740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goes in here?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6970" y="6258580"/>
            <a:ext cx="30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For now, Java.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89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Computations as Sets of Strings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Things a computer can do:</a:t>
                </a:r>
              </a:p>
              <a:p>
                <a:pPr lvl="1"/>
                <a:r>
                  <a:rPr lang="en-US" smtClean="0"/>
                  <a:t>Plays a movie</a:t>
                </a:r>
              </a:p>
              <a:p>
                <a:pPr lvl="2"/>
                <a:r>
                  <a:rPr lang="en-US" smtClean="0"/>
                  <a:t>All strings representing color, pixel, frame triples for the movie.</a:t>
                </a:r>
              </a:p>
              <a:p>
                <a:pPr lvl="1"/>
                <a:r>
                  <a:rPr lang="en-US" smtClean="0"/>
                  <a:t>Searches the web</a:t>
                </a:r>
              </a:p>
              <a:p>
                <a:pPr lvl="2"/>
                <a:r>
                  <a:rPr lang="en-US" smtClean="0"/>
                  <a:t>All strings representing url, score pairs for the query</a:t>
                </a:r>
              </a:p>
              <a:p>
                <a:pPr lvl="1"/>
                <a:r>
                  <a:rPr lang="en-US" smtClean="0"/>
                  <a:t>Removes an appendix</a:t>
                </a:r>
              </a:p>
              <a:p>
                <a:pPr lvl="2"/>
                <a:r>
                  <a:rPr lang="en-US" smtClean="0"/>
                  <a:t>All strings representing safe places to cut with the laser</a:t>
                </a:r>
              </a:p>
              <a:p>
                <a:pPr lvl="1"/>
                <a:r>
                  <a:rPr lang="en-US" smtClean="0"/>
                  <a:t>Finds digits of pi</a:t>
                </a:r>
              </a:p>
              <a:p>
                <a:pPr lvl="2"/>
                <a:r>
                  <a:rPr lang="en-US" smtClean="0"/>
                  <a:t>All strings representing a prefix of the decimal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965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1412" y="5181600"/>
            <a:ext cx="9982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3103" y="5261401"/>
                <a:ext cx="8483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sz="4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03" y="5261401"/>
                <a:ext cx="848309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8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Released Friday (1/25)</a:t>
            </a:r>
          </a:p>
          <a:p>
            <a:r>
              <a:rPr lang="en-US" smtClean="0"/>
              <a:t>Due Monday (2/4)</a:t>
            </a:r>
          </a:p>
          <a:p>
            <a:r>
              <a:rPr lang="en-US" smtClean="0"/>
              <a:t>Programming portion:</a:t>
            </a:r>
          </a:p>
          <a:p>
            <a:pPr lvl="1"/>
            <a:r>
              <a:rPr lang="en-US" smtClean="0"/>
              <a:t>Write Java code for deciders</a:t>
            </a:r>
          </a:p>
          <a:p>
            <a:pPr lvl="1"/>
            <a:r>
              <a:rPr lang="en-US" smtClean="0"/>
              <a:t>Use those deciders to produce the sets of strings they compute</a:t>
            </a:r>
          </a:p>
          <a:p>
            <a:r>
              <a:rPr lang="en-US" smtClean="0"/>
              <a:t>Written portion:</a:t>
            </a:r>
          </a:p>
          <a:p>
            <a:pPr lvl="1"/>
            <a:r>
              <a:rPr lang="en-US" smtClean="0"/>
              <a:t>Proofs</a:t>
            </a:r>
          </a:p>
          <a:p>
            <a:pPr lvl="1"/>
            <a:r>
              <a:rPr lang="en-US" smtClean="0"/>
              <a:t>Sets and functions (next time)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Proofs Techniques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71601"/>
                <a:ext cx="12188824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smtClean="0"/>
                  <a:t>Construction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Give/Build </a:t>
                </a:r>
                <a:r>
                  <a:rPr lang="en-US" dirty="0" smtClean="0"/>
                  <a:t>an </a:t>
                </a:r>
                <a:r>
                  <a:rPr lang="en-US" smtClean="0"/>
                  <a:t>example which </a:t>
                </a:r>
                <a:r>
                  <a:rPr lang="en-US" dirty="0" smtClean="0"/>
                  <a:t>works</a:t>
                </a:r>
              </a:p>
              <a:p>
                <a:r>
                  <a:rPr lang="en-US" dirty="0" smtClean="0"/>
                  <a:t>Proof by </a:t>
                </a:r>
                <a:r>
                  <a:rPr lang="en-US" smtClean="0"/>
                  <a:t>Cases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0" smtClean="0"/>
                  <a:t>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smtClean="0"/>
                  <a:t>Induction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then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71601"/>
                <a:ext cx="12188824" cy="5486400"/>
              </a:xfrm>
              <a:blipFill rotWithShape="1">
                <a:blip r:embed="rId2"/>
                <a:stretch>
                  <a:fillRect l="-1351" t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√2</m:t>
                    </m:r>
                  </m:oMath>
                </a14:m>
                <a:r>
                  <a:rPr lang="en-US" dirty="0"/>
                  <a:t> is not rational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  <a:blipFill rotWithShape="1">
                <a:blip r:embed="rId2"/>
                <a:stretch>
                  <a:fillRect t="-5851" b="-3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990600"/>
                <a:ext cx="12188824" cy="6096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1" dirty="0" smtClean="0"/>
                  <a:t>Proof by contradiction</a:t>
                </a:r>
              </a:p>
              <a:p>
                <a:pPr lvl="1"/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Repeatedly apply definitions, equivalences, and inferences</a:t>
                </a:r>
              </a:p>
              <a:p>
                <a:pPr lvl="1"/>
                <a:r>
                  <a:rPr lang="en-US" dirty="0"/>
                  <a:t>End with </a:t>
                </a:r>
                <a:r>
                  <a:rPr lang="en-US" dirty="0" smtClean="0"/>
                  <a:t>False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 smtClean="0"/>
                  <a:t>Show</a:t>
                </a:r>
                <a:r>
                  <a:rPr lang="en-US" b="1" dirty="0" smtClean="0"/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sz="4400" b="1" i="1">
                        <a:latin typeface="Cambria Math"/>
                      </a:rPr>
                      <m:t>ℕ</m:t>
                    </m:r>
                  </m:oMath>
                </a14:m>
                <a:r>
                  <a:rPr lang="en-US" b="1" dirty="0" smtClean="0"/>
                  <a:t> is impossible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Start with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sz="4400" i="1">
                        <a:latin typeface="Cambria Math"/>
                      </a:rPr>
                      <m:t>ℕ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400"/>
                      <m:t>Assume</m:t>
                    </m:r>
                    <m:r>
                      <m:rPr>
                        <m:nor/>
                      </m:rPr>
                      <a:rPr lang="en-US" sz="4400"/>
                      <m:t> </m:t>
                    </m:r>
                    <m:r>
                      <m:rPr>
                        <m:nor/>
                      </m:rPr>
                      <a:rPr lang="en-US" sz="4400" dirty="0"/>
                      <m:t>toward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reaching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contradiction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that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4400" i="1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4400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=2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and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a:rPr lang="en-US" sz="4400" i="1">
                        <a:latin typeface="Cambria Math"/>
                      </a:rPr>
                      <m:t>𝑎</m:t>
                    </m:r>
                    <m:r>
                      <a:rPr lang="en-US" sz="4400" i="1">
                        <a:latin typeface="Cambria Math"/>
                      </a:rPr>
                      <m:t>,</m:t>
                    </m:r>
                    <m:r>
                      <a:rPr lang="en-US" sz="4400" i="1"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are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integers</m:t>
                    </m:r>
                  </m:oMath>
                </a14:m>
                <a:r>
                  <a:rPr lang="en-US" sz="4400" dirty="0" smtClean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4400" dirty="0" smtClean="0"/>
                  <a:t> is in simplest terms (i.e.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4400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even, it must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even,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divisible by 4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, it must then be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even, meaning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also even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are both even,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dirty="0" smtClean="0"/>
                  <a:t>, which is a contradiction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990600"/>
                <a:ext cx="12188824" cy="6096000"/>
              </a:xfrm>
              <a:blipFill>
                <a:blip r:embed="rId3"/>
                <a:stretch>
                  <a:fillRect l="-750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1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613334" y="3630117"/>
            <a:ext cx="3593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A number can be both even and odd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23019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Proof: For any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there is a power of 3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766" b="-5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smtClean="0"/>
                  <a:t>Proof by construction:</a:t>
                </a:r>
              </a:p>
              <a:p>
                <a:pPr lvl="1"/>
                <a:r>
                  <a:rPr lang="en-US"/>
                  <a:t>Give/Build an example which works</a:t>
                </a:r>
              </a:p>
              <a:p>
                <a:pPr marL="0" indent="0">
                  <a:buNone/>
                </a:pPr>
                <a:r>
                  <a:rPr lang="en-US" b="1" u="sng" smtClean="0"/>
                  <a:t>Show</a:t>
                </a:r>
                <a:r>
                  <a:rPr lang="en-US" b="1" smtClean="0"/>
                  <a:t>: I can 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smtClean="0"/>
                  <a:t> to build a power of 3 larger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b="0" smtClean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⌉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3⋅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⌉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3⋅3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⌉</m:t>
                        </m:r>
                      </m:sup>
                    </m:sSup>
                  </m:oMath>
                </a14:m>
                <a:r>
                  <a:rPr lang="en-US" smtClean="0"/>
                  <a:t> is an integer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⌈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smtClean="0"/>
                  <a:t> is always an integer (by definition of ceiling).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56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333463">
            <a:off x="4551181" y="3835162"/>
            <a:ext cx="3794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/>
              <a:t>There is a largest number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5358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divisible by 3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11985678" cy="5562600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 smtClean="0"/>
                  <a:t>Proof by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Enumerate all possible circumstances for the given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Show that each circumstance results in the </a:t>
                </a:r>
                <a:r>
                  <a:rPr lang="en-US" sz="2800" dirty="0" smtClean="0"/>
                  <a:t>conclusion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−4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⋅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sz="3200" b="1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latin typeface="Cambria Math"/>
                      </a:rPr>
                      <m:t>≡</m:t>
                    </m:r>
                    <m:r>
                      <a:rPr lang="en-US" sz="3200" b="1" i="1" smtClean="0"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latin typeface="Cambria Math"/>
                      </a:rPr>
                      <m:t> </m:t>
                    </m:r>
                    <m:r>
                      <a:rPr lang="en-US" sz="3200" b="1" i="0" smtClean="0">
                        <a:latin typeface="Cambria Math"/>
                      </a:rPr>
                      <m:t>𝐦𝐨𝐝</m:t>
                    </m:r>
                    <m:r>
                      <a:rPr lang="en-US" sz="3200" b="1" i="1" smtClean="0"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</a:rPr>
                      <m:t>≡</m:t>
                    </m:r>
                    <m:r>
                      <a:rPr lang="en-US" sz="3200" b="1" i="1">
                        <a:latin typeface="Cambria Math"/>
                      </a:rPr>
                      <m:t>𝟏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𝒎𝒐𝒅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𝒏</m:t>
                    </m:r>
                    <m:r>
                      <a:rPr lang="en-US" sz="3200" b="1" i="1">
                        <a:latin typeface="Cambria Math"/>
                      </a:rPr>
                      <m:t>≡</m:t>
                    </m:r>
                    <m:r>
                      <a:rPr lang="en-US" sz="3200" b="1" i="1">
                        <a:latin typeface="Cambria Math"/>
                      </a:rPr>
                      <m:t>𝟐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𝒎𝒐𝒅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𝟑</m:t>
                    </m:r>
                  </m:oMath>
                </a14:m>
                <a:endParaRPr lang="en-US" sz="3200" b="1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≡0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mod</m:t>
                    </m:r>
                    <m:r>
                      <a:rPr lang="en-US" sz="2800" b="0" i="1" smtClean="0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3|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, thus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3|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≡1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mod</m:t>
                    </m:r>
                    <m:r>
                      <a:rPr lang="en-US" sz="2800" i="1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+2)</m:t>
                    </m:r>
                  </m:oMath>
                </a14:m>
                <a:r>
                  <a:rPr lang="en-US" sz="2800" dirty="0" smtClean="0"/>
                  <a:t>, 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≡2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mod</m:t>
                    </m:r>
                    <m:r>
                      <a:rPr lang="en-US" sz="2800" i="1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en-US" sz="2800" dirty="0" smtClean="0"/>
                  <a:t>, 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7150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71500" indent="-514350">
                  <a:buFont typeface="+mj-lt"/>
                  <a:buAutoNum type="arabicPeriod"/>
                </a:pPr>
                <a:endParaRPr lang="en-US" sz="32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11985678" cy="5562600"/>
              </a:xfrm>
              <a:blipFill rotWithShape="1">
                <a:blip r:embed="rId3"/>
                <a:stretch>
                  <a:fillRect l="-916" t="-1206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-533400"/>
            <a:ext cx="11125200" cy="834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0333463">
                <a:off x="3899152" y="3978856"/>
                <a:ext cx="4967478" cy="11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/>
                        </a:rPr>
                        <m:t>≠</m:t>
                      </m:r>
                      <m:r>
                        <a:rPr lang="en-US" sz="3600" i="1">
                          <a:latin typeface="Cambria Math"/>
                        </a:rPr>
                        <m:t>𝑥</m:t>
                      </m:r>
                      <m:r>
                        <a:rPr lang="en-US" sz="3600" i="1">
                          <a:latin typeface="Cambria Math"/>
                        </a:rPr>
                        <m:t>⋅</m:t>
                      </m:r>
                      <m:r>
                        <a:rPr lang="en-US" sz="36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b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3463">
                <a:off x="3899152" y="3978856"/>
                <a:ext cx="4967478" cy="11875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1495</Words>
  <Application>Microsoft Office PowerPoint</Application>
  <PresentationFormat>Custom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Wingdings</vt:lpstr>
      <vt:lpstr>Calibri</vt:lpstr>
      <vt:lpstr>Times New Roman</vt:lpstr>
      <vt:lpstr>Office Theme</vt:lpstr>
      <vt:lpstr>CS3102 Theory of Computation</vt:lpstr>
      <vt:lpstr>How to prove p→q</vt:lpstr>
      <vt:lpstr>Proofs Techniques Cont.</vt:lpstr>
      <vt:lpstr>Proof: √2 is not rational</vt:lpstr>
      <vt:lpstr>PowerPoint Presentation</vt:lpstr>
      <vt:lpstr>Proof: For any integer x, there is a power of 3 larger than x</vt:lpstr>
      <vt:lpstr>PowerPoint Presentation</vt:lpstr>
      <vt:lpstr>Proof: n^4-4n^2 is divisible by 3</vt:lpstr>
      <vt:lpstr>PowerPoint Presentation</vt:lpstr>
      <vt:lpstr>When writing a proof</vt:lpstr>
      <vt:lpstr>Mathematical Induction</vt:lpstr>
      <vt:lpstr>Mathematical Induction</vt:lpstr>
      <vt:lpstr>Hi-Ho-Cherry-O</vt:lpstr>
      <vt:lpstr>PowerPoint Presentation</vt:lpstr>
      <vt:lpstr>Player 2 always wins</vt:lpstr>
      <vt:lpstr>Problems with induction</vt:lpstr>
      <vt:lpstr>“Carnot Engine” for computers?</vt:lpstr>
      <vt:lpstr>Decider</vt:lpstr>
      <vt:lpstr>General Computations as Deciders</vt:lpstr>
      <vt:lpstr>Computability</vt:lpstr>
      <vt:lpstr>Computations as Sets of Strings</vt:lpstr>
      <vt:lpstr>HW1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97</cp:revision>
  <dcterms:created xsi:type="dcterms:W3CDTF">2019-01-15T14:15:49Z</dcterms:created>
  <dcterms:modified xsi:type="dcterms:W3CDTF">2019-01-24T15:28:39Z</dcterms:modified>
</cp:coreProperties>
</file>