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72" y="-5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40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Kurt gÃ¶d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84" y="2060304"/>
            <a:ext cx="2121707" cy="27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Georg Cantor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63" y="2069930"/>
            <a:ext cx="2201772" cy="288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83" y="4115077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6" descr="Image result for manuel bl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60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leonid levi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31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9954208" y="3937001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://upload.wikimedia.org/wikipedia/commons/thumb/0/00/Rankine_cycle_layout.png/1024px-Rankine_cycle_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19201"/>
            <a:ext cx="56419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Carnot Engine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Sadi Carn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5614"/>
            <a:ext cx="1918672" cy="23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2/22/Carnot_heat_engine_2.svg/840px-Carnot_heat_engine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52" y="4267200"/>
            <a:ext cx="5905680" cy="26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481388" y="2405192"/>
            <a:ext cx="286142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40000"/>
              </a:spcBef>
              <a:defRPr/>
            </a:pPr>
            <a:r>
              <a:rPr lang="en-US" altLang="en-US">
                <a:solidFill>
                  <a:srgbClr val="FF0000"/>
                </a:solidFill>
              </a:rPr>
              <a:t>Nicolas Lèonard Sadi Carnot </a:t>
            </a:r>
            <a:endParaRPr lang="en-US" altLang="en-US" smtClean="0">
              <a:solidFill>
                <a:srgbClr val="FF0000"/>
              </a:solidFill>
            </a:endParaRPr>
          </a:p>
          <a:p>
            <a:pPr algn="ctr">
              <a:spcBef>
                <a:spcPct val="40000"/>
              </a:spcBef>
              <a:defRPr/>
            </a:pP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FF0000"/>
                </a:solidFill>
              </a:rPr>
              <a:t>1796-1832)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524000"/>
            <a:ext cx="9178176" cy="4525963"/>
          </a:xfrm>
        </p:spPr>
        <p:txBody>
          <a:bodyPr/>
          <a:lstStyle/>
          <a:p>
            <a:r>
              <a:rPr lang="en-US" smtClean="0"/>
              <a:t>Model </a:t>
            </a:r>
            <a:r>
              <a:rPr lang="en-US"/>
              <a:t>of </a:t>
            </a:r>
            <a:r>
              <a:rPr lang="en-US" i="1"/>
              <a:t>any</a:t>
            </a:r>
            <a:r>
              <a:rPr lang="en-US"/>
              <a:t> heat engine</a:t>
            </a:r>
          </a:p>
          <a:p>
            <a:r>
              <a:rPr lang="en-US"/>
              <a:t>Independent of specifics of construction</a:t>
            </a:r>
          </a:p>
          <a:p>
            <a:r>
              <a:rPr lang="en-US"/>
              <a:t>Provides fundamental limits on efficiency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an awesome learning experience</a:t>
            </a:r>
          </a:p>
          <a:p>
            <a:r>
              <a:rPr lang="en-US" smtClean="0"/>
              <a:t>Instill enthusiasm for problem solving</a:t>
            </a:r>
          </a:p>
          <a:p>
            <a:r>
              <a:rPr lang="en-US" smtClean="0"/>
              <a:t>Give broad perspective on Computer Science</a:t>
            </a:r>
          </a:p>
          <a:p>
            <a:r>
              <a:rPr lang="en-US" smtClean="0"/>
              <a:t>Have fun!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will be a difficult class</a:t>
            </a:r>
          </a:p>
          <a:p>
            <a:pPr lvl="1"/>
            <a:r>
              <a:rPr lang="en-US" smtClean="0"/>
              <a:t>Material is very subtle</a:t>
            </a:r>
          </a:p>
          <a:p>
            <a:pPr lvl="1"/>
            <a:r>
              <a:rPr lang="en-US" smtClean="0"/>
              <a:t>Focussed on making strong/elegant/compelling arguments</a:t>
            </a:r>
          </a:p>
          <a:p>
            <a:r>
              <a:rPr lang="en-US" smtClean="0"/>
              <a:t>Lots of opportunities to succeed!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Office Hours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Nate’s</a:t>
            </a:r>
          </a:p>
          <a:p>
            <a:pPr lvl="1"/>
            <a:r>
              <a:rPr lang="en-US" smtClean="0"/>
              <a:t>Rice 209</a:t>
            </a:r>
          </a:p>
          <a:p>
            <a:pPr lvl="1"/>
            <a:r>
              <a:rPr lang="en-US" smtClean="0"/>
              <a:t>W 3:30pm-5:30pm</a:t>
            </a:r>
          </a:p>
          <a:p>
            <a:pPr lvl="1"/>
            <a:r>
              <a:rPr lang="en-US" smtClean="0"/>
              <a:t>By appointment</a:t>
            </a:r>
          </a:p>
          <a:p>
            <a:r>
              <a:rPr lang="en-US" smtClean="0"/>
              <a:t>TA</a:t>
            </a:r>
          </a:p>
          <a:p>
            <a:pPr lvl="1"/>
            <a:r>
              <a:rPr lang="en-US" smtClean="0"/>
              <a:t>TBD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smtClean="0"/>
              <a:t>Discrete Math (CS 2102)</a:t>
            </a:r>
          </a:p>
          <a:p>
            <a:r>
              <a:rPr lang="en-US" sz="4400" smtClean="0"/>
              <a:t>Software Development Methods (CS 2110)</a:t>
            </a:r>
          </a:p>
          <a:p>
            <a:r>
              <a:rPr lang="en-US" sz="4400" smtClean="0"/>
              <a:t>Tenacity</a:t>
            </a:r>
          </a:p>
          <a:p>
            <a:r>
              <a:rPr lang="en-US" sz="4400" smtClean="0"/>
              <a:t>Inquisitiveness</a:t>
            </a:r>
          </a:p>
          <a:p>
            <a:r>
              <a:rPr lang="en-US" sz="4400" smtClean="0"/>
              <a:t>Creativity</a:t>
            </a:r>
            <a:endParaRPr 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Sipser, </a:t>
            </a:r>
            <a:r>
              <a:rPr lang="en-US" i="1" smtClean="0"/>
              <a:t>Introduction to the Theory of Computation</a:t>
            </a:r>
            <a:r>
              <a:rPr lang="en-US" smtClean="0"/>
              <a:t>. 2</a:t>
            </a:r>
            <a:r>
              <a:rPr lang="en-US" baseline="30000" smtClean="0"/>
              <a:t>nd</a:t>
            </a:r>
            <a:r>
              <a:rPr lang="en-US" smtClean="0"/>
              <a:t> or 3</a:t>
            </a:r>
            <a:r>
              <a:rPr lang="en-US" baseline="30000" smtClean="0"/>
              <a:t>rd</a:t>
            </a:r>
            <a:r>
              <a:rPr lang="en-US" smtClean="0"/>
              <a:t> edition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https://images-na.ssl-images-amazon.com/images/I/41HYcr8ZodL._SX32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2" y="2973714"/>
            <a:ext cx="2430463" cy="37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ipser introduction to the theory of compu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82" y="2973714"/>
            <a:ext cx="2605930" cy="37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~9 assignments total</a:t>
            </a:r>
          </a:p>
          <a:p>
            <a:r>
              <a:rPr lang="en-US" smtClean="0"/>
              <a:t>Mix of written and programming assignments</a:t>
            </a:r>
          </a:p>
          <a:p>
            <a:r>
              <a:rPr lang="en-US" smtClean="0"/>
              <a:t>Written:</a:t>
            </a:r>
          </a:p>
          <a:p>
            <a:pPr lvl="1"/>
            <a:r>
              <a:rPr lang="en-US" smtClean="0"/>
              <a:t>2/3 of all assignments</a:t>
            </a:r>
          </a:p>
          <a:p>
            <a:pPr lvl="1"/>
            <a:r>
              <a:rPr lang="en-US" smtClean="0"/>
              <a:t>Must be typeset in LaTeX (tutorial is HW0)</a:t>
            </a:r>
          </a:p>
          <a:p>
            <a:pPr lvl="1"/>
            <a:r>
              <a:rPr lang="en-US" smtClean="0"/>
              <a:t>Submit as zip folder containing tex file and pdf</a:t>
            </a:r>
          </a:p>
          <a:p>
            <a:r>
              <a:rPr lang="en-US" smtClean="0"/>
              <a:t>Programming:</a:t>
            </a:r>
          </a:p>
          <a:p>
            <a:pPr lvl="1"/>
            <a:r>
              <a:rPr lang="en-US" smtClean="0"/>
              <a:t>1/3 of all assignments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Acadmic Integrity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Collaboration Encouraged!</a:t>
            </a:r>
          </a:p>
          <a:p>
            <a:pPr lvl="1"/>
            <a:r>
              <a:rPr lang="en-US" smtClean="0"/>
              <a:t>Groups of up to 4 per assignment (no limit on extra credit)</a:t>
            </a:r>
          </a:p>
          <a:p>
            <a:pPr lvl="1"/>
            <a:r>
              <a:rPr lang="en-US" smtClean="0"/>
              <a:t>List your collaborators</a:t>
            </a:r>
          </a:p>
          <a:p>
            <a:r>
              <a:rPr lang="en-US" smtClean="0"/>
              <a:t>Write-ups/code written independently</a:t>
            </a:r>
          </a:p>
          <a:p>
            <a:r>
              <a:rPr lang="en-US" smtClean="0"/>
              <a:t>Be able to explain any solution you submit!</a:t>
            </a:r>
          </a:p>
          <a:p>
            <a:r>
              <a:rPr lang="en-US" smtClean="0"/>
              <a:t>DO NOT seek published solutions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Policy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𝑔𝑟𝑎𝑑𝑒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𝑔𝑟𝑎𝑑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𝑒𝑎𝑟𝑛𝑒𝑑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𝑑𝑎𝑦𝑠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smtClean="0"/>
                  <a:t>Exponential decay</a:t>
                </a:r>
              </a:p>
              <a:p>
                <a:r>
                  <a:rPr lang="en-US" smtClean="0"/>
                  <a:t>Accepted until solutions posted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4495800"/>
            <a:ext cx="9220200" cy="223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1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 result for donald kn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48" y="4651233"/>
            <a:ext cx="2031635" cy="22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mage result for hilb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627" y="-25399"/>
            <a:ext cx="2201772" cy="29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pic>
        <p:nvPicPr>
          <p:cNvPr id="9" name="Picture 4" descr="Image result for alan tu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0" y="2118269"/>
            <a:ext cx="2321869" cy="23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ada love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01" y="3835401"/>
            <a:ext cx="3002417" cy="30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Kurt gÃ¶d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84" y="2060304"/>
            <a:ext cx="2121707" cy="27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lonzo Chur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0233"/>
            <a:ext cx="2201772" cy="294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Georg Cantor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63" y="2069930"/>
            <a:ext cx="2201772" cy="288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Noam Chomsky portrait 201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83" y="4115077"/>
            <a:ext cx="2201772" cy="27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6" descr="Image result for manuel bl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60" y="17716"/>
            <a:ext cx="2545066" cy="33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 result for leonid levi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31" y="787401"/>
            <a:ext cx="1891522" cy="2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tephen cook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/>
          <a:stretch/>
        </p:blipFill>
        <p:spPr bwMode="auto">
          <a:xfrm>
            <a:off x="9954208" y="3937001"/>
            <a:ext cx="2328056" cy="24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" y="5867401"/>
            <a:ext cx="264576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Alonzo Church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5219" y="6339560"/>
            <a:ext cx="2519692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Donald Knuth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51060" y="5867400"/>
            <a:ext cx="255157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Stephen Cook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5794" y="6210166"/>
            <a:ext cx="2430546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 Lovelace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" y="3733801"/>
            <a:ext cx="2118148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Alan Turing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1772" y="4162702"/>
            <a:ext cx="2030370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Kurt Gödel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1494" y="3077013"/>
            <a:ext cx="2329690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Leonid Levin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6090" y="5963048"/>
            <a:ext cx="285089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Noam Chomsky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3389" y="2796468"/>
            <a:ext cx="2474819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Manuel Blum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9672" y="3628448"/>
            <a:ext cx="2465590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Georg Cantor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69426" y="2432450"/>
            <a:ext cx="2420973" cy="615553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320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David Hilbert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0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Midterm</a:t>
            </a:r>
          </a:p>
          <a:p>
            <a:pPr lvl="1"/>
            <a:r>
              <a:rPr lang="en-US" smtClean="0"/>
              <a:t>Est. March 5</a:t>
            </a:r>
          </a:p>
          <a:p>
            <a:pPr lvl="1"/>
            <a:r>
              <a:rPr lang="en-US" smtClean="0"/>
              <a:t>Take home / in-class hybrid</a:t>
            </a:r>
          </a:p>
          <a:p>
            <a:r>
              <a:rPr lang="en-US" smtClean="0"/>
              <a:t>Final</a:t>
            </a:r>
          </a:p>
          <a:p>
            <a:pPr lvl="1"/>
            <a:r>
              <a:rPr lang="en-US" smtClean="0"/>
              <a:t>Registrar’s official date/time</a:t>
            </a:r>
          </a:p>
          <a:p>
            <a:pPr lvl="1"/>
            <a:r>
              <a:rPr lang="en-US" smtClean="0"/>
              <a:t>Saturday May 6, 9am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 Breakdown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60% homework</a:t>
            </a:r>
          </a:p>
          <a:p>
            <a:r>
              <a:rPr lang="en-US" smtClean="0"/>
              <a:t>20% Midterm</a:t>
            </a:r>
          </a:p>
          <a:p>
            <a:r>
              <a:rPr lang="en-US" smtClean="0"/>
              <a:t>20% Final</a:t>
            </a:r>
          </a:p>
          <a:p>
            <a:r>
              <a:rPr lang="en-US" smtClean="0"/>
              <a:t>10% Extra Credit</a:t>
            </a:r>
          </a:p>
          <a:p>
            <a:r>
              <a:rPr lang="en-US" smtClean="0"/>
              <a:t>1% Questionnaire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Questionnaire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Due TONIGHT!</a:t>
            </a:r>
          </a:p>
          <a:p>
            <a:pPr lvl="1"/>
            <a:r>
              <a:rPr lang="en-US" smtClean="0"/>
              <a:t>I expect it will take ~15 minutes</a:t>
            </a:r>
          </a:p>
          <a:p>
            <a:r>
              <a:rPr lang="en-US" smtClean="0"/>
              <a:t>I will use this feedback when making decisions about lecture/assignment content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Due TONIGHT!</a:t>
            </a:r>
          </a:p>
          <a:p>
            <a:pPr lvl="1"/>
            <a:r>
              <a:rPr lang="en-US"/>
              <a:t>I expect it will take ~15 minutes</a:t>
            </a:r>
          </a:p>
          <a:p>
            <a:r>
              <a:rPr lang="en-US"/>
              <a:t>I will use this feedback when making decisions about lecture/assignment content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Regrades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Conducted in person</a:t>
            </a:r>
          </a:p>
          <a:p>
            <a:pPr lvl="1"/>
            <a:r>
              <a:rPr lang="en-US"/>
              <a:t>Office hours in syllabus/on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 Credit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Given for implementations of course content</a:t>
            </a:r>
          </a:p>
          <a:p>
            <a:pPr lvl="1"/>
            <a:r>
              <a:rPr lang="en-US"/>
              <a:t>Turing machine simulators</a:t>
            </a:r>
          </a:p>
          <a:p>
            <a:pPr lvl="1"/>
            <a:r>
              <a:rPr lang="en-US"/>
              <a:t>GUIs for programming assignments</a:t>
            </a:r>
          </a:p>
          <a:p>
            <a:pPr lvl="1"/>
            <a:r>
              <a:rPr lang="en-US"/>
              <a:t>Videos/graphics of concepts</a:t>
            </a:r>
          </a:p>
          <a:p>
            <a:pPr lvl="1"/>
            <a:r>
              <a:rPr lang="en-US"/>
              <a:t>Extensions of programming assignments</a:t>
            </a:r>
          </a:p>
          <a:p>
            <a:pPr lvl="1"/>
            <a:r>
              <a:rPr lang="en-US"/>
              <a:t>Another idea? Just ask!</a:t>
            </a:r>
          </a:p>
          <a:p>
            <a:r>
              <a:rPr lang="en-US"/>
              <a:t>Must be something you can “show off”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am not a course dictator, I am a civil servant</a:t>
            </a:r>
          </a:p>
          <a:p>
            <a:r>
              <a:rPr lang="en-US"/>
              <a:t>I’m open to any suggestion to help you learn</a:t>
            </a:r>
          </a:p>
          <a:p>
            <a:r>
              <a:rPr lang="en-US"/>
              <a:t>Let me know!</a:t>
            </a:r>
          </a:p>
          <a:p>
            <a:pPr lvl="1"/>
            <a:r>
              <a:rPr lang="en-US"/>
              <a:t>In person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@ProfNateB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6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5410200"/>
            <a:ext cx="533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Waitlist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Study Theory?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Mayan Astronomer</a:t>
            </a:r>
            <a:endParaRPr lang="en-US"/>
          </a:p>
        </p:txBody>
      </p:sp>
      <p:pic>
        <p:nvPicPr>
          <p:cNvPr id="4" name="Picture 2" descr="Image result for mayan co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03" y="1375105"/>
            <a:ext cx="9304560" cy="50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089" y="1689184"/>
            <a:ext cx="4062942" cy="24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upload.wikimedia.org/wikipedia/commons/thumb/a/ac/AnalyticalMachine_Babbage_London.jpg/1200px-AnalyticalMachine_Babbage_Lon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2884262"/>
            <a:ext cx="3759230" cy="361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178" y="381000"/>
            <a:ext cx="3440804" cy="229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" y="3879"/>
            <a:ext cx="2666305" cy="20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myreckonings.com/wordpress/Images/13thRoots/Klein73rdRoot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90" y="3022600"/>
            <a:ext cx="391058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323379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71784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5000882" y="1600200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0070C0">
                  <a:alpha val="50000"/>
                </a:srgbClr>
              </a:gs>
              <a:gs pos="100000">
                <a:srgbClr val="0070C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62982" y="4039452"/>
            <a:ext cx="1752600" cy="1752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37522">
            <a:off x="6365588" y="1769719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2999686">
            <a:off x="6613165" y="1955646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6658233" y="2266654"/>
            <a:ext cx="190500" cy="4953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2422" y="1560198"/>
            <a:ext cx="195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Evaporative Cooling</a:t>
            </a:r>
            <a:endParaRPr lang="en-US" sz="2800"/>
          </a:p>
        </p:txBody>
      </p:sp>
      <p:sp>
        <p:nvSpPr>
          <p:cNvPr id="27" name="TextBox 26"/>
          <p:cNvSpPr txBox="1"/>
          <p:nvPr/>
        </p:nvSpPr>
        <p:spPr>
          <a:xfrm>
            <a:off x="7336352" y="5454783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Higher Pressure</a:t>
            </a:r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4162682" y="3152745"/>
            <a:ext cx="195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Lower Pressure</a:t>
            </a:r>
            <a:endParaRPr lang="en-US" sz="2000"/>
          </a:p>
        </p:txBody>
      </p:sp>
      <p:sp>
        <p:nvSpPr>
          <p:cNvPr id="29" name="Up Arrow 28"/>
          <p:cNvSpPr/>
          <p:nvPr/>
        </p:nvSpPr>
        <p:spPr>
          <a:xfrm rot="19790351">
            <a:off x="6639038" y="2949808"/>
            <a:ext cx="450307" cy="1883737"/>
          </a:xfrm>
          <a:prstGeom prst="upArrow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ular Arrow 29"/>
          <p:cNvSpPr/>
          <p:nvPr/>
        </p:nvSpPr>
        <p:spPr>
          <a:xfrm rot="18692549" flipH="1">
            <a:off x="4327673" y="1128987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would I power Charlottesville with a drinking bird?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332571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Image result for drinking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580881"/>
            <a:ext cx="4343400" cy="55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rt 12J12 Foam Cup Hot or Cold, 1000 per Case, 12 oz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4029286"/>
            <a:ext cx="2206218" cy="29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/>
          <p:cNvSpPr/>
          <p:nvPr/>
        </p:nvSpPr>
        <p:spPr>
          <a:xfrm rot="18692549" flipH="1">
            <a:off x="7316999" y="1617630"/>
            <a:ext cx="2323484" cy="1869133"/>
          </a:xfrm>
          <a:prstGeom prst="circularArrow">
            <a:avLst>
              <a:gd name="adj1" fmla="val 12500"/>
              <a:gd name="adj2" fmla="val 922003"/>
              <a:gd name="adj3" fmla="val 20457681"/>
              <a:gd name="adj4" fmla="val 10981514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 rot="1465463">
            <a:off x="8156488" y="1686788"/>
            <a:ext cx="712001" cy="92291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does a nuclear power plant 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pic>
        <p:nvPicPr>
          <p:cNvPr id="18" name="Picture 2" descr="Image result for fi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4168670"/>
            <a:ext cx="3227903" cy="253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U-Turn Arrow 18"/>
          <p:cNvSpPr/>
          <p:nvPr/>
        </p:nvSpPr>
        <p:spPr>
          <a:xfrm rot="16200000">
            <a:off x="1745813" y="3477048"/>
            <a:ext cx="2869064" cy="1639465"/>
          </a:xfrm>
          <a:prstGeom prst="utur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/>
          <p:cNvSpPr/>
          <p:nvPr/>
        </p:nvSpPr>
        <p:spPr>
          <a:xfrm rot="5400000">
            <a:off x="7116747" y="3650468"/>
            <a:ext cx="2869064" cy="1639465"/>
          </a:xfrm>
          <a:prstGeom prst="uturnArrow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4638943" y="5035712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4523348" y="2846934"/>
            <a:ext cx="2561664" cy="848000"/>
          </a:xfrm>
          <a:prstGeom prst="lef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70C0">
                  <a:alpha val="5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73306" y="5962210"/>
            <a:ext cx="157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Fission</a:t>
            </a:r>
            <a:endParaRPr lang="en-US" sz="2800"/>
          </a:p>
        </p:txBody>
      </p:sp>
      <p:sp>
        <p:nvSpPr>
          <p:cNvPr id="24" name="Cloud 23"/>
          <p:cNvSpPr/>
          <p:nvPr/>
        </p:nvSpPr>
        <p:spPr>
          <a:xfrm>
            <a:off x="4802015" y="1377086"/>
            <a:ext cx="2155096" cy="1512265"/>
          </a:xfrm>
          <a:prstGeom prst="cloud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Steam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83695" y="1446663"/>
            <a:ext cx="2792317" cy="101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Turbine Generator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555011" y="4033445"/>
            <a:ext cx="204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Heavy Water</a:t>
            </a: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8077333" y="3957242"/>
            <a:ext cx="204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Heavy Water</a:t>
            </a:r>
            <a:endParaRPr lang="en-US" sz="2000"/>
          </a:p>
        </p:txBody>
      </p:sp>
      <p:sp>
        <p:nvSpPr>
          <p:cNvPr id="28" name="Right Arrow 27"/>
          <p:cNvSpPr/>
          <p:nvPr/>
        </p:nvSpPr>
        <p:spPr>
          <a:xfrm>
            <a:off x="7085011" y="1654140"/>
            <a:ext cx="1199653" cy="586532"/>
          </a:xfrm>
          <a:prstGeom prst="rightArrow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492</Words>
  <Application>Microsoft Office PowerPoint</Application>
  <PresentationFormat>Custom</PresentationFormat>
  <Paragraphs>148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CS3102 Theory of Computation</vt:lpstr>
      <vt:lpstr>CS3102 Theory of Computation</vt:lpstr>
      <vt:lpstr>Why Study Theory?</vt:lpstr>
      <vt:lpstr>Consider a Mayan Astronomer</vt:lpstr>
      <vt:lpstr>Computers</vt:lpstr>
      <vt:lpstr>How Does it Work?</vt:lpstr>
      <vt:lpstr>How Does it Work?</vt:lpstr>
      <vt:lpstr>How would I power Charlottesville with a drinking bird?</vt:lpstr>
      <vt:lpstr>How does a nuclear power plant work?</vt:lpstr>
      <vt:lpstr>PowerPoint Presentation</vt:lpstr>
      <vt:lpstr>Carnot Engine</vt:lpstr>
      <vt:lpstr>Goals</vt:lpstr>
      <vt:lpstr>Warning</vt:lpstr>
      <vt:lpstr>Office Hours</vt:lpstr>
      <vt:lpstr>Requirements</vt:lpstr>
      <vt:lpstr>Text</vt:lpstr>
      <vt:lpstr>Homework</vt:lpstr>
      <vt:lpstr>Acadmic Integrity</vt:lpstr>
      <vt:lpstr>Late Policy</vt:lpstr>
      <vt:lpstr>Exams</vt:lpstr>
      <vt:lpstr>Grade Breakdown</vt:lpstr>
      <vt:lpstr>Questionnaire</vt:lpstr>
      <vt:lpstr>Questionnaire</vt:lpstr>
      <vt:lpstr>Regrades</vt:lpstr>
      <vt:lpstr>Extra Credit</vt:lpstr>
      <vt:lpstr>Feedback</vt:lpstr>
      <vt:lpstr>Waitlist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11</cp:revision>
  <dcterms:created xsi:type="dcterms:W3CDTF">2019-01-15T14:15:49Z</dcterms:created>
  <dcterms:modified xsi:type="dcterms:W3CDTF">2019-01-15T15:36:03Z</dcterms:modified>
</cp:coreProperties>
</file>