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307" r:id="rId3"/>
    <p:sldId id="308" r:id="rId4"/>
    <p:sldId id="306" r:id="rId5"/>
    <p:sldId id="309" r:id="rId6"/>
    <p:sldId id="311" r:id="rId7"/>
    <p:sldId id="312" r:id="rId8"/>
    <p:sldId id="313" r:id="rId9"/>
    <p:sldId id="314" r:id="rId10"/>
    <p:sldId id="310" r:id="rId11"/>
    <p:sldId id="315" r:id="rId12"/>
    <p:sldId id="316" r:id="rId13"/>
    <p:sldId id="322" r:id="rId14"/>
    <p:sldId id="317" r:id="rId15"/>
    <p:sldId id="318" r:id="rId16"/>
    <p:sldId id="323" r:id="rId17"/>
    <p:sldId id="319" r:id="rId18"/>
    <p:sldId id="324" r:id="rId19"/>
    <p:sldId id="320" r:id="rId20"/>
    <p:sldId id="325" r:id="rId21"/>
    <p:sldId id="326" r:id="rId22"/>
    <p:sldId id="305" r:id="rId23"/>
  </p:sldIdLst>
  <p:sldSz cx="12188825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2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34" y="-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B820-2958-4E39-90C3-9768056D319A}" type="datetime1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5402-4176-48F8-AF0B-75A21DD84934}" type="datetime1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6AEB-60C4-4A83-9696-82A1279C53F4}" type="datetime1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BAF8-5BC1-440B-8F86-D3E857A5A26E}" type="datetime1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297A-C521-4B6E-806C-A19B85EBAB2F}" type="datetime1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CFC-FE2B-47C4-AF38-90896E9A53E8}" type="datetime1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71AD-09F3-42F7-8E71-48DFAD6B9C0D}" type="datetime1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6DB6-C5F0-4D6F-85CA-0CD4EEA28FF1}" type="datetime1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0D57-6007-48D9-AA46-65F60186A836}" type="datetime1">
              <a:rPr lang="en-US" smtClean="0"/>
              <a:t>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A7E1-1490-47E8-A699-891DB5E1FD29}" type="datetime1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7BC2-7E3D-4D81-82C4-066D4D564ACC}" type="datetime1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7AC0A-6FF9-4573-A541-873E6D74C8DC}" type="datetime1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-304721" y="-131233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87911" y="1498600"/>
            <a:ext cx="6617516" cy="2336800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www.cs.virginia.edu/~njb2b/cs3102</a:t>
            </a:r>
            <a:endParaRPr lang="en-US" sz="3200" dirty="0"/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479925" y="3260725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endParaRPr lang="en-US" altLang="en-US" sz="1600" b="0">
              <a:solidFill>
                <a:schemeClr val="tx2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3427412" y="2799060"/>
            <a:ext cx="3581400" cy="3581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65812" y="2362200"/>
            <a:ext cx="3581400" cy="3581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 rot="2558875">
            <a:off x="6813511" y="3823483"/>
            <a:ext cx="2393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Professors at UVA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4658865">
            <a:off x="5542768" y="4178782"/>
            <a:ext cx="1896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Nate Brunelle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720182">
            <a:off x="4911155" y="439432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AutoShape 2" descr="https://images.mentalfloss.com/sites/default/files/1280states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20633994">
            <a:off x="3767702" y="3524201"/>
            <a:ext cx="23321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People who have  baked over 500 cookies in a day to give to their students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Operations on Languages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Any operation on Sets</a:t>
            </a:r>
          </a:p>
          <a:p>
            <a:pPr lvl="1"/>
            <a:r>
              <a:rPr lang="en-US" smtClean="0"/>
              <a:t>Union</a:t>
            </a:r>
          </a:p>
          <a:p>
            <a:pPr lvl="1"/>
            <a:r>
              <a:rPr lang="en-US" smtClean="0"/>
              <a:t>Intersection</a:t>
            </a:r>
          </a:p>
          <a:p>
            <a:pPr lvl="1"/>
            <a:r>
              <a:rPr lang="en-US" smtClean="0"/>
              <a:t>Complementation</a:t>
            </a:r>
          </a:p>
          <a:p>
            <a:r>
              <a:rPr lang="en-US" smtClean="0"/>
              <a:t>Concatenation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 review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11352212" cy="4525963"/>
              </a:xfrm>
            </p:spPr>
            <p:txBody>
              <a:bodyPr/>
              <a:lstStyle/>
              <a:p>
                <a:r>
                  <a:rPr lang="en-US" dirty="0" smtClean="0"/>
                  <a:t>Listing out the elements of a set works well for sets that are small and finite.  What about larger sets?</a:t>
                </a:r>
              </a:p>
              <a:p>
                <a:r>
                  <a:rPr lang="en-US" dirty="0" smtClean="0"/>
                  <a:t>Set </a:t>
                </a:r>
                <a:r>
                  <a:rPr lang="en-US" dirty="0"/>
                  <a:t>B</a:t>
                </a:r>
                <a:r>
                  <a:rPr lang="en-US" dirty="0" smtClean="0"/>
                  <a:t>uilder Notation!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is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blue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11352212" cy="4525963"/>
              </a:xfrm>
              <a:blipFill rotWithShape="1">
                <a:blip r:embed="rId2"/>
                <a:stretch>
                  <a:fillRect l="-1665" t="-2426" r="-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Line Callout 1 6"/>
              <p:cNvSpPr/>
              <p:nvPr/>
            </p:nvSpPr>
            <p:spPr>
              <a:xfrm>
                <a:off x="3427412" y="5219700"/>
                <a:ext cx="1752600" cy="990600"/>
              </a:xfrm>
              <a:prstGeom prst="borderCallout1">
                <a:avLst>
                  <a:gd name="adj1" fmla="val -53977"/>
                  <a:gd name="adj2" fmla="val 126054"/>
                  <a:gd name="adj3" fmla="val -13374"/>
                  <a:gd name="adj4" fmla="val 71548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The set of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Line Callout 1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412" y="5219700"/>
                <a:ext cx="1752600" cy="990600"/>
              </a:xfrm>
              <a:prstGeom prst="borderCallout1">
                <a:avLst>
                  <a:gd name="adj1" fmla="val -53977"/>
                  <a:gd name="adj2" fmla="val 126054"/>
                  <a:gd name="adj3" fmla="val -13374"/>
                  <a:gd name="adj4" fmla="val 71548"/>
                </a:avLst>
              </a:prstGeom>
              <a:blipFill rotWithShape="1">
                <a:blip r:embed="rId3"/>
                <a:stretch>
                  <a:fillRect b="-2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ine Callout 1 7"/>
          <p:cNvSpPr/>
          <p:nvPr/>
        </p:nvSpPr>
        <p:spPr>
          <a:xfrm>
            <a:off x="5720339" y="5219700"/>
            <a:ext cx="1600200" cy="1333500"/>
          </a:xfrm>
          <a:prstGeom prst="borderCallout1">
            <a:avLst>
              <a:gd name="adj1" fmla="val -38393"/>
              <a:gd name="adj2" fmla="val 38420"/>
              <a:gd name="adj3" fmla="val -9058"/>
              <a:gd name="adj4" fmla="val 3872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Vertical Bar is read “such that”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Line Callout 1 8"/>
              <p:cNvSpPr/>
              <p:nvPr/>
            </p:nvSpPr>
            <p:spPr>
              <a:xfrm>
                <a:off x="8234938" y="5029200"/>
                <a:ext cx="2736274" cy="1828800"/>
              </a:xfrm>
              <a:prstGeom prst="borderCallout1">
                <a:avLst>
                  <a:gd name="adj1" fmla="val -18906"/>
                  <a:gd name="adj2" fmla="val -40887"/>
                  <a:gd name="adj3" fmla="val 37293"/>
                  <a:gd name="adj4" fmla="val -6928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Property (or properties)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that must be met in order to be an element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Line Callout 1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938" y="5029200"/>
                <a:ext cx="2736274" cy="1828800"/>
              </a:xfrm>
              <a:prstGeom prst="borderCallout1">
                <a:avLst>
                  <a:gd name="adj1" fmla="val -18906"/>
                  <a:gd name="adj2" fmla="val -40887"/>
                  <a:gd name="adj3" fmla="val 37293"/>
                  <a:gd name="adj4" fmla="val -6928"/>
                </a:avLst>
              </a:prstGeom>
              <a:blipFill rotWithShape="1">
                <a:blip r:embed="rId4"/>
                <a:stretch>
                  <a:fillRect r="-3140" b="-7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24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List the members of these sets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real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such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that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=4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square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an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integer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and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&lt;100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integer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such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that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=2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Use set builder notation to give a description of each of these sets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0, 3, 6, 9, 12, …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2, 3, 5, 7, 11, 13, …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3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9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 Operations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77788" y="1371600"/>
                <a:ext cx="11277600" cy="5257800"/>
              </a:xfrm>
            </p:spPr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b="0" i="1" smtClean="0">
                  <a:latin typeface="Cambria Math"/>
                </a:endParaRPr>
              </a:p>
              <a:p>
                <a:pPr lvl="1"/>
                <a:r>
                  <a:rPr lang="en-US" smtClean="0"/>
                  <a:t>Cardinality (size)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b="0" i="1" smtClean="0">
                  <a:latin typeface="Cambria Math"/>
                </a:endParaRPr>
              </a:p>
              <a:p>
                <a:pPr lvl="1"/>
                <a:r>
                  <a:rPr lang="en-US" smtClean="0"/>
                  <a:t>May be finite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is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real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number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such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that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=4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=2</m:t>
                    </m:r>
                  </m:oMath>
                </a14:m>
                <a:endParaRPr lang="en-US" b="0" i="1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is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prime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∞</m:t>
                    </m:r>
                  </m:oMath>
                </a14:m>
                <a:r>
                  <a:rPr lang="en-US" b="0" i="1" smtClean="0">
                    <a:latin typeface="Cambria Math"/>
                  </a:rPr>
                  <a:t> </a:t>
                </a:r>
                <a:r>
                  <a:rPr lang="en-US" b="0" smtClean="0"/>
                  <a:t>(more on this later)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|∅|=0</m:t>
                    </m:r>
                  </m:oMath>
                </a14:m>
                <a:endParaRPr lang="en-US" b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is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is also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is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real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number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such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that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=4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i="1">
                        <a:latin typeface="Cambria Math"/>
                      </a:rPr>
                      <m:t>ℤ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∅⊆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for any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b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≤|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\subseteq in Latex</a:t>
                </a:r>
                <a:endParaRPr lang="en-US" smtClean="0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77788" y="1371600"/>
                <a:ext cx="11277600" cy="5257800"/>
              </a:xfrm>
              <a:blipFill rotWithShape="1">
                <a:blip r:embed="rId2"/>
                <a:stretch>
                  <a:fillRect b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327742" y="3854245"/>
            <a:ext cx="22860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861142" y="4387645"/>
            <a:ext cx="1676400" cy="1635842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470742" y="4992780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742" y="4992780"/>
                <a:ext cx="42312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722872" y="4159045"/>
                <a:ext cx="443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872" y="4159045"/>
                <a:ext cx="443070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9675812" y="3797710"/>
            <a:ext cx="22860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0312423" y="4709877"/>
                <a:ext cx="10127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423" y="4709877"/>
                <a:ext cx="1012778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985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 Operations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-1587" y="1600201"/>
                <a:ext cx="7329330" cy="4525963"/>
              </a:xfrm>
              <a:prstGeom prst="rect">
                <a:avLst/>
              </a:prstGeom>
            </p:spPr>
            <p:txBody>
              <a:bodyPr vert="horz" lIns="121899" tIns="60949" rIns="121899" bIns="60949" rtlCol="0">
                <a:normAutofit fontScale="47500" lnSpcReduction="20000"/>
              </a:bodyPr>
              <a:lstStyle>
                <a:lvl1pPr marL="457120" indent="-457120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4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90427" indent="-380933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23733" indent="-304747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133227" indent="-304747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2720" indent="-304747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2213" indent="-304747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61707" indent="-304747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71200" indent="-304747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80693" indent="-304747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⊂</m:t>
                    </m:r>
                    <m:r>
                      <a:rPr lang="en-US" i="1" smtClean="0">
                        <a:latin typeface="Cambria Math"/>
                      </a:rPr>
                      <m:t>𝑇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is </a:t>
                </a:r>
                <a:r>
                  <a:rPr lang="en-US" smtClean="0"/>
                  <a:t>a proper </a:t>
                </a:r>
                <a:r>
                  <a:rPr lang="en-US" smtClean="0"/>
                  <a:t>subset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𝑇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Everything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 is also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mtClean="0"/>
                  <a:t>, and there’s at least one 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missing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is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real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number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such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that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=4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⊂</m:t>
                    </m:r>
                    <m:r>
                      <a:rPr lang="en-US" i="1">
                        <a:latin typeface="Cambria Math"/>
                      </a:rPr>
                      <m:t>ℤ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∅</m:t>
                    </m:r>
                    <m:r>
                      <a:rPr lang="en-US" b="0" i="1" smtClean="0">
                        <a:latin typeface="Cambria Math"/>
                      </a:rPr>
                      <m:t>⊂</m:t>
                    </m:r>
                    <m:r>
                      <a:rPr lang="en-US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mtClean="0"/>
                  <a:t> for any set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except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∅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⊂</m:t>
                    </m:r>
                    <m:r>
                      <a:rPr lang="en-US" i="1" smtClean="0">
                        <a:latin typeface="Cambria Math"/>
                      </a:rPr>
                      <m:t>𝑇</m:t>
                    </m:r>
                    <m:r>
                      <a:rPr lang="en-US" i="1" smtClean="0">
                        <a:latin typeface="Cambria Math"/>
                      </a:rPr>
                      <m:t>→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i="1" smtClean="0">
                        <a:latin typeface="Cambria Math"/>
                      </a:rPr>
                      <m:t>≤|</m:t>
                    </m:r>
                    <m:r>
                      <a:rPr lang="en-US" i="1" smtClean="0">
                        <a:latin typeface="Cambria Math"/>
                      </a:rPr>
                      <m:t>𝑇</m:t>
                    </m:r>
                    <m:r>
                      <a:rPr lang="en-US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(why?)</a:t>
                </a:r>
              </a:p>
              <a:p>
                <a:pPr lvl="1"/>
                <a:r>
                  <a:rPr lang="en-US" smtClean="0"/>
                  <a:t>\subset in Latex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p>
                    </m:sSup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Powerset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The set of all subsets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{0,1}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={∅,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is finite</a:t>
                </a:r>
              </a:p>
              <a:p>
                <a:pPr lvl="2"/>
                <a:r>
                  <a:rPr lang="en-US" smtClean="0"/>
                  <a:t>Complicated when infinite</a:t>
                </a:r>
                <a:endParaRPr lang="en-US" smtClean="0"/>
              </a:p>
              <a:p>
                <a:endParaRPr lang="en-US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87" y="1600201"/>
                <a:ext cx="7329330" cy="4525963"/>
              </a:xfrm>
              <a:prstGeom prst="rect">
                <a:avLst/>
              </a:prstGeom>
              <a:blipFill rotWithShape="1">
                <a:blip r:embed="rId2"/>
                <a:stretch>
                  <a:fillRect l="-333" t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7327742" y="1885335"/>
            <a:ext cx="22860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861142" y="2418735"/>
            <a:ext cx="1676400" cy="1635842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8470742" y="3023870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742" y="3023870"/>
                <a:ext cx="42312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722872" y="2190135"/>
                <a:ext cx="443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872" y="2190135"/>
                <a:ext cx="443070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9675812" y="1828800"/>
            <a:ext cx="22860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0312423" y="3500735"/>
                <a:ext cx="10127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423" y="3500735"/>
                <a:ext cx="1012778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Multiply 13"/>
          <p:cNvSpPr/>
          <p:nvPr/>
        </p:nvSpPr>
        <p:spPr>
          <a:xfrm>
            <a:off x="8898294" y="1051282"/>
            <a:ext cx="3841035" cy="3841035"/>
          </a:xfrm>
          <a:prstGeom prst="mathMultiply">
            <a:avLst>
              <a:gd name="adj1" fmla="val 45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80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 Operations Cont.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77788" y="1600201"/>
                <a:ext cx="6094571" cy="5257799"/>
              </a:xfrm>
            </p:spPr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acc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Complement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Everything in the “Universe”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that’s not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b="0" smtClean="0"/>
              </a:p>
              <a:p>
                <a:pPr lvl="2"/>
                <a:r>
                  <a:rPr lang="en-US"/>
                  <a:t>For </a:t>
                </a:r>
                <a:r>
                  <a:rPr lang="en-US" smtClean="0"/>
                  <a:t>languages, the Universe is all strings over a given alphabet</a:t>
                </a:r>
                <a:endParaRPr lang="en-US" smtClean="0"/>
              </a:p>
              <a:p>
                <a:pPr lvl="1"/>
                <a:r>
                  <a:rPr lang="en-US" smtClean="0"/>
                  <a:t>What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i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prime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mtClean="0"/>
                  <a:t>?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∪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union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Everything that’s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(inclusive)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00,01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00,11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00,01,11</m:t>
                        </m:r>
                      </m:e>
                    </m:d>
                  </m:oMath>
                </a14:m>
                <a:endParaRPr lang="en-US" b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  <m:r>
                          <a:rPr lang="en-US" i="1">
                            <a:latin typeface="Cambria Math"/>
                          </a:rPr>
                          <m:t>∪</m:t>
                        </m:r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</m:d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\cup in Latex</a:t>
                </a:r>
                <a:endParaRPr lang="en-US"/>
              </a:p>
              <a:p>
                <a:pPr lvl="1"/>
                <a:endParaRPr lang="en-US" smtClean="0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77788" y="1600201"/>
                <a:ext cx="6094571" cy="5257799"/>
              </a:xfrm>
              <a:blipFill rotWithShape="1">
                <a:blip r:embed="rId2"/>
                <a:stretch>
                  <a:fillRect t="-2088" r="-1800" b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18412" y="1499583"/>
            <a:ext cx="3962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893870" y="1786562"/>
            <a:ext cx="1676400" cy="1635842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03470" y="2391697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3470" y="2391697"/>
                <a:ext cx="42312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1157684" y="1066800"/>
                <a:ext cx="471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7684" y="1066800"/>
                <a:ext cx="47121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0776684" y="1880583"/>
                <a:ext cx="423128" cy="462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6684" y="1880583"/>
                <a:ext cx="423128" cy="462434"/>
              </a:xfrm>
              <a:prstGeom prst="rect">
                <a:avLst/>
              </a:prstGeom>
              <a:blipFill rotWithShape="1">
                <a:blip r:embed="rId5"/>
                <a:stretch>
                  <a:fillRect r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8856886" y="4763615"/>
            <a:ext cx="1750368" cy="17503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059724" y="4532783"/>
            <a:ext cx="1676400" cy="163584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9913174" y="5350704"/>
                <a:ext cx="959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∪</m:t>
                      </m:r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174" y="5350704"/>
                <a:ext cx="959429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/>
          <p:cNvSpPr/>
          <p:nvPr/>
        </p:nvSpPr>
        <p:spPr>
          <a:xfrm>
            <a:off x="5637212" y="4802832"/>
            <a:ext cx="1750368" cy="1750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840050" y="4572000"/>
            <a:ext cx="1676400" cy="1635842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7449650" y="5177135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650" y="5177135"/>
                <a:ext cx="423128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6069326" y="5407967"/>
                <a:ext cx="443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326" y="5407967"/>
                <a:ext cx="443070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240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-76200"/>
            <a:ext cx="10969943" cy="1143000"/>
          </a:xfrm>
        </p:spPr>
        <p:txBody>
          <a:bodyPr/>
          <a:lstStyle/>
          <a:p>
            <a:r>
              <a:rPr lang="en-US" smtClean="0"/>
              <a:t>Set Operations Cont.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311456" y="1143001"/>
                <a:ext cx="11887201" cy="6095999"/>
              </a:xfrm>
              <a:prstGeom prst="rect">
                <a:avLst/>
              </a:prstGeom>
            </p:spPr>
            <p:txBody>
              <a:bodyPr vert="horz" lIns="121899" tIns="60949" rIns="121899" bIns="60949" rtlCol="0">
                <a:normAutofit fontScale="55000" lnSpcReduction="20000"/>
              </a:bodyPr>
              <a:lstStyle>
                <a:lvl1pPr marL="457120" indent="-457120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4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90427" indent="-380933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23733" indent="-304747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133227" indent="-304747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2720" indent="-304747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2213" indent="-304747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61707" indent="-304747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71200" indent="-304747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80693" indent="-304747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∩</m:t>
                    </m:r>
                    <m:r>
                      <a:rPr lang="en-US" i="1" smtClean="0">
                        <a:latin typeface="Cambria Math"/>
                      </a:rPr>
                      <m:t>𝑇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intersect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𝑇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Everything that’s in </a:t>
                </a:r>
                <a:r>
                  <a:rPr lang="en-US" smtClean="0"/>
                  <a:t>both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𝑇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/>
                          </a:rPr>
                          <m:t>00,01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∩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/>
                          </a:rPr>
                          <m:t>00,11</m:t>
                        </m:r>
                      </m:e>
                    </m:d>
                    <m:r>
                      <a:rPr lang="en-US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/>
                          </a:rPr>
                          <m:t>00</m:t>
                        </m:r>
                      </m:e>
                    </m:d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</a:rPr>
                          <m:t>∩</m:t>
                        </m:r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</a:rPr>
                          <m:t>∪</m:t>
                        </m:r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</m:d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\cap in Latex</a:t>
                </a:r>
                <a:endParaRPr lang="en-US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minus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Everying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that’s not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</m:acc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cross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Ordered pairs of something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with something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×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,(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</m:d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\times in Latex</a:t>
                </a:r>
                <a:endParaRPr lang="en-US"/>
              </a:p>
              <a:p>
                <a:pPr lvl="1"/>
                <a:endParaRPr lang="en-US"/>
              </a:p>
              <a:p>
                <a:pPr lvl="1"/>
                <a:endParaRPr lang="en-US" smtClean="0"/>
              </a:p>
              <a:p>
                <a:endParaRPr lang="en-US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56" y="1143001"/>
                <a:ext cx="11887201" cy="6095999"/>
              </a:xfrm>
              <a:prstGeom prst="rect">
                <a:avLst/>
              </a:prstGeom>
              <a:blipFill rotWithShape="1">
                <a:blip r:embed="rId2"/>
                <a:stretch>
                  <a:fillRect l="-410" t="-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6001850" y="1336849"/>
            <a:ext cx="2362200" cy="17503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221050" y="1295400"/>
            <a:ext cx="2530962" cy="1981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8745050" y="1753942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050" y="1753942"/>
                <a:ext cx="42312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433964" y="1941984"/>
                <a:ext cx="443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964" y="1941984"/>
                <a:ext cx="443070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7328421" y="1981200"/>
                <a:ext cx="959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∩</m:t>
                      </m:r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421" y="1981200"/>
                <a:ext cx="959429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5256212" y="3355032"/>
            <a:ext cx="1750368" cy="1750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459050" y="3124200"/>
            <a:ext cx="1676400" cy="1635842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7068650" y="3729335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650" y="3729335"/>
                <a:ext cx="423128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5688326" y="3960167"/>
                <a:ext cx="443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326" y="3960167"/>
                <a:ext cx="443070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/>
          <p:cNvSpPr/>
          <p:nvPr/>
        </p:nvSpPr>
        <p:spPr>
          <a:xfrm>
            <a:off x="10180439" y="3313019"/>
            <a:ext cx="1676400" cy="1635842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10790039" y="3918154"/>
                <a:ext cx="978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0039" y="3918154"/>
                <a:ext cx="978666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9409715" y="4148986"/>
                <a:ext cx="443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715" y="4148986"/>
                <a:ext cx="443070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/>
          <p:cNvSpPr/>
          <p:nvPr/>
        </p:nvSpPr>
        <p:spPr>
          <a:xfrm>
            <a:off x="8977601" y="3543851"/>
            <a:ext cx="1750368" cy="175036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80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0812" y="1600201"/>
                <a:ext cx="10969943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Denoted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:</m:t>
                    </m:r>
                    <m:r>
                      <a:rPr lang="en-US" i="1">
                        <a:latin typeface="Cambria Math"/>
                      </a:rPr>
                      <m:t>𝑆</m:t>
                    </m:r>
                    <m:r>
                      <a:rPr lang="en-US" i="1">
                        <a:latin typeface="Cambria Math"/>
                      </a:rPr>
                      <m:t>→</m:t>
                    </m:r>
                    <m:r>
                      <a:rPr lang="en-US" i="1">
                        <a:latin typeface="Cambria Math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𝑆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𝑇</m:t>
                    </m:r>
                  </m:oMath>
                </a14:m>
                <a:endParaRPr lang="en-US" i="1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is the domain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 is the co-domain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smtClean="0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“maps to” exactly one 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r>
                  <a:rPr lang="en-US" smtClean="0"/>
                  <a:t>Partial</a:t>
                </a:r>
                <a:r>
                  <a:rPr lang="en-US"/>
                  <a:t>: </a:t>
                </a:r>
                <a:r>
                  <a:rPr lang="en-US" smtClean="0"/>
                  <a:t>Some things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don’t map to anything</a:t>
                </a:r>
                <a:endParaRPr lang="en-US" dirty="0"/>
              </a:p>
              <a:p>
                <a:endParaRPr lang="en-US" dirty="0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812" y="1600201"/>
                <a:ext cx="10969943" cy="4525963"/>
              </a:xfrm>
              <a:blipFill rotWithShape="1">
                <a:blip r:embed="rId2"/>
                <a:stretch>
                  <a:fillRect l="-1501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458376" y="1427746"/>
            <a:ext cx="1750368" cy="220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056812" y="1219200"/>
            <a:ext cx="1676400" cy="2344153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0666412" y="2532646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6412" y="2532646"/>
                <a:ext cx="42312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890490" y="2283767"/>
                <a:ext cx="443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490" y="2283767"/>
                <a:ext cx="443070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7694612" y="1981200"/>
            <a:ext cx="2971800" cy="152400"/>
          </a:xfrm>
          <a:prstGeom prst="straightConnector1">
            <a:avLst/>
          </a:prstGeom>
          <a:ln w="57150">
            <a:solidFill>
              <a:srgbClr val="E422C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694612" y="1981200"/>
            <a:ext cx="3394928" cy="929147"/>
          </a:xfrm>
          <a:prstGeom prst="straightConnector1">
            <a:avLst/>
          </a:prstGeom>
          <a:ln w="57150">
            <a:solidFill>
              <a:srgbClr val="E422C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890490" y="2057400"/>
            <a:ext cx="4199050" cy="936911"/>
          </a:xfrm>
          <a:prstGeom prst="straightConnector1">
            <a:avLst/>
          </a:prstGeom>
          <a:ln w="57150">
            <a:solidFill>
              <a:srgbClr val="E422C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8945578" y="1494954"/>
                <a:ext cx="432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578" y="1494954"/>
                <a:ext cx="432554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817" r="-140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478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/>
        </p:nvSpPr>
        <p:spPr>
          <a:xfrm>
            <a:off x="10393635" y="5049869"/>
            <a:ext cx="419100" cy="407035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218612" y="2657862"/>
            <a:ext cx="443396" cy="39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19200"/>
                <a:ext cx="9066212" cy="5791200"/>
              </a:xfrm>
            </p:spPr>
            <p:txBody>
              <a:bodyPr>
                <a:normAutofit fontScale="5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One-to-one (1-1), Injective:</a:t>
                </a:r>
              </a:p>
              <a:p>
                <a:pPr lvl="1"/>
                <a:r>
                  <a:rPr lang="en-US" dirty="0" smtClean="0"/>
                  <a:t>Every element in the codomain is mapped to by at most one element in </a:t>
                </a:r>
                <a:r>
                  <a:rPr lang="en-US" smtClean="0"/>
                  <a:t>the </a:t>
                </a:r>
                <a:r>
                  <a:rPr lang="en-US" smtClean="0"/>
                  <a:t>domain</a:t>
                </a:r>
              </a:p>
              <a:p>
                <a:pPr lvl="1"/>
                <a:r>
                  <a:rPr lang="en-US" smtClean="0"/>
                  <a:t>Nothing has 2 incoming arrows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Onto, Surjective:</a:t>
                </a:r>
              </a:p>
              <a:p>
                <a:pPr lvl="1"/>
                <a:r>
                  <a:rPr lang="en-US" dirty="0" smtClean="0"/>
                  <a:t>Every element in the codomain is mapped to by at least one element in </a:t>
                </a:r>
                <a:r>
                  <a:rPr lang="en-US" smtClean="0"/>
                  <a:t>the </a:t>
                </a:r>
                <a:r>
                  <a:rPr lang="en-US" smtClean="0"/>
                  <a:t>domain</a:t>
                </a:r>
              </a:p>
              <a:p>
                <a:pPr lvl="1"/>
                <a:r>
                  <a:rPr lang="en-US" smtClean="0"/>
                  <a:t>Everything in Codomain has at least 1 incoming arrow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∃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1-1 Correspondence, Bijective:</a:t>
                </a:r>
              </a:p>
              <a:p>
                <a:pPr lvl="1"/>
                <a:r>
                  <a:rPr lang="en-US" dirty="0" smtClean="0"/>
                  <a:t>Both injective and surjective</a:t>
                </a:r>
              </a:p>
              <a:p>
                <a:pPr lvl="1"/>
                <a:r>
                  <a:rPr lang="en-US" dirty="0" smtClean="0"/>
                  <a:t>Every element in the codomain pairs with exactly one element in </a:t>
                </a:r>
                <a:r>
                  <a:rPr lang="en-US" smtClean="0"/>
                  <a:t>the </a:t>
                </a:r>
                <a:r>
                  <a:rPr lang="en-US" smtClean="0"/>
                  <a:t>domain</a:t>
                </a:r>
              </a:p>
              <a:p>
                <a:pPr lvl="1"/>
                <a:r>
                  <a:rPr lang="en-US" smtClean="0"/>
                  <a:t>Everything in the domain has one outgoing arrow, everything in codomain has one incoming arrow</a:t>
                </a:r>
                <a:endParaRPr lang="en-US" smtClean="0"/>
              </a:p>
              <a:p>
                <a:pPr marL="609494" lvl="1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19200"/>
                <a:ext cx="9066212" cy="5791200"/>
              </a:xfrm>
              <a:blipFill rotWithShape="1">
                <a:blip r:embed="rId2"/>
                <a:stretch>
                  <a:fillRect l="-605" t="-316" r="-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761841" y="152400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ctr" defTabSz="1218987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Properties of Functions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066212" y="2016308"/>
            <a:ext cx="443396" cy="39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529335" y="2016308"/>
            <a:ext cx="419100" cy="407035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443485" y="2219825"/>
            <a:ext cx="1295400" cy="0"/>
          </a:xfrm>
          <a:prstGeom prst="straightConnector1">
            <a:avLst/>
          </a:prstGeom>
          <a:ln w="57150">
            <a:solidFill>
              <a:srgbClr val="E422C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9443485" y="2219825"/>
            <a:ext cx="1295400" cy="634683"/>
          </a:xfrm>
          <a:prstGeom prst="straightConnector1">
            <a:avLst/>
          </a:prstGeom>
          <a:ln w="57150">
            <a:solidFill>
              <a:srgbClr val="E422C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10597457" y="1524000"/>
            <a:ext cx="1391649" cy="1391649"/>
          </a:xfrm>
          <a:prstGeom prst="mathMultiply">
            <a:avLst>
              <a:gd name="adj1" fmla="val 45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697247" y="4462840"/>
            <a:ext cx="443396" cy="39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662480" y="3895027"/>
            <a:ext cx="443396" cy="39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1229668" y="3711177"/>
            <a:ext cx="419100" cy="407035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9918945" y="3914694"/>
            <a:ext cx="1520273" cy="203518"/>
          </a:xfrm>
          <a:prstGeom prst="straightConnector1">
            <a:avLst/>
          </a:prstGeom>
          <a:ln w="57150">
            <a:solidFill>
              <a:srgbClr val="E422C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0034764" y="3914695"/>
            <a:ext cx="1404454" cy="744790"/>
          </a:xfrm>
          <a:prstGeom prst="straightConnector1">
            <a:avLst/>
          </a:prstGeom>
          <a:ln w="57150">
            <a:solidFill>
              <a:srgbClr val="E422C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1237912" y="4360104"/>
            <a:ext cx="419100" cy="407035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876514" y="3222022"/>
            <a:ext cx="443396" cy="39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0140643" y="3418667"/>
            <a:ext cx="1306819" cy="1240818"/>
          </a:xfrm>
          <a:prstGeom prst="straightConnector1">
            <a:avLst/>
          </a:prstGeom>
          <a:ln w="57150">
            <a:solidFill>
              <a:srgbClr val="E422C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218503" y="3200400"/>
            <a:ext cx="419100" cy="407035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10893583" y="2895484"/>
            <a:ext cx="1068940" cy="1068940"/>
          </a:xfrm>
          <a:prstGeom prst="mathMultiply">
            <a:avLst>
              <a:gd name="adj1" fmla="val 45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872379" y="6312309"/>
            <a:ext cx="443396" cy="39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837612" y="5744496"/>
            <a:ext cx="443396" cy="39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0404800" y="5560646"/>
            <a:ext cx="419100" cy="407035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9094077" y="5268136"/>
            <a:ext cx="1509108" cy="699545"/>
          </a:xfrm>
          <a:prstGeom prst="straightConnector1">
            <a:avLst/>
          </a:prstGeom>
          <a:ln w="57150">
            <a:solidFill>
              <a:srgbClr val="E422C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9209896" y="5764164"/>
            <a:ext cx="1404454" cy="744790"/>
          </a:xfrm>
          <a:prstGeom prst="straightConnector1">
            <a:avLst/>
          </a:prstGeom>
          <a:ln w="57150">
            <a:solidFill>
              <a:srgbClr val="E422C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0413044" y="6209573"/>
            <a:ext cx="419100" cy="407035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9051646" y="5071491"/>
            <a:ext cx="443396" cy="39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9315775" y="5268136"/>
            <a:ext cx="1306819" cy="1240818"/>
          </a:xfrm>
          <a:prstGeom prst="straightConnector1">
            <a:avLst/>
          </a:prstGeom>
          <a:ln w="57150">
            <a:solidFill>
              <a:srgbClr val="E422C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615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 and Set Cardinalities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1"/>
                <a:ext cx="10969943" cy="525779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Consider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and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is 1-1,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≤|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has at most one incoming arrow, but some may have none</a:t>
                </a:r>
              </a:p>
              <a:p>
                <a:r>
                  <a:rPr lang="en-US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en-US"/>
                  <a:t> </a:t>
                </a:r>
                <a:r>
                  <a:rPr lang="en-US"/>
                  <a:t>is </a:t>
                </a:r>
                <a:r>
                  <a:rPr lang="en-US" smtClean="0"/>
                  <a:t>onto, </a:t>
                </a:r>
                <a:r>
                  <a:rPr lang="en-US"/>
                  <a:t>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r>
                      <a:rPr lang="en-US" i="1">
                        <a:latin typeface="Cambria Math"/>
                      </a:rPr>
                      <m:t>𝑇</m:t>
                    </m:r>
                    <m:r>
                      <a:rPr lang="en-US" i="1">
                        <a:latin typeface="Cambria Math"/>
                      </a:rPr>
                      <m:t>|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Everything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</m:oMath>
                </a14:m>
                <a:r>
                  <a:rPr lang="en-US"/>
                  <a:t> has </a:t>
                </a:r>
                <a:r>
                  <a:rPr lang="en-US"/>
                  <a:t>at </a:t>
                </a:r>
                <a:r>
                  <a:rPr lang="en-US" smtClean="0"/>
                  <a:t>lease one incoming </a:t>
                </a:r>
                <a:r>
                  <a:rPr lang="en-US"/>
                  <a:t>arrow, but some may </a:t>
                </a:r>
                <a:r>
                  <a:rPr lang="en-US"/>
                  <a:t>have </a:t>
                </a:r>
                <a:r>
                  <a:rPr lang="en-US" smtClean="0"/>
                  <a:t>multiple</a:t>
                </a:r>
                <a:endParaRPr lang="en-US"/>
              </a:p>
              <a:p>
                <a:r>
                  <a:rPr lang="en-US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en-US"/>
                  <a:t> </a:t>
                </a:r>
                <a:r>
                  <a:rPr lang="en-US"/>
                  <a:t>is </a:t>
                </a:r>
                <a:r>
                  <a:rPr lang="en-US" smtClean="0"/>
                  <a:t>bijective, </a:t>
                </a:r>
                <a:r>
                  <a:rPr lang="en-US"/>
                  <a:t>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r>
                      <a:rPr lang="en-US" i="1">
                        <a:latin typeface="Cambria Math"/>
                      </a:rPr>
                      <m:t>𝑇</m:t>
                    </m:r>
                    <m:r>
                      <a:rPr lang="en-US" i="1">
                        <a:latin typeface="Cambria Math"/>
                      </a:rPr>
                      <m:t>|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Everything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</m:oMath>
                </a14:m>
                <a:r>
                  <a:rPr lang="en-US"/>
                  <a:t> </a:t>
                </a:r>
                <a:r>
                  <a:rPr lang="en-US"/>
                  <a:t>has </a:t>
                </a:r>
                <a:r>
                  <a:rPr lang="en-US" smtClean="0"/>
                  <a:t>exactly one </a:t>
                </a:r>
                <a:r>
                  <a:rPr lang="en-US"/>
                  <a:t>incoming </a:t>
                </a:r>
                <a:r>
                  <a:rPr lang="en-US" smtClean="0"/>
                  <a:t>arrow, and 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has exactly on outgoing arrow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are “monogamously paired”</a:t>
                </a:r>
                <a:endParaRPr lang="en-US"/>
              </a:p>
              <a:p>
                <a:endParaRPr lang="en-US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600201"/>
                <a:ext cx="10969943" cy="5257799"/>
              </a:xfrm>
              <a:blipFill rotWithShape="1">
                <a:blip r:embed="rId2"/>
                <a:stretch>
                  <a:fillRect l="-1056" t="-2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3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10666412" cy="1143000"/>
          </a:xfrm>
        </p:spPr>
        <p:txBody>
          <a:bodyPr>
            <a:normAutofit/>
          </a:bodyPr>
          <a:lstStyle/>
          <a:p>
            <a:r>
              <a:rPr lang="en-US" smtClean="0"/>
              <a:t>Computability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112837"/>
            <a:ext cx="11657012" cy="4525963"/>
          </a:xfrm>
        </p:spPr>
        <p:txBody>
          <a:bodyPr>
            <a:normAutofit/>
          </a:bodyPr>
          <a:lstStyle/>
          <a:p>
            <a:r>
              <a:rPr lang="en-US" sz="4000" smtClean="0"/>
              <a:t>A Decider’s “behavior” is the set of strings it accepts</a:t>
            </a:r>
          </a:p>
          <a:p>
            <a:r>
              <a:rPr lang="en-US" sz="4000" smtClean="0"/>
              <a:t>A set of strings is </a:t>
            </a:r>
            <a:r>
              <a:rPr lang="en-US" sz="4000" b="1" smtClean="0"/>
              <a:t>computable</a:t>
            </a:r>
            <a:r>
              <a:rPr lang="en-US" sz="4000" smtClean="0"/>
              <a:t> by Java if we can find a program which accepts exactly those strings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4412" y="6348356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505129" y="3733800"/>
            <a:ext cx="7018283" cy="2098456"/>
            <a:chOff x="1103586" y="2333312"/>
            <a:chExt cx="9837683" cy="2941452"/>
          </a:xfrm>
        </p:grpSpPr>
        <p:sp>
          <p:nvSpPr>
            <p:cNvPr id="10" name="Rectangle 9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2800">
                  <a:solidFill>
                    <a:schemeClr val="bg1"/>
                  </a:solidFill>
                </a:rPr>
                <a:t>/ </a:t>
              </a:r>
              <a:r>
                <a:rPr lang="en-US" sz="2800" smtClean="0">
                  <a:solidFill>
                    <a:schemeClr val="bg1"/>
                  </a:solidFill>
                </a:rPr>
                <a:t>Program / Algorithm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03586" y="2475203"/>
              <a:ext cx="1481959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String</a:t>
              </a:r>
              <a:endParaRPr lang="en-US" sz="2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Accept/Reject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1" idx="3"/>
            </p:cNvCxnSpPr>
            <p:nvPr/>
          </p:nvCxnSpPr>
          <p:spPr>
            <a:xfrm>
              <a:off x="2585545" y="3066410"/>
              <a:ext cx="1418918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12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410129" y="5867400"/>
            <a:ext cx="3090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goes in here?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56970" y="6258580"/>
            <a:ext cx="3090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For now, Java.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779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 Cardinalities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 can I show that two sets are the same size?</a:t>
            </a:r>
          </a:p>
          <a:p>
            <a:r>
              <a:rPr lang="en-US" smtClean="0"/>
              <a:t>How Can I show that two sets are different sizes?</a:t>
            </a:r>
          </a:p>
          <a:p>
            <a:r>
              <a:rPr lang="en-US" smtClean="0"/>
              <a:t>What if the sets are infinite?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Brain Teaser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Sets can contain other sets</a:t>
                </a:r>
              </a:p>
              <a:p>
                <a:r>
                  <a:rPr lang="en-US" smtClean="0"/>
                  <a:t>Maybe a set can contain itself? 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be the set of all sets that do not contain themselves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∉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?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 r="-944" b="-4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53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HW1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Due </a:t>
            </a:r>
            <a:r>
              <a:rPr lang="en-US" smtClean="0"/>
              <a:t>Monday (2/4)</a:t>
            </a:r>
          </a:p>
          <a:p>
            <a:r>
              <a:rPr lang="en-US" smtClean="0"/>
              <a:t>Programming portion:</a:t>
            </a:r>
          </a:p>
          <a:p>
            <a:pPr lvl="1"/>
            <a:r>
              <a:rPr lang="en-US" smtClean="0"/>
              <a:t>Write Java code for deciders</a:t>
            </a:r>
          </a:p>
          <a:p>
            <a:pPr lvl="1"/>
            <a:r>
              <a:rPr lang="en-US" smtClean="0"/>
              <a:t>Use those deciders to produce the sets of strings they compute</a:t>
            </a:r>
          </a:p>
          <a:p>
            <a:r>
              <a:rPr lang="en-US" smtClean="0"/>
              <a:t>Written portion:</a:t>
            </a:r>
          </a:p>
          <a:p>
            <a:pPr lvl="1"/>
            <a:r>
              <a:rPr lang="en-US" smtClean="0"/>
              <a:t>Proofs</a:t>
            </a:r>
          </a:p>
          <a:p>
            <a:pPr lvl="1"/>
            <a:r>
              <a:rPr lang="en-US" strike="sngStrike" smtClean="0"/>
              <a:t>Sets and functions (next time)</a:t>
            </a:r>
            <a:endParaRPr lang="en-US" strike="sngStri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1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Computations as Sets of Strings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Things a computer can do:</a:t>
                </a:r>
              </a:p>
              <a:p>
                <a:pPr lvl="1"/>
                <a:r>
                  <a:rPr lang="en-US" smtClean="0"/>
                  <a:t>Plays a movie</a:t>
                </a:r>
              </a:p>
              <a:p>
                <a:pPr lvl="2"/>
                <a:r>
                  <a:rPr lang="en-US" smtClean="0"/>
                  <a:t>All strings representing color, pixel, frame triples for the movie.</a:t>
                </a:r>
              </a:p>
              <a:p>
                <a:pPr lvl="1"/>
                <a:r>
                  <a:rPr lang="en-US" smtClean="0"/>
                  <a:t>Searches the web</a:t>
                </a:r>
              </a:p>
              <a:p>
                <a:pPr lvl="2"/>
                <a:r>
                  <a:rPr lang="en-US" smtClean="0"/>
                  <a:t>All strings representing url, score pairs for the query</a:t>
                </a:r>
              </a:p>
              <a:p>
                <a:pPr lvl="1"/>
                <a:r>
                  <a:rPr lang="en-US" smtClean="0"/>
                  <a:t>Removes an appendix</a:t>
                </a:r>
              </a:p>
              <a:p>
                <a:pPr lvl="2"/>
                <a:r>
                  <a:rPr lang="en-US" smtClean="0"/>
                  <a:t>All strings representing safe places to cut with the laser</a:t>
                </a:r>
              </a:p>
              <a:p>
                <a:pPr lvl="1"/>
                <a:r>
                  <a:rPr lang="en-US" smtClean="0"/>
                  <a:t>Finds digits of pi</a:t>
                </a:r>
              </a:p>
              <a:p>
                <a:pPr lvl="2"/>
                <a:r>
                  <a:rPr lang="en-US" smtClean="0"/>
                  <a:t>All strings representing a prefix of the decimal expansion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𝜋</m:t>
                    </m:r>
                  </m:oMath>
                </a14:m>
                <a:endParaRPr lang="en-US" smtClean="0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965" b="-3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1412" y="5181600"/>
            <a:ext cx="99822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3103" y="5261401"/>
                <a:ext cx="84830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sz="4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03" y="5261401"/>
                <a:ext cx="848309" cy="830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34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Languages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Natural</a:t>
            </a:r>
          </a:p>
          <a:p>
            <a:pPr lvl="1"/>
            <a:r>
              <a:rPr lang="en-US" smtClean="0"/>
              <a:t>English</a:t>
            </a:r>
          </a:p>
          <a:p>
            <a:pPr lvl="1"/>
            <a:r>
              <a:rPr lang="en-US" smtClean="0"/>
              <a:t>Vocabulary and grammar</a:t>
            </a:r>
          </a:p>
          <a:p>
            <a:r>
              <a:rPr lang="en-US" smtClean="0"/>
              <a:t>Programming</a:t>
            </a:r>
          </a:p>
          <a:p>
            <a:pPr lvl="1"/>
            <a:r>
              <a:rPr lang="en-US" smtClean="0"/>
              <a:t>Java</a:t>
            </a:r>
          </a:p>
          <a:p>
            <a:pPr lvl="1"/>
            <a:r>
              <a:rPr lang="en-US" smtClean="0"/>
              <a:t>Commands and Syntax</a:t>
            </a:r>
          </a:p>
          <a:p>
            <a:r>
              <a:rPr lang="en-US" smtClean="0"/>
              <a:t>Formal</a:t>
            </a:r>
          </a:p>
          <a:p>
            <a:pPr lvl="1"/>
            <a:r>
              <a:rPr lang="en-US" smtClean="0"/>
              <a:t>A set of strings</a:t>
            </a:r>
          </a:p>
          <a:p>
            <a:pPr lvl="1"/>
            <a:r>
              <a:rPr lang="en-US" smtClean="0"/>
              <a:t>Strings only, no rules for assembly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59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languages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Language of names of members of The Beatles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𝐽𝑜h𝑛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𝑃𝑎𝑢𝑙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𝐺𝑒𝑜𝑟𝑔𝑒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𝑅𝑖𝑛𝑔𝑜</m:t>
                        </m:r>
                      </m:e>
                    </m:d>
                  </m:oMath>
                </a14:m>
                <a:endParaRPr lang="en-US" b="0" smtClean="0"/>
              </a:p>
              <a:p>
                <a:r>
                  <a:rPr lang="en-US" smtClean="0"/>
                  <a:t>Language of all bit strings representing odd integers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{1,01,11,001,011,101,111,…}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Language of all prefixes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𝜋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{3, 3.1, 3.14, 3.141, 3.1415,3.14159,3.141592,…}</m:t>
                    </m:r>
                  </m:oMath>
                </a14:m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00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A language is a set of strings</a:t>
            </a:r>
          </a:p>
          <a:p>
            <a:pPr lvl="1"/>
            <a:r>
              <a:rPr lang="en-US" smtClean="0"/>
              <a:t>May be infinite</a:t>
            </a:r>
          </a:p>
          <a:p>
            <a:r>
              <a:rPr lang="en-US" smtClean="0"/>
              <a:t>What is a string?</a:t>
            </a:r>
          </a:p>
          <a:p>
            <a:pPr lvl="1"/>
            <a:r>
              <a:rPr lang="en-US" smtClean="0"/>
              <a:t>A finite sequence of characters</a:t>
            </a:r>
          </a:p>
          <a:p>
            <a:r>
              <a:rPr lang="en-US" smtClean="0"/>
              <a:t>Alphabet:</a:t>
            </a:r>
          </a:p>
          <a:p>
            <a:pPr lvl="1"/>
            <a:r>
              <a:rPr lang="en-US" smtClean="0"/>
              <a:t>The set of characters available</a:t>
            </a:r>
          </a:p>
          <a:p>
            <a:pPr lvl="1"/>
            <a:r>
              <a:rPr lang="en-US" smtClean="0"/>
              <a:t>Must be finite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0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Alphabet examples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,…}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Sesame Street alphabet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{0,1}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Binary Alphabet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0,1,…,9</m:t>
                        </m:r>
                      </m:e>
                    </m:d>
                  </m:oMath>
                </a14:m>
                <a:endParaRPr lang="en-US" b="0" smtClean="0"/>
              </a:p>
              <a:p>
                <a:pPr lvl="1"/>
                <a:r>
                  <a:rPr lang="en-US" smtClean="0"/>
                  <a:t>Decimal alphabet</a:t>
                </a:r>
              </a:p>
              <a:p>
                <a:r>
                  <a:rPr lang="en-US" smtClean="0"/>
                  <a:t>Most alphabets we will talk about in this class are small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{0,1}</m:t>
                    </m:r>
                  </m:oMath>
                </a14:m>
                <a:r>
                  <a:rPr lang="en-US" smtClean="0"/>
                  <a:t>,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{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}</m:t>
                    </m:r>
                  </m:oMath>
                </a14:m>
                <a:r>
                  <a:rPr lang="en-US" smtClean="0"/>
                  <a:t>,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{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}</m:t>
                    </m:r>
                  </m:oMath>
                </a14:m>
                <a:r>
                  <a:rPr lang="en-US" smtClean="0"/>
                  <a:t>,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{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}</m:t>
                    </m:r>
                  </m:oMath>
                </a14:m>
                <a:r>
                  <a:rPr lang="en-US" smtClean="0"/>
                  <a:t> 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5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Operations on Strings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7013" y="1295401"/>
                <a:ext cx="11961812" cy="54102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Length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mtClean="0"/>
                  <a:t>= Number of characters in the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𝑅𝑖𝑛𝑔𝑜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=5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Concatenation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𝑠𝑡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mtClean="0"/>
                  <a:t> string which has all of the characters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smtClean="0"/>
                  <a:t> followed by all of the characters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𝐽𝑜h𝑛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𝑃𝑎𝑢𝑙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𝐽𝑜h𝑛𝑃𝑎𝑢𝑙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⋅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+|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Exponentiation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mtClean="0"/>
                  <a:t>The string created by concatenation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smtClean="0"/>
                  <a:t> with itself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mtClean="0"/>
                  <a:t> times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𝐺𝑒𝑜𝑟𝑔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𝐺𝑒𝑜𝑟𝑔𝑒𝐺𝑒</m:t>
                    </m:r>
                    <m:r>
                      <a:rPr lang="en-US" i="1">
                        <a:latin typeface="Cambria Math"/>
                      </a:rPr>
                      <m:t>𝑜𝑟𝑔𝑒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𝐺𝑒𝑜𝑟𝑔𝑒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𝐺𝑒𝑜𝑟𝑔𝑒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𝐺𝑒𝑜𝑟𝑔𝑒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smtClean="0"/>
              </a:p>
              <a:p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013" y="1295401"/>
                <a:ext cx="11961812" cy="5410200"/>
              </a:xfrm>
              <a:blipFill rotWithShape="1">
                <a:blip r:embed="rId2"/>
                <a:stretch>
                  <a:fillRect l="-765" t="-2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1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Empty String (“”)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smtClean="0"/>
                  <a:t>Notation for this class: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𝜀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\varepsilon in Latex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b="0" i="1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𝜀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8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1527</Words>
  <Application>Microsoft Office PowerPoint</Application>
  <PresentationFormat>Custom</PresentationFormat>
  <Paragraphs>249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Cambria Math</vt:lpstr>
      <vt:lpstr>Office Theme</vt:lpstr>
      <vt:lpstr>CS3102 Theory of Computation</vt:lpstr>
      <vt:lpstr>Computability</vt:lpstr>
      <vt:lpstr>Computations as Sets of Strings</vt:lpstr>
      <vt:lpstr>Languages</vt:lpstr>
      <vt:lpstr>Example languages</vt:lpstr>
      <vt:lpstr>Strings</vt:lpstr>
      <vt:lpstr>Alphabet examples</vt:lpstr>
      <vt:lpstr>Operations on Strings</vt:lpstr>
      <vt:lpstr>Empty String (“”)</vt:lpstr>
      <vt:lpstr>Operations on Languages</vt:lpstr>
      <vt:lpstr>Set review</vt:lpstr>
      <vt:lpstr>Examples</vt:lpstr>
      <vt:lpstr>Set Operations</vt:lpstr>
      <vt:lpstr>Set Operations</vt:lpstr>
      <vt:lpstr>Set Operations Cont.</vt:lpstr>
      <vt:lpstr>Set Operations Cont.</vt:lpstr>
      <vt:lpstr>Functions</vt:lpstr>
      <vt:lpstr>PowerPoint Presentation</vt:lpstr>
      <vt:lpstr>Functions and Set Cardinalities</vt:lpstr>
      <vt:lpstr>Set Cardinalities</vt:lpstr>
      <vt:lpstr>Brain Teaser</vt:lpstr>
      <vt:lpstr>HW1</vt:lpstr>
    </vt:vector>
  </TitlesOfParts>
  <Company>UVA SEAS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njb2b</cp:lastModifiedBy>
  <cp:revision>148</cp:revision>
  <dcterms:created xsi:type="dcterms:W3CDTF">2019-01-15T14:15:49Z</dcterms:created>
  <dcterms:modified xsi:type="dcterms:W3CDTF">2019-01-29T17:28:14Z</dcterms:modified>
</cp:coreProperties>
</file>