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75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82" r:id="rId12"/>
    <p:sldId id="284" r:id="rId13"/>
    <p:sldId id="283" r:id="rId14"/>
    <p:sldId id="285" r:id="rId15"/>
    <p:sldId id="286" r:id="rId16"/>
    <p:sldId id="277" r:id="rId17"/>
    <p:sldId id="278" r:id="rId18"/>
    <p:sldId id="279" r:id="rId19"/>
    <p:sldId id="288" r:id="rId20"/>
    <p:sldId id="280" r:id="rId21"/>
    <p:sldId id="281" r:id="rId22"/>
  </p:sldIdLst>
  <p:sldSz cx="12188825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304721" y="-1312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7911" y="1498600"/>
            <a:ext cx="6617516" cy="2336800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www.cs.virginia.edu/~njb2b/cs3102</a:t>
            </a:r>
            <a:endParaRPr lang="en-US" sz="3200" dirty="0"/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479925" y="32607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 altLang="en-US" sz="1600" b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32612" y="1025671"/>
            <a:ext cx="4572000" cy="4049122"/>
            <a:chOff x="6448588" y="1143000"/>
            <a:chExt cx="5437025" cy="5112174"/>
          </a:xfrm>
        </p:grpSpPr>
        <p:pic>
          <p:nvPicPr>
            <p:cNvPr id="43" name="Content Placeholder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9" t="17588" r="14684" b="6593"/>
            <a:stretch/>
          </p:blipFill>
          <p:spPr>
            <a:xfrm>
              <a:off x="6448588" y="1143000"/>
              <a:ext cx="5437025" cy="5112174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 rot="20333463">
              <a:off x="8229497" y="3700067"/>
              <a:ext cx="3090893" cy="73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mtClean="0"/>
                <a:t>0.99999… &lt; 1</a:t>
              </a:r>
              <a:endParaRPr lang="en-US" sz="3200" b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89012" y="2819400"/>
            <a:ext cx="4639412" cy="3341698"/>
            <a:chOff x="883868" y="2767105"/>
            <a:chExt cx="4639412" cy="3341698"/>
          </a:xfrm>
        </p:grpSpPr>
        <p:pic>
          <p:nvPicPr>
            <p:cNvPr id="1026" name="Picture 2" descr="https://scontent-iad3-1.xx.fbcdn.net/v/t34.18173-12/27394664_10212979884546697_23819659_n.png?_nc_cat=103&amp;_nc_ht=scontent-iad3-1.xx&amp;oh=9fac94ac06c9e066d0528f59247f5baf&amp;oe=5C4877B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621"/>
            <a:stretch/>
          </p:blipFill>
          <p:spPr bwMode="auto">
            <a:xfrm>
              <a:off x="989012" y="3238602"/>
              <a:ext cx="4429125" cy="287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83868" y="2767105"/>
              <a:ext cx="4639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When your professor tries to meme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writing a proof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mtClean="0"/>
              <a:t>Mention method of proof you’re using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List everything given (all assumptions you’re making)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State formally what you are going to prove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State your proof as clearly and concisely as you can </a:t>
            </a:r>
          </a:p>
          <a:p>
            <a:pPr marL="1276257" lvl="1" indent="-742950"/>
            <a:r>
              <a:rPr lang="en-US" smtClean="0"/>
              <a:t>providing accompanying intuition is often helpful)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-533400"/>
            <a:ext cx="11125200" cy="8343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333463">
            <a:off x="4906227" y="3620163"/>
            <a:ext cx="3246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Twice an odd number is </a:t>
            </a:r>
            <a:r>
              <a:rPr lang="en-US" sz="3600" b="1" smtClean="0"/>
              <a:t>sometimes odd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21142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-533400"/>
            <a:ext cx="11125200" cy="8343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333463">
            <a:off x="4530463" y="3751061"/>
            <a:ext cx="3701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Some even numbers are the products of two odds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6019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-533400"/>
            <a:ext cx="11125200" cy="8343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333463">
            <a:off x="4613334" y="3630117"/>
            <a:ext cx="3593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A number can be both even and odd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9728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-533400"/>
            <a:ext cx="11125200" cy="8343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333463">
            <a:off x="4551181" y="3835162"/>
            <a:ext cx="3794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/>
              <a:t>There is a largest number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0628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-533400"/>
            <a:ext cx="11125200" cy="8343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0333463">
                <a:off x="3899152" y="3978856"/>
                <a:ext cx="4967478" cy="118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/>
                        </a:rPr>
                        <m:t>≠</m:t>
                      </m:r>
                      <m:r>
                        <a:rPr lang="en-US" sz="3600" i="1">
                          <a:latin typeface="Cambria Math"/>
                        </a:rPr>
                        <m:t>𝑥</m:t>
                      </m:r>
                      <m:r>
                        <a:rPr lang="en-US" sz="3600" i="1">
                          <a:latin typeface="Cambria Math"/>
                        </a:rPr>
                        <m:t>⋅</m:t>
                      </m:r>
                      <m:r>
                        <a:rPr lang="en-US" sz="36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b="1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3463">
                <a:off x="3899152" y="3978856"/>
                <a:ext cx="4967478" cy="11875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0706" y="5867400"/>
            <a:ext cx="304721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1721" y="5867400"/>
            <a:ext cx="304721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89692" y="5867400"/>
            <a:ext cx="304721" cy="1524000"/>
            <a:chOff x="4343400" y="5867400"/>
            <a:chExt cx="228600" cy="1524000"/>
          </a:xfrm>
        </p:grpSpPr>
        <p:sp>
          <p:nvSpPr>
            <p:cNvPr id="7" name="Rectangle 6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dirty="0" smtClean="0"/>
              <a:t>Mathematical Induction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143001"/>
                <a:ext cx="10969943" cy="51053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what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some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will fall</a:t>
                </a:r>
              </a:p>
              <a:p>
                <a:r>
                  <a:rPr lang="en-US" u="sng" dirty="0" smtClean="0">
                    <a:solidFill>
                      <a:srgbClr val="FF0000"/>
                    </a:solidFill>
                  </a:rPr>
                  <a:t>Base Case</a:t>
                </a:r>
                <a:r>
                  <a:rPr lang="en-US" dirty="0" smtClean="0"/>
                  <a:t>: First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Show that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(the first domino) will fall</a:t>
                </a:r>
              </a:p>
              <a:p>
                <a:r>
                  <a:rPr lang="en-US" u="sng" dirty="0" smtClean="0">
                    <a:solidFill>
                      <a:srgbClr val="7030A0"/>
                    </a:solidFill>
                  </a:rPr>
                  <a:t>Inductive Hypothesis</a:t>
                </a:r>
                <a:r>
                  <a:rPr lang="en-US" u="sng" dirty="0" smtClean="0"/>
                  <a:t>:</a:t>
                </a:r>
                <a:r>
                  <a:rPr lang="en-US" dirty="0" smtClean="0"/>
                  <a:t>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for an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Assume arbitrary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will fall</a:t>
                </a:r>
              </a:p>
              <a:p>
                <a:r>
                  <a:rPr lang="en-US" u="sng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 u="sng" dirty="0" smtClean="0"/>
                  <a:t>:</a:t>
                </a:r>
                <a:r>
                  <a:rPr lang="en-US" dirty="0" smtClean="0"/>
                  <a:t> Show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+1)</m:t>
                    </m:r>
                  </m:oMath>
                </a14:m>
                <a:endParaRPr lang="en-US" u="sng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 smtClean="0"/>
                  <a:t>Show that when arbitrary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falls, then the next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will fall.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143001"/>
                <a:ext cx="10969943" cy="5105399"/>
              </a:xfrm>
              <a:blipFill rotWithShape="1">
                <a:blip r:embed="rId2"/>
                <a:stretch>
                  <a:fillRect l="-1056" t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67662" y="5867400"/>
            <a:ext cx="304721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78677" y="5867400"/>
            <a:ext cx="304721" cy="1524000"/>
            <a:chOff x="3810000" y="5867400"/>
            <a:chExt cx="228600" cy="1524000"/>
          </a:xfrm>
        </p:grpSpPr>
        <p:sp>
          <p:nvSpPr>
            <p:cNvPr id="6" name="Rectangle 5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6647" y="5867400"/>
            <a:ext cx="304721" cy="1524000"/>
            <a:chOff x="3810000" y="5867400"/>
            <a:chExt cx="228600" cy="1524000"/>
          </a:xfrm>
        </p:grpSpPr>
        <p:sp>
          <p:nvSpPr>
            <p:cNvPr id="15" name="Rectangle 14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8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1905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Base Case</a:t>
                </a:r>
                <a:r>
                  <a:rPr lang="en-US" dirty="0" smtClean="0"/>
                  <a:t>: The first domino will fall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 dirty="0" smtClean="0"/>
                  <a:t>: If any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falls, then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will fall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905000"/>
              </a:xfrm>
              <a:blipFill rotWithShape="1">
                <a:blip r:embed="rId2"/>
                <a:stretch>
                  <a:fillRect l="-163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062942" y="3810000"/>
            <a:ext cx="609441" cy="3048000"/>
            <a:chOff x="4343400" y="5867400"/>
            <a:chExt cx="228600" cy="1524000"/>
          </a:xfrm>
        </p:grpSpPr>
        <p:sp>
          <p:nvSpPr>
            <p:cNvPr id="7" name="Rectangle 6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437765" y="3810000"/>
            <a:ext cx="609441" cy="3048000"/>
            <a:chOff x="3810000" y="5867400"/>
            <a:chExt cx="228600" cy="1524000"/>
          </a:xfrm>
        </p:grpSpPr>
        <p:sp>
          <p:nvSpPr>
            <p:cNvPr id="12" name="Rectangle 11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06295" y="4627603"/>
            <a:ext cx="1963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Falls because of base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688118" y="3810000"/>
            <a:ext cx="609441" cy="3048000"/>
            <a:chOff x="4343400" y="5867400"/>
            <a:chExt cx="228600" cy="1524000"/>
          </a:xfrm>
        </p:grpSpPr>
        <p:sp>
          <p:nvSpPr>
            <p:cNvPr id="17" name="Rectangle 16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7313295" y="3810000"/>
            <a:ext cx="609441" cy="3048000"/>
            <a:chOff x="4343400" y="5867400"/>
            <a:chExt cx="228600" cy="1524000"/>
          </a:xfrm>
        </p:grpSpPr>
        <p:sp>
          <p:nvSpPr>
            <p:cNvPr id="21" name="Rectangle 20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9344766" y="4027437"/>
            <a:ext cx="2640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 dominos fall!!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48780" y="5638800"/>
            <a:ext cx="1963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Falls because of Inductive Step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78678" y="5638800"/>
            <a:ext cx="1963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Falls because of Inductive Step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7002" y="5638800"/>
            <a:ext cx="1963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Falls because of Inductive Step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8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  <p:bldP spid="19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Hi-Ho-Cherry-O</a:t>
            </a:r>
            <a:endParaRPr lang="en-US" dirty="0"/>
          </a:p>
        </p:txBody>
      </p:sp>
      <p:sp>
        <p:nvSpPr>
          <p:cNvPr id="4" name="AutoShape 2" descr="Image result for high ho cherry o"/>
          <p:cNvSpPr>
            <a:spLocks noChangeAspect="1" noChangeArrowheads="1"/>
          </p:cNvSpPr>
          <p:nvPr/>
        </p:nvSpPr>
        <p:spPr bwMode="auto">
          <a:xfrm>
            <a:off x="207379" y="-144463"/>
            <a:ext cx="40629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high ho cherry o"/>
          <p:cNvSpPr>
            <a:spLocks noChangeAspect="1" noChangeArrowheads="1"/>
          </p:cNvSpPr>
          <p:nvPr/>
        </p:nvSpPr>
        <p:spPr bwMode="auto">
          <a:xfrm>
            <a:off x="410526" y="7938"/>
            <a:ext cx="40629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iHo! Cherry-O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51" y="685800"/>
            <a:ext cx="3235541" cy="242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593" y="3539748"/>
            <a:ext cx="9573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Each Player takes turns removing 1, 2, 3, or 4 cherries from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First player unable to pick a cherry loses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-533400"/>
            <a:ext cx="11125200" cy="8343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333463">
            <a:off x="4597401" y="3864891"/>
            <a:ext cx="3644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/>
              <a:t>It’s better to go first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3521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76200"/>
                <a:ext cx="10969943" cy="1143000"/>
              </a:xfrm>
            </p:spPr>
            <p:txBody>
              <a:bodyPr/>
              <a:lstStyle/>
              <a:p>
                <a:r>
                  <a:rPr lang="en-US" dirty="0" smtClean="0"/>
                  <a:t>How to prove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76200"/>
                <a:ext cx="10969943" cy="1143000"/>
              </a:xfrm>
              <a:blipFill rotWithShape="1">
                <a:blip r:embed="rId2"/>
                <a:stretch>
                  <a:fillRect t="-962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588" y="1020762"/>
                <a:ext cx="11376237" cy="5837237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Direct Proof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pPr lvl="1"/>
                <a:r>
                  <a:rPr lang="en-US" sz="2400" dirty="0" smtClean="0"/>
                  <a:t>Start with premise</a:t>
                </a:r>
              </a:p>
              <a:p>
                <a:pPr lvl="1"/>
                <a:r>
                  <a:rPr lang="en-US" sz="2400" dirty="0" smtClean="0"/>
                  <a:t>Repeatedly apply definitions, equivalences, and inferences</a:t>
                </a:r>
              </a:p>
              <a:p>
                <a:pPr lvl="1"/>
                <a:r>
                  <a:rPr lang="en-US" sz="2400" dirty="0" smtClean="0"/>
                  <a:t>End with conclusion</a:t>
                </a:r>
              </a:p>
              <a:p>
                <a:r>
                  <a:rPr lang="en-US" sz="3200" dirty="0" smtClean="0"/>
                  <a:t>Indirect Proof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(¬</m:t>
                    </m:r>
                    <m:r>
                      <a:rPr lang="en-US" sz="3200" b="0" i="1" smtClean="0">
                        <a:latin typeface="Cambria Math"/>
                      </a:rPr>
                      <m:t>𝑞</m:t>
                    </m:r>
                    <m:r>
                      <a:rPr lang="en-US" sz="3200" b="0" i="1" smtClean="0">
                        <a:latin typeface="Cambria Math"/>
                      </a:rPr>
                      <m:t>→¬</m:t>
                    </m:r>
                    <m:r>
                      <a:rPr lang="en-US" sz="3200" b="0" i="1" smtClean="0">
                        <a:latin typeface="Cambria Math"/>
                      </a:rPr>
                      <m:t>𝑝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> AKA, proof by contrapositive</a:t>
                </a:r>
              </a:p>
              <a:p>
                <a:pPr lvl="1"/>
                <a:r>
                  <a:rPr lang="en-US" sz="2400" dirty="0" smtClean="0"/>
                  <a:t>Start with negation of the conclusion</a:t>
                </a:r>
              </a:p>
              <a:p>
                <a:pPr lvl="1"/>
                <a:r>
                  <a:rPr lang="en-US" sz="2400" dirty="0" smtClean="0"/>
                  <a:t>Repeatedly </a:t>
                </a:r>
                <a:r>
                  <a:rPr lang="en-US" sz="2400" dirty="0"/>
                  <a:t>apply definitions, equivalences, and inferences</a:t>
                </a:r>
              </a:p>
              <a:p>
                <a:pPr lvl="1"/>
                <a:r>
                  <a:rPr lang="en-US" sz="2400" dirty="0"/>
                  <a:t>End with </a:t>
                </a:r>
                <a:r>
                  <a:rPr lang="en-US" sz="2400" dirty="0" smtClean="0"/>
                  <a:t>negation of the premise</a:t>
                </a:r>
              </a:p>
              <a:p>
                <a:r>
                  <a:rPr lang="en-US" sz="3200" dirty="0" smtClean="0"/>
                  <a:t>Proof by Contradiction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∧¬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US" sz="3200" dirty="0" smtClean="0"/>
              </a:p>
              <a:p>
                <a:pPr lvl="1"/>
                <a:r>
                  <a:rPr lang="en-US" sz="2400" dirty="0" smtClean="0"/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∧¬</m:t>
                    </m:r>
                    <m:r>
                      <a:rPr lang="en-US" sz="2400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Repeatedly apply definitions, equivalences, and inferences</a:t>
                </a:r>
              </a:p>
              <a:p>
                <a:pPr lvl="1"/>
                <a:r>
                  <a:rPr lang="en-US" sz="2400" dirty="0" smtClean="0"/>
                  <a:t>End with False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88" y="1020762"/>
                <a:ext cx="11376237" cy="5837237"/>
              </a:xfrm>
              <a:blipFill rotWithShape="1">
                <a:blip r:embed="rId3"/>
                <a:stretch>
                  <a:fillRect l="-965" t="-939" b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435146"/>
                  </p:ext>
                </p:extLst>
              </p:nvPr>
            </p:nvGraphicFramePr>
            <p:xfrm>
              <a:off x="8990012" y="3810000"/>
              <a:ext cx="3048000" cy="2424113"/>
            </p:xfrm>
            <a:graphic>
              <a:graphicData uri="http://schemas.openxmlformats.org/drawingml/2006/table">
                <a:tbl>
                  <a:tblPr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63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93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435146"/>
                  </p:ext>
                </p:extLst>
              </p:nvPr>
            </p:nvGraphicFramePr>
            <p:xfrm>
              <a:off x="8990012" y="3810000"/>
              <a:ext cx="3048000" cy="2424113"/>
            </p:xfrm>
            <a:graphic>
              <a:graphicData uri="http://schemas.openxmlformats.org/drawingml/2006/table">
                <a:tbl>
                  <a:tblPr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635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599" r="-199401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101205" r="-100602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200000" b="-44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93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228600"/>
            <a:ext cx="10969943" cy="1143000"/>
          </a:xfrm>
        </p:spPr>
        <p:txBody>
          <a:bodyPr/>
          <a:lstStyle/>
          <a:p>
            <a:r>
              <a:rPr lang="en-US" dirty="0" smtClean="0"/>
              <a:t>Player 2 always wins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12188825" cy="6477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number of cherries is a multiple of 5, then player 2 always wins.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Player 2 wins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cherries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Base Case</a:t>
                </a:r>
                <a:r>
                  <a:rPr lang="en-US" dirty="0" smtClean="0"/>
                  <a:t>: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player 2 wins</a:t>
                </a:r>
              </a:p>
              <a:p>
                <a:pPr lvl="1"/>
                <a:r>
                  <a:rPr lang="en-US" dirty="0" smtClean="0"/>
                  <a:t>Proof: when there are 0 cherries, player 1 has none to take, so player 2 wins</a:t>
                </a: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Inductive Hypothesis</a:t>
                </a:r>
                <a:r>
                  <a:rPr lang="en-US" dirty="0" smtClean="0"/>
                  <a:t>: Assume player 2 wins when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cherries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 dirty="0" smtClean="0"/>
                  <a:t>: Show that if player 2 wins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cherries, then player 2 wins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cherries</a:t>
                </a:r>
              </a:p>
              <a:p>
                <a:pPr lvl="1"/>
                <a:r>
                  <a:rPr lang="en-US" dirty="0" smtClean="0"/>
                  <a:t>Proof: By construction: If player 1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cherries,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≤4</m:t>
                    </m:r>
                  </m:oMath>
                </a14:m>
                <a:r>
                  <a:rPr lang="en-US" dirty="0" smtClean="0"/>
                  <a:t>, then player 2 can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cherries. If we had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cherries, then we now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5−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=5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cherries. Therefore player 2 wins by the inductive hypothesis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12188825" cy="6477000"/>
              </a:xfrm>
              <a:blipFill rotWithShape="1">
                <a:blip r:embed="rId2"/>
                <a:stretch>
                  <a:fillRect l="-950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for helping you to find the answer</a:t>
            </a:r>
          </a:p>
          <a:p>
            <a:r>
              <a:rPr lang="en-US" dirty="0" smtClean="0"/>
              <a:t>You have to know the answer first</a:t>
            </a:r>
          </a:p>
          <a:p>
            <a:r>
              <a:rPr lang="en-US" dirty="0" smtClean="0"/>
              <a:t>Does not provide insights into why something is true</a:t>
            </a:r>
          </a:p>
          <a:p>
            <a:r>
              <a:rPr lang="en-US" dirty="0" smtClean="0"/>
              <a:t>Does not give any clues on how to correct if you’re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Proofs Techniques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371601"/>
                <a:ext cx="12188824" cy="5486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smtClean="0"/>
                  <a:t>Construction </a:t>
                </a:r>
              </a:p>
              <a:p>
                <a:pPr lvl="1"/>
                <a:r>
                  <a:rPr lang="en-US" smtClean="0"/>
                  <a:t>Shows: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Give/Build </a:t>
                </a:r>
                <a:r>
                  <a:rPr lang="en-US" dirty="0" smtClean="0"/>
                  <a:t>an </a:t>
                </a:r>
                <a:r>
                  <a:rPr lang="en-US" smtClean="0"/>
                  <a:t>example which </a:t>
                </a:r>
                <a:r>
                  <a:rPr lang="en-US" dirty="0" smtClean="0"/>
                  <a:t>works</a:t>
                </a:r>
              </a:p>
              <a:p>
                <a:r>
                  <a:rPr lang="en-US" dirty="0" smtClean="0"/>
                  <a:t>Proof by </a:t>
                </a:r>
                <a:r>
                  <a:rPr lang="en-US" smtClean="0"/>
                  <a:t>Cases </a:t>
                </a:r>
              </a:p>
              <a:p>
                <a:pPr lvl="1"/>
                <a:r>
                  <a:rPr lang="en-US" smtClean="0"/>
                  <a:t>Shows: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0" smtClean="0"/>
                  <a:t>Show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∀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∀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smtClean="0"/>
                  <a:t>Induction </a:t>
                </a:r>
              </a:p>
              <a:p>
                <a:pPr lvl="1"/>
                <a:r>
                  <a:rPr lang="en-US" smtClean="0"/>
                  <a:t>Shows: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smtClean="0"/>
                  <a:t>then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371601"/>
                <a:ext cx="12188824" cy="5486400"/>
              </a:xfrm>
              <a:blipFill rotWithShape="1">
                <a:blip r:embed="rId2"/>
                <a:stretch>
                  <a:fillRect l="-1351" t="-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↔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even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1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0"/>
                <a:ext cx="10969943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would we prove this?</a:t>
                </a:r>
              </a:p>
              <a:p>
                <a:r>
                  <a:rPr lang="en-US" dirty="0" smtClean="0"/>
                  <a:t>Recall: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↔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Suffice to show both of: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630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6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Proof: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even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0"/>
                <a:ext cx="10969943" cy="5105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D</a:t>
                </a:r>
                <a:r>
                  <a:rPr lang="en-US" b="1" dirty="0" smtClean="0"/>
                  <a:t>irect Proof :</a:t>
                </a:r>
              </a:p>
              <a:p>
                <a:pPr lvl="1"/>
                <a:r>
                  <a:rPr lang="en-US" dirty="0"/>
                  <a:t>Start with premise</a:t>
                </a:r>
              </a:p>
              <a:p>
                <a:pPr lvl="1"/>
                <a:r>
                  <a:rPr lang="en-US" dirty="0"/>
                  <a:t>Repeatedly apply definitions, equivalences, and inferences</a:t>
                </a:r>
              </a:p>
              <a:p>
                <a:pPr lvl="1"/>
                <a:r>
                  <a:rPr lang="en-US" dirty="0"/>
                  <a:t>End with conclusion</a:t>
                </a:r>
              </a:p>
              <a:p>
                <a:pPr marL="0" indent="0">
                  <a:buNone/>
                </a:pPr>
                <a:r>
                  <a:rPr lang="en-US" b="1" u="sng" dirty="0" smtClean="0"/>
                  <a:t>Show</a:t>
                </a:r>
                <a:r>
                  <a:rPr lang="en-US" b="1" dirty="0" smtClean="0"/>
                  <a:t>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</a:rPr>
                      <m:t>𝒌</m:t>
                    </m:r>
                    <m:r>
                      <a:rPr lang="en-US" b="1" i="1" smtClean="0">
                        <a:latin typeface="Cambria Math"/>
                      </a:rPr>
                      <m:t>′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Start with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i="1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0"/>
                <a:ext cx="10969943" cy="5105400"/>
              </a:xfrm>
              <a:blipFill rotWithShape="1">
                <a:blip r:embed="rId3"/>
                <a:stretch>
                  <a:fillRect l="-1056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8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Proof: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even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0"/>
                <a:ext cx="10969943" cy="5105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Indirect </a:t>
                </a:r>
                <a:r>
                  <a:rPr lang="en-US" b="1" dirty="0"/>
                  <a:t>Proof (proof by contrapositive):</a:t>
                </a:r>
                <a:endParaRPr lang="en-US" b="1" dirty="0" smtClean="0"/>
              </a:p>
              <a:p>
                <a:pPr lvl="1"/>
                <a:r>
                  <a:rPr lang="en-US" dirty="0"/>
                  <a:t>Start with negation of the conclusion</a:t>
                </a:r>
              </a:p>
              <a:p>
                <a:pPr lvl="1"/>
                <a:r>
                  <a:rPr lang="en-US" dirty="0"/>
                  <a:t>Repeatedly apply definitions, equivalences, and inferences</a:t>
                </a:r>
              </a:p>
              <a:p>
                <a:pPr lvl="1"/>
                <a:r>
                  <a:rPr lang="en-US" dirty="0"/>
                  <a:t>End with negation of the premise</a:t>
                </a:r>
              </a:p>
              <a:p>
                <a:pPr marL="0" indent="0">
                  <a:buNone/>
                </a:pPr>
                <a:r>
                  <a:rPr lang="en-US" b="1" u="sng" dirty="0" smtClean="0"/>
                  <a:t>Show</a:t>
                </a:r>
                <a:r>
                  <a:rPr lang="en-US" b="1" dirty="0" smtClean="0"/>
                  <a:t>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</a:rPr>
                      <m:t>𝒌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</a:rPr>
                      <m:t>𝒌</m:t>
                    </m:r>
                    <m:r>
                      <a:rPr lang="en-US" b="1" i="1" smtClean="0">
                        <a:latin typeface="Cambria Math"/>
                      </a:rPr>
                      <m:t>′+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Start with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i="1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+4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odd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0"/>
                <a:ext cx="10969943" cy="5105400"/>
              </a:xfrm>
              <a:blipFill rotWithShape="1">
                <a:blip r:embed="rId3"/>
                <a:stretch>
                  <a:fillRect l="-1056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√2</m:t>
                    </m:r>
                  </m:oMath>
                </a14:m>
                <a:r>
                  <a:rPr lang="en-US" dirty="0"/>
                  <a:t> is not rational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  <a:blipFill rotWithShape="1">
                <a:blip r:embed="rId2"/>
                <a:stretch>
                  <a:fillRect t="-5851" b="-3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990600"/>
                <a:ext cx="12188824" cy="60960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b="1" smtClean="0"/>
                  <a:t>Proof by contradiction</a:t>
                </a:r>
                <a:endParaRPr lang="en-US" b="1" dirty="0" smtClean="0"/>
              </a:p>
              <a:p>
                <a:pPr lvl="1"/>
                <a:r>
                  <a:rPr lang="en-US" dirty="0"/>
                  <a:t>Start </a:t>
                </a: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Repeatedly apply definitions, equivalences, and inferences</a:t>
                </a:r>
              </a:p>
              <a:p>
                <a:pPr lvl="1"/>
                <a:r>
                  <a:rPr lang="en-US" dirty="0"/>
                  <a:t>End </a:t>
                </a:r>
                <a:r>
                  <a:rPr lang="en-US"/>
                  <a:t>with </a:t>
                </a:r>
                <a:r>
                  <a:rPr lang="en-US" smtClean="0"/>
                  <a:t>False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 smtClean="0"/>
                  <a:t>Show</a:t>
                </a:r>
                <a:r>
                  <a:rPr lang="en-US" b="1" dirty="0" smtClean="0"/>
                  <a:t> </a:t>
                </a:r>
                <a:r>
                  <a:rPr lang="en-US" b="1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/>
                                  </a:rPr>
                                  <m:t>𝒂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/>
                                  </a:rPr>
                                  <m:t>𝒃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b="1" smtClean="0"/>
                  <a:t> </a:t>
                </a:r>
                <a:r>
                  <a:rPr lang="en-US" b="1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𝒃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sz="4400" b="1" i="1">
                        <a:latin typeface="Cambria Math"/>
                      </a:rPr>
                      <m:t>ℕ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smtClean="0"/>
                  <a:t>is impossible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Start with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sz="4400" i="1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400"/>
                      <m:t>Assume</m:t>
                    </m:r>
                    <m:r>
                      <m:rPr>
                        <m:nor/>
                      </m:rPr>
                      <a:rPr lang="en-US" sz="4400"/>
                      <m:t> </m:t>
                    </m:r>
                    <m:r>
                      <m:rPr>
                        <m:nor/>
                      </m:rPr>
                      <a:rPr lang="en-US" sz="4400" dirty="0"/>
                      <m:t>toward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reaching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a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contradiction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that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sSup>
                      <m:sSupPr>
                        <m:ctrlPr>
                          <a:rPr lang="en-US" sz="4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4400" i="1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4400" i="1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400" i="1">
                        <a:latin typeface="Cambria Math"/>
                      </a:rPr>
                      <m:t>=2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and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a:rPr lang="en-US" sz="4400" i="1">
                        <a:latin typeface="Cambria Math"/>
                      </a:rPr>
                      <m:t>𝑎</m:t>
                    </m:r>
                    <m:r>
                      <a:rPr lang="en-US" sz="4400" i="1">
                        <a:latin typeface="Cambria Math"/>
                      </a:rPr>
                      <m:t>,</m:t>
                    </m:r>
                    <m:r>
                      <a:rPr lang="en-US" sz="4400" i="1"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are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integers</m:t>
                    </m:r>
                  </m:oMath>
                </a14:m>
                <a:r>
                  <a:rPr lang="en-US" sz="4400" smtClean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4400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4400" dirty="0" smtClean="0"/>
                  <a:t> </a:t>
                </a:r>
                <a:r>
                  <a:rPr lang="en-US" sz="4400" smtClean="0"/>
                  <a:t>is in simplest terms (i.e.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4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4400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is even, it must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is even,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is divisible by 4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mtClean="0"/>
                  <a:t>, it must then be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is even, meaning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is also even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are both even,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en-US" smtClean="0"/>
                  <a:t>, which is a contradiction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990600"/>
                <a:ext cx="12188824" cy="6096000"/>
              </a:xfrm>
              <a:blipFill rotWithShape="1">
                <a:blip r:embed="rId3"/>
                <a:stretch>
                  <a:fillRect l="-750" t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31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Proof: For any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, there is a power of 3 larger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766" b="-5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smtClean="0"/>
                  <a:t>Proof by construction:</a:t>
                </a:r>
              </a:p>
              <a:p>
                <a:pPr lvl="1"/>
                <a:r>
                  <a:rPr lang="en-US"/>
                  <a:t>Give/Build an example which works</a:t>
                </a:r>
              </a:p>
              <a:p>
                <a:pPr marL="0" indent="0">
                  <a:buNone/>
                </a:pPr>
                <a:r>
                  <a:rPr lang="en-US" b="1" u="sng" smtClean="0"/>
                  <a:t>Show</a:t>
                </a:r>
                <a:r>
                  <a:rPr lang="en-US" b="1" smtClean="0"/>
                  <a:t>: I can 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smtClean="0"/>
                  <a:t> to build a power of 3 larger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b="1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b="0" smtClean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⌈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⌉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3⋅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⌈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⌉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3⋅3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⌈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⌉</m:t>
                        </m:r>
                      </m:sup>
                    </m:sSup>
                  </m:oMath>
                </a14:m>
                <a:r>
                  <a:rPr lang="en-US" smtClean="0"/>
                  <a:t> is an integer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⌈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smtClean="0"/>
                  <a:t> is always an integer (by definition of ceiling).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56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divisible by 3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11985678" cy="5562600"/>
              </a:xfrm>
            </p:spPr>
            <p:txBody>
              <a:bodyPr>
                <a:noAutofit/>
              </a:bodyPr>
              <a:lstStyle/>
              <a:p>
                <a:r>
                  <a:rPr lang="en-US" sz="3200" b="1" dirty="0" smtClean="0"/>
                  <a:t>Proof by Cases: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/>
                  <a:t>Enumerate all possible circumstances for the given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/>
                  <a:t>Show that each circumstance results in the </a:t>
                </a:r>
                <a:r>
                  <a:rPr lang="en-US" sz="2800" dirty="0" smtClean="0"/>
                  <a:t>conclusion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−4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0" dirty="0" smtClean="0"/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−4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⋅</m:t>
                    </m:r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+2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sz="3200" b="1" dirty="0" smtClean="0"/>
                  <a:t>Cases: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latin typeface="Cambria Math"/>
                      </a:rPr>
                      <m:t>≡</m:t>
                    </m:r>
                    <m:r>
                      <a:rPr lang="en-US" sz="3200" b="1" i="1" smtClean="0">
                        <a:latin typeface="Cambria Math"/>
                      </a:rPr>
                      <m:t>𝟎</m:t>
                    </m:r>
                    <m:r>
                      <a:rPr lang="en-US" sz="3200" b="1" i="1" smtClean="0">
                        <a:latin typeface="Cambria Math"/>
                      </a:rPr>
                      <m:t> </m:t>
                    </m:r>
                    <m:r>
                      <a:rPr lang="en-US" sz="3200" b="1" i="0" smtClean="0">
                        <a:latin typeface="Cambria Math"/>
                      </a:rPr>
                      <m:t>𝐦𝐨𝐝</m:t>
                    </m:r>
                    <m:r>
                      <a:rPr lang="en-US" sz="3200" b="1" i="1" smtClean="0"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sz="32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𝒏</m:t>
                    </m:r>
                    <m:r>
                      <a:rPr lang="en-US" sz="3200" b="1" i="1">
                        <a:latin typeface="Cambria Math"/>
                      </a:rPr>
                      <m:t>≡</m:t>
                    </m:r>
                    <m:r>
                      <a:rPr lang="en-US" sz="3200" b="1" i="1">
                        <a:latin typeface="Cambria Math"/>
                      </a:rPr>
                      <m:t>𝟏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𝒎𝒐𝒅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𝟑</m:t>
                    </m:r>
                  </m:oMath>
                </a14:m>
                <a:r>
                  <a:rPr lang="en-US" sz="32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𝒏</m:t>
                    </m:r>
                    <m:r>
                      <a:rPr lang="en-US" sz="3200" b="1" i="1">
                        <a:latin typeface="Cambria Math"/>
                      </a:rPr>
                      <m:t>≡</m:t>
                    </m:r>
                    <m:r>
                      <a:rPr lang="en-US" sz="3200" b="1" i="1">
                        <a:latin typeface="Cambria Math"/>
                      </a:rPr>
                      <m:t>𝟐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𝒎𝒐𝒅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𝟑</m:t>
                    </m:r>
                  </m:oMath>
                </a14:m>
                <a:endParaRPr lang="en-US" sz="3200" b="1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≡0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mod</m:t>
                    </m:r>
                    <m:r>
                      <a:rPr lang="en-US" sz="2800" b="0" i="1" smtClean="0">
                        <a:latin typeface="Cambria Math"/>
                      </a:rPr>
                      <m:t> 3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3|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, thus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3|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≡1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mod</m:t>
                    </m:r>
                    <m:r>
                      <a:rPr lang="en-US" sz="2800" i="1">
                        <a:latin typeface="Cambria Math"/>
                      </a:rPr>
                      <m:t> 3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3|(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+2)</m:t>
                    </m:r>
                  </m:oMath>
                </a14:m>
                <a:r>
                  <a:rPr lang="en-US" sz="2800" dirty="0" smtClean="0"/>
                  <a:t>, thus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3|(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−4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≡2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mod</m:t>
                    </m:r>
                    <m:r>
                      <a:rPr lang="en-US" sz="2800" i="1">
                        <a:latin typeface="Cambria Math"/>
                      </a:rPr>
                      <m:t> 3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3|(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−2)</m:t>
                    </m:r>
                  </m:oMath>
                </a14:m>
                <a:r>
                  <a:rPr lang="en-US" sz="2800" dirty="0" smtClean="0"/>
                  <a:t>, thus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7150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71500" indent="-514350">
                  <a:buFont typeface="+mj-lt"/>
                  <a:buAutoNum type="arabicPeriod"/>
                </a:pPr>
                <a:endParaRPr lang="en-US" sz="32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11985678" cy="5562600"/>
              </a:xfrm>
              <a:blipFill rotWithShape="1">
                <a:blip r:embed="rId3"/>
                <a:stretch>
                  <a:fillRect l="-916" t="-1206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3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1492</Words>
  <Application>Microsoft Office PowerPoint</Application>
  <PresentationFormat>Custom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Wingdings</vt:lpstr>
      <vt:lpstr>Calibri</vt:lpstr>
      <vt:lpstr>Times New Roman</vt:lpstr>
      <vt:lpstr>Office Theme</vt:lpstr>
      <vt:lpstr>CS3102 Theory of Computation</vt:lpstr>
      <vt:lpstr>How to prove p→q</vt:lpstr>
      <vt:lpstr>Proofs Techniques Cont.</vt:lpstr>
      <vt:lpstr>Proof: n^2 is even ↔ n is even</vt:lpstr>
      <vt:lpstr>Proof: if n^2 is even ← n is even</vt:lpstr>
      <vt:lpstr>Proof: if n^2 is even → n is even</vt:lpstr>
      <vt:lpstr>Proof: √2 is not rational</vt:lpstr>
      <vt:lpstr>Proof: For any integer x, there is a power of 3 larger than x</vt:lpstr>
      <vt:lpstr>Proof: n^4-4n^2 is divisible by 3</vt:lpstr>
      <vt:lpstr>When writing a proof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Mathematical Induction</vt:lpstr>
      <vt:lpstr>Mathematical Induction</vt:lpstr>
      <vt:lpstr>Hi-Ho-Cherry-O</vt:lpstr>
      <vt:lpstr>PowerPoint Presentation</vt:lpstr>
      <vt:lpstr>Player 2 always wins</vt:lpstr>
      <vt:lpstr>Problems with induction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79</cp:revision>
  <dcterms:created xsi:type="dcterms:W3CDTF">2019-01-15T14:15:49Z</dcterms:created>
  <dcterms:modified xsi:type="dcterms:W3CDTF">2019-01-22T17:10:13Z</dcterms:modified>
</cp:coreProperties>
</file>