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2" r:id="rId5"/>
    <p:sldId id="259" r:id="rId6"/>
    <p:sldId id="260" r:id="rId7"/>
    <p:sldId id="283" r:id="rId8"/>
    <p:sldId id="261" r:id="rId9"/>
    <p:sldId id="262" r:id="rId10"/>
    <p:sldId id="263" r:id="rId11"/>
    <p:sldId id="275" r:id="rId12"/>
    <p:sldId id="265" r:id="rId13"/>
    <p:sldId id="266" r:id="rId14"/>
    <p:sldId id="267" r:id="rId15"/>
    <p:sldId id="276" r:id="rId16"/>
    <p:sldId id="273" r:id="rId17"/>
    <p:sldId id="270" r:id="rId18"/>
    <p:sldId id="274" r:id="rId19"/>
    <p:sldId id="277" r:id="rId20"/>
    <p:sldId id="278" r:id="rId21"/>
    <p:sldId id="279" r:id="rId22"/>
    <p:sldId id="280" r:id="rId23"/>
    <p:sldId id="281" r:id="rId24"/>
  </p:sldIdLst>
  <p:sldSz cx="12188825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690" y="-4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-1588" y="2438400"/>
            <a:ext cx="7358063" cy="19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4000" b="0" smtClean="0">
                <a:latin typeface="+mn-lt"/>
              </a:rPr>
              <a:t>Can </a:t>
            </a:r>
            <a:r>
              <a:rPr lang="en-US" altLang="en-US" sz="4000" b="0" dirty="0">
                <a:latin typeface="+mn-lt"/>
              </a:rPr>
              <a:t>5 test tubes be spun simultaneously in a 12-hole centrifuge in a balanced way?</a:t>
            </a:r>
            <a:br>
              <a:rPr lang="en-US" altLang="en-US" sz="4000" b="0" dirty="0">
                <a:latin typeface="+mn-lt"/>
              </a:rPr>
            </a:br>
            <a:r>
              <a:rPr lang="en-US" altLang="en-US" sz="4000" b="0" dirty="0">
                <a:latin typeface="+mn-lt"/>
              </a:rPr>
              <a:t/>
            </a:r>
            <a:br>
              <a:rPr lang="en-US" altLang="en-US" sz="4000" b="0" dirty="0">
                <a:latin typeface="+mn-lt"/>
              </a:rPr>
            </a:br>
            <a:r>
              <a:rPr lang="en-US" altLang="en-US" sz="4000" b="0" dirty="0">
                <a:latin typeface="+mn-lt"/>
              </a:rPr>
              <a:t/>
            </a:r>
            <a:br>
              <a:rPr lang="en-US" altLang="en-US" sz="4000" b="0" dirty="0">
                <a:latin typeface="+mn-lt"/>
              </a:rPr>
            </a:br>
            <a:endParaRPr lang="en-US" altLang="en-US" sz="4000" b="0" dirty="0">
              <a:latin typeface="+mn-lt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479925" y="32607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en-US" altLang="en-US" sz="1600" b="0">
              <a:solidFill>
                <a:schemeClr val="tx2"/>
              </a:solidFill>
            </a:endParaRPr>
          </a:p>
        </p:txBody>
      </p:sp>
      <p:grpSp>
        <p:nvGrpSpPr>
          <p:cNvPr id="22" name="Group 6"/>
          <p:cNvGrpSpPr>
            <a:grpSpLocks/>
          </p:cNvGrpSpPr>
          <p:nvPr/>
        </p:nvGrpSpPr>
        <p:grpSpPr bwMode="auto">
          <a:xfrm>
            <a:off x="7694612" y="1531937"/>
            <a:ext cx="3873500" cy="3878263"/>
            <a:chOff x="2772" y="3118"/>
            <a:chExt cx="6100" cy="6106"/>
          </a:xfrm>
        </p:grpSpPr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2772" y="3118"/>
              <a:ext cx="6100" cy="6106"/>
              <a:chOff x="2772" y="3118"/>
              <a:chExt cx="6100" cy="6106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2772" y="3118"/>
                <a:ext cx="6100" cy="6100"/>
                <a:chOff x="2772" y="3118"/>
                <a:chExt cx="6100" cy="6100"/>
              </a:xfrm>
            </p:grpSpPr>
            <p:sp>
              <p:nvSpPr>
                <p:cNvPr id="37" name="Oval 9"/>
                <p:cNvSpPr>
                  <a:spLocks noChangeArrowheads="1"/>
                </p:cNvSpPr>
                <p:nvPr/>
              </p:nvSpPr>
              <p:spPr bwMode="auto">
                <a:xfrm>
                  <a:off x="2772" y="3118"/>
                  <a:ext cx="6100" cy="61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" name="Oval 10"/>
                <p:cNvSpPr>
                  <a:spLocks noChangeArrowheads="1"/>
                </p:cNvSpPr>
                <p:nvPr/>
              </p:nvSpPr>
              <p:spPr bwMode="auto">
                <a:xfrm>
                  <a:off x="5645" y="3414"/>
                  <a:ext cx="369" cy="3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9" name="Oval 11"/>
                <p:cNvSpPr>
                  <a:spLocks noChangeArrowheads="1"/>
                </p:cNvSpPr>
                <p:nvPr/>
              </p:nvSpPr>
              <p:spPr bwMode="auto">
                <a:xfrm>
                  <a:off x="5646" y="8517"/>
                  <a:ext cx="367" cy="37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0" name="Oval 12"/>
                <p:cNvSpPr>
                  <a:spLocks noChangeArrowheads="1"/>
                </p:cNvSpPr>
                <p:nvPr/>
              </p:nvSpPr>
              <p:spPr bwMode="auto">
                <a:xfrm rot="-5400000">
                  <a:off x="3103" y="5975"/>
                  <a:ext cx="368" cy="37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auto">
                <a:xfrm rot="-5400000">
                  <a:off x="8207" y="5976"/>
                  <a:ext cx="367" cy="37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1" name="Group 14"/>
              <p:cNvGrpSpPr>
                <a:grpSpLocks/>
              </p:cNvGrpSpPr>
              <p:nvPr/>
            </p:nvGrpSpPr>
            <p:grpSpPr bwMode="auto">
              <a:xfrm rot="3585668">
                <a:off x="2772" y="3124"/>
                <a:ext cx="6100" cy="6100"/>
                <a:chOff x="2772" y="3118"/>
                <a:chExt cx="6100" cy="6100"/>
              </a:xfrm>
            </p:grpSpPr>
            <p:sp>
              <p:nvSpPr>
                <p:cNvPr id="32" name="Oval 15"/>
                <p:cNvSpPr>
                  <a:spLocks noChangeArrowheads="1"/>
                </p:cNvSpPr>
                <p:nvPr/>
              </p:nvSpPr>
              <p:spPr bwMode="auto">
                <a:xfrm>
                  <a:off x="2772" y="3118"/>
                  <a:ext cx="6100" cy="610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" name="Oval 16"/>
                <p:cNvSpPr>
                  <a:spLocks noChangeArrowheads="1"/>
                </p:cNvSpPr>
                <p:nvPr/>
              </p:nvSpPr>
              <p:spPr bwMode="auto">
                <a:xfrm>
                  <a:off x="5645" y="3414"/>
                  <a:ext cx="369" cy="37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" name="Oval 17"/>
                <p:cNvSpPr>
                  <a:spLocks noChangeArrowheads="1"/>
                </p:cNvSpPr>
                <p:nvPr/>
              </p:nvSpPr>
              <p:spPr bwMode="auto">
                <a:xfrm>
                  <a:off x="5646" y="8517"/>
                  <a:ext cx="367" cy="37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" name="Oval 18"/>
                <p:cNvSpPr>
                  <a:spLocks noChangeArrowheads="1"/>
                </p:cNvSpPr>
                <p:nvPr/>
              </p:nvSpPr>
              <p:spPr bwMode="auto">
                <a:xfrm rot="-5400000">
                  <a:off x="3103" y="5975"/>
                  <a:ext cx="368" cy="37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6" name="Oval 19"/>
                <p:cNvSpPr>
                  <a:spLocks noChangeArrowheads="1"/>
                </p:cNvSpPr>
                <p:nvPr/>
              </p:nvSpPr>
              <p:spPr bwMode="auto">
                <a:xfrm rot="-5400000">
                  <a:off x="8207" y="5976"/>
                  <a:ext cx="367" cy="37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grpSp>
          <p:nvGrpSpPr>
            <p:cNvPr id="24" name="Group 20"/>
            <p:cNvGrpSpPr>
              <a:grpSpLocks/>
            </p:cNvGrpSpPr>
            <p:nvPr/>
          </p:nvGrpSpPr>
          <p:grpSpPr bwMode="auto">
            <a:xfrm rot="1894752">
              <a:off x="2772" y="3118"/>
              <a:ext cx="6100" cy="6100"/>
              <a:chOff x="2772" y="3118"/>
              <a:chExt cx="6100" cy="6100"/>
            </a:xfrm>
          </p:grpSpPr>
          <p:sp>
            <p:nvSpPr>
              <p:cNvPr id="25" name="Oval 21"/>
              <p:cNvSpPr>
                <a:spLocks noChangeArrowheads="1"/>
              </p:cNvSpPr>
              <p:nvPr/>
            </p:nvSpPr>
            <p:spPr bwMode="auto">
              <a:xfrm>
                <a:off x="2772" y="3118"/>
                <a:ext cx="6100" cy="61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Oval 22"/>
              <p:cNvSpPr>
                <a:spLocks noChangeArrowheads="1"/>
              </p:cNvSpPr>
              <p:nvPr/>
            </p:nvSpPr>
            <p:spPr bwMode="auto">
              <a:xfrm>
                <a:off x="5645" y="3414"/>
                <a:ext cx="369" cy="3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5646" y="8517"/>
                <a:ext cx="367" cy="3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auto">
              <a:xfrm rot="-5400000">
                <a:off x="3103" y="5975"/>
                <a:ext cx="368" cy="3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auto">
              <a:xfrm rot="-5400000">
                <a:off x="8207" y="5976"/>
                <a:ext cx="367" cy="37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pic>
        <p:nvPicPr>
          <p:cNvPr id="42" name="Picture 26" descr="05_centrifuge_P206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93" y="4417859"/>
            <a:ext cx="30861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76200"/>
                <a:ext cx="10969943" cy="1143000"/>
              </a:xfrm>
            </p:spPr>
            <p:txBody>
              <a:bodyPr/>
              <a:lstStyle/>
              <a:p>
                <a:r>
                  <a:rPr lang="en-US" dirty="0" smtClean="0"/>
                  <a:t>How to prove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76200"/>
                <a:ext cx="10969943" cy="1143000"/>
              </a:xfrm>
              <a:blipFill rotWithShape="1">
                <a:blip r:embed="rId2"/>
                <a:stretch>
                  <a:fillRect t="-962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588" y="1020762"/>
                <a:ext cx="11376237" cy="5837237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Direct Proof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lvl="1"/>
                <a:r>
                  <a:rPr lang="en-US" sz="2400" dirty="0" smtClean="0"/>
                  <a:t>Start with premise</a:t>
                </a:r>
              </a:p>
              <a:p>
                <a:pPr lvl="1"/>
                <a:r>
                  <a:rPr lang="en-US" sz="2400" dirty="0" smtClean="0"/>
                  <a:t>Repeatedly apply definitions, equivalences, and inferences</a:t>
                </a:r>
              </a:p>
              <a:p>
                <a:pPr lvl="1"/>
                <a:r>
                  <a:rPr lang="en-US" sz="2400" dirty="0" smtClean="0"/>
                  <a:t>End with conclusion</a:t>
                </a:r>
              </a:p>
              <a:p>
                <a:r>
                  <a:rPr lang="en-US" sz="3200" dirty="0" smtClean="0"/>
                  <a:t>Indirect Proof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(¬</m:t>
                    </m:r>
                    <m:r>
                      <a:rPr lang="en-US" sz="3200" b="0" i="1" smtClean="0">
                        <a:latin typeface="Cambria Math"/>
                      </a:rPr>
                      <m:t>𝑞</m:t>
                    </m:r>
                    <m:r>
                      <a:rPr lang="en-US" sz="3200" b="0" i="1" smtClean="0">
                        <a:latin typeface="Cambria Math"/>
                      </a:rPr>
                      <m:t>→¬</m:t>
                    </m:r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AKA, proof by contrapositive</a:t>
                </a:r>
              </a:p>
              <a:p>
                <a:pPr lvl="1"/>
                <a:r>
                  <a:rPr lang="en-US" sz="2400" dirty="0" smtClean="0"/>
                  <a:t>Start with negation of the conclusion</a:t>
                </a:r>
              </a:p>
              <a:p>
                <a:pPr lvl="1"/>
                <a:r>
                  <a:rPr lang="en-US" sz="2400" dirty="0" smtClean="0"/>
                  <a:t>Repeatedly </a:t>
                </a:r>
                <a:r>
                  <a:rPr lang="en-US" sz="2400" dirty="0"/>
                  <a:t>apply definitions, equivalences, and inferences</a:t>
                </a:r>
              </a:p>
              <a:p>
                <a:pPr lvl="1"/>
                <a:r>
                  <a:rPr lang="en-US" sz="2400" dirty="0"/>
                  <a:t>End with </a:t>
                </a:r>
                <a:r>
                  <a:rPr lang="en-US" sz="2400" dirty="0" smtClean="0"/>
                  <a:t>negation of the premise</a:t>
                </a:r>
              </a:p>
              <a:p>
                <a:r>
                  <a:rPr lang="en-US" sz="3200" dirty="0" smtClean="0"/>
                  <a:t>Proof by Contradiction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∧¬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endParaRPr lang="en-US" sz="3200" dirty="0" smtClean="0"/>
              </a:p>
              <a:p>
                <a:pPr lvl="1"/>
                <a:r>
                  <a:rPr lang="en-US" sz="2400" dirty="0" smtClean="0"/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∧¬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Repeatedly apply definitions, equivalences, and inferences</a:t>
                </a:r>
              </a:p>
              <a:p>
                <a:pPr lvl="1"/>
                <a:r>
                  <a:rPr lang="en-US" sz="2400" dirty="0" smtClean="0"/>
                  <a:t>End with 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588" y="1020762"/>
                <a:ext cx="11376237" cy="5837237"/>
              </a:xfrm>
              <a:blipFill rotWithShape="1">
                <a:blip r:embed="rId3"/>
                <a:stretch>
                  <a:fillRect l="-965" t="-939"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35146"/>
                  </p:ext>
                </p:extLst>
              </p:nvPr>
            </p:nvGraphicFramePr>
            <p:xfrm>
              <a:off x="8990012" y="3810000"/>
              <a:ext cx="3048000" cy="2424113"/>
            </p:xfrm>
            <a:graphic>
              <a:graphicData uri="http://schemas.openxmlformats.org/drawingml/2006/table">
                <a:tbl>
                  <a:tblPr/>
                  <a:tblGrid>
                    <a:gridCol w="1016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635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93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435146"/>
                  </p:ext>
                </p:extLst>
              </p:nvPr>
            </p:nvGraphicFramePr>
            <p:xfrm>
              <a:off x="8990012" y="3810000"/>
              <a:ext cx="3048000" cy="2424113"/>
            </p:xfrm>
            <a:graphic>
              <a:graphicData uri="http://schemas.openxmlformats.org/drawingml/2006/table">
                <a:tbl>
                  <a:tblPr/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63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599" r="-199401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101205" r="-100602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200000" b="-4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937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889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F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rPr>
                            <a:t>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Proofs Techniques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71601"/>
                <a:ext cx="12188824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smtClean="0"/>
                  <a:t>Construction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Give </a:t>
                </a:r>
                <a:r>
                  <a:rPr lang="en-US" dirty="0" smtClean="0"/>
                  <a:t>an </a:t>
                </a:r>
                <a:r>
                  <a:rPr lang="en-US" smtClean="0"/>
                  <a:t>example which </a:t>
                </a:r>
                <a:r>
                  <a:rPr lang="en-US" dirty="0" smtClean="0"/>
                  <a:t>works</a:t>
                </a:r>
              </a:p>
              <a:p>
                <a:r>
                  <a:rPr lang="en-US" dirty="0" smtClean="0"/>
                  <a:t>Proof by </a:t>
                </a:r>
                <a:r>
                  <a:rPr lang="en-US" smtClean="0"/>
                  <a:t>Cases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0" smtClean="0"/>
                  <a:t>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smtClean="0"/>
                  <a:t>Induction </a:t>
                </a:r>
              </a:p>
              <a:p>
                <a:pPr lvl="1"/>
                <a:r>
                  <a:rPr lang="en-US" smtClean="0"/>
                  <a:t>Shows: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then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71601"/>
                <a:ext cx="12188824" cy="5486400"/>
              </a:xfrm>
              <a:blipFill rotWithShape="1">
                <a:blip r:embed="rId2"/>
                <a:stretch>
                  <a:fillRect l="-1351"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51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would we prove this?</a:t>
                </a:r>
              </a:p>
              <a:p>
                <a:r>
                  <a:rPr lang="en-US" dirty="0" smtClean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Suffice to show both of: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5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</a:t>
                </a:r>
                <a:r>
                  <a:rPr lang="en-US" dirty="0" smtClean="0"/>
                  <a:t>irect Proof :</a:t>
                </a:r>
              </a:p>
              <a:p>
                <a:pPr lvl="1"/>
                <a:r>
                  <a:rPr lang="en-US" dirty="0"/>
                  <a:t>Start with premise</a:t>
                </a:r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with conclusion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Show</a:t>
                </a:r>
                <a:r>
                  <a:rPr lang="en-US" dirty="0" smtClean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07" t="-179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9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even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even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0"/>
                <a:ext cx="10969943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Indirect </a:t>
                </a:r>
                <a:r>
                  <a:rPr lang="en-US" dirty="0"/>
                  <a:t>Proof (proof by contrapositive):</a:t>
                </a:r>
                <a:endParaRPr lang="en-US" dirty="0" smtClean="0"/>
              </a:p>
              <a:p>
                <a:pPr lvl="1"/>
                <a:r>
                  <a:rPr lang="en-US" dirty="0"/>
                  <a:t>Start with negation of the conclusion</a:t>
                </a:r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with negation of the premise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Show</a:t>
                </a:r>
                <a:r>
                  <a:rPr lang="en-US" dirty="0" smtClean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′+1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+4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odd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07" t="-179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+6</m:t>
                    </m:r>
                  </m:oMath>
                </a14:m>
                <a:r>
                  <a:rPr lang="en-US" smtClean="0"/>
                  <a:t>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even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√2</m:t>
                    </m:r>
                  </m:oMath>
                </a14:m>
                <a:r>
                  <a:rPr lang="en-US" dirty="0"/>
                  <a:t> is not rational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2"/>
                <a:stretch>
                  <a:fillRect t="-5851" b="-3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990600"/>
                <a:ext cx="12188824" cy="6096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Proof by contradiction</a:t>
                </a:r>
                <a:endParaRPr lang="en-US" dirty="0" smtClean="0"/>
              </a:p>
              <a:p>
                <a:pPr lvl="1"/>
                <a:r>
                  <a:rPr lang="en-US" dirty="0"/>
                  <a:t>Start </a:t>
                </a: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Repeatedly apply definitions, equivalences, and inferences</a:t>
                </a:r>
              </a:p>
              <a:p>
                <a:pPr lvl="1"/>
                <a:r>
                  <a:rPr lang="en-US" dirty="0"/>
                  <a:t>End </a:t>
                </a:r>
                <a:r>
                  <a:rPr lang="en-US"/>
                  <a:t>with </a:t>
                </a:r>
                <a:r>
                  <a:rPr lang="en-US" smtClean="0"/>
                  <a:t>False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u="sng" dirty="0" smtClean="0"/>
                  <a:t>Show</a:t>
                </a:r>
                <a:r>
                  <a:rPr lang="en-US" dirty="0" smtClean="0"/>
                  <a:t> </a:t>
                </a:r>
                <a:r>
                  <a:rPr lang="en-US" smtClean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sz="4400" i="1">
                        <a:latin typeface="Cambria Math"/>
                      </a:rPr>
                      <m:t>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impossible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Start with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sz="4400" i="1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400"/>
                      <m:t>Assume</m:t>
                    </m:r>
                    <m:r>
                      <m:rPr>
                        <m:nor/>
                      </m:rPr>
                      <a:rPr lang="en-US" sz="4400"/>
                      <m:t> </m:t>
                    </m:r>
                    <m:r>
                      <m:rPr>
                        <m:nor/>
                      </m:rPr>
                      <a:rPr lang="en-US" sz="4400" dirty="0"/>
                      <m:t>toward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reaching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contradiction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that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4400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4400" i="1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=2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and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a:rPr lang="en-US" sz="4400" i="1">
                        <a:latin typeface="Cambria Math"/>
                      </a:rPr>
                      <m:t>𝑎</m:t>
                    </m:r>
                    <m:r>
                      <a:rPr lang="en-US" sz="4400" i="1">
                        <a:latin typeface="Cambria Math"/>
                      </a:rPr>
                      <m:t>,</m:t>
                    </m:r>
                    <m:r>
                      <a:rPr lang="en-US" sz="4400" i="1"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are</m:t>
                    </m:r>
                    <m:r>
                      <m:rPr>
                        <m:nor/>
                      </m:rPr>
                      <a:rPr lang="en-US" sz="4400" dirty="0"/>
                      <m:t> </m:t>
                    </m:r>
                    <m:r>
                      <m:rPr>
                        <m:nor/>
                      </m:rPr>
                      <a:rPr lang="en-US" sz="4400" dirty="0"/>
                      <m:t>integers</m:t>
                    </m:r>
                  </m:oMath>
                </a14:m>
                <a:r>
                  <a:rPr lang="en-US" sz="4400" smtClean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4400" dirty="0" smtClean="0"/>
                  <a:t> </a:t>
                </a:r>
                <a:r>
                  <a:rPr lang="en-US" sz="4400" smtClean="0"/>
                  <a:t>is in simplest terms (i.e.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4400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is even, it must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mtClean="0"/>
                  <a:t> is even,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is divisible by 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mtClean="0"/>
                  <a:t>, it must then be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even, meaning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also even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mtClean="0"/>
                  <a:t> are both even,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en-US" smtClean="0"/>
                  <a:t>, which is a contradiction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90600"/>
                <a:ext cx="12188824" cy="6096000"/>
              </a:xfrm>
              <a:blipFill rotWithShape="1">
                <a:blip r:embed="rId3"/>
                <a:stretch>
                  <a:fillRect l="-750" t="-1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divisible by 3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11985678" cy="5562600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 smtClean="0"/>
                  <a:t>Proof by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Enumerate all possible circumstances for the given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/>
                  <a:t>Show that each circumstance results in the </a:t>
                </a:r>
                <a:r>
                  <a:rPr lang="en-US" sz="2800" dirty="0" smtClean="0"/>
                  <a:t>conclusion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−4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⋅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endParaRPr lang="en-US" sz="3200" b="0" dirty="0" smtClean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sz="3200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≡0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mod</m:t>
                    </m:r>
                    <m:r>
                      <a:rPr lang="en-US" sz="3200" b="0" i="1" smtClean="0">
                        <a:latin typeface="Cambria Math"/>
                      </a:rPr>
                      <m:t> 3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≡1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mod</m:t>
                    </m:r>
                    <m:r>
                      <a:rPr lang="en-US" sz="32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≡2 </m:t>
                    </m:r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mod</m:t>
                    </m:r>
                    <m:r>
                      <a:rPr lang="en-US" sz="3200" i="1">
                        <a:latin typeface="Cambria Math"/>
                      </a:rPr>
                      <m:t> 3</m:t>
                    </m:r>
                  </m:oMath>
                </a14:m>
                <a:endParaRPr lang="en-US" sz="32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≡0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mod</m:t>
                    </m:r>
                    <m:r>
                      <a:rPr lang="en-US" sz="2800" b="0" i="1" smtClean="0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3|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, thus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3|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≡1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mod</m:t>
                    </m:r>
                    <m:r>
                      <a:rPr lang="en-US" sz="28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+2)</m:t>
                    </m:r>
                  </m:oMath>
                </a14:m>
                <a:r>
                  <a:rPr lang="en-US" sz="2800" dirty="0" smtClean="0"/>
                  <a:t>, 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≡2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mod</m:t>
                    </m:r>
                    <m:r>
                      <a:rPr lang="en-US" sz="2800" i="1">
                        <a:latin typeface="Cambria Math"/>
                      </a:rPr>
                      <m:t> 3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3|(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en-US" sz="2800" dirty="0" smtClean="0"/>
                  <a:t>, thus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3|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7150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71500" indent="-514350">
                  <a:buFont typeface="+mj-lt"/>
                  <a:buAutoNum type="arabicPeriod"/>
                </a:pPr>
                <a:endParaRPr lang="en-US" sz="32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11985678" cy="5562600"/>
              </a:xfrm>
              <a:blipFill rotWithShape="1">
                <a:blip r:embed="rId3"/>
                <a:stretch>
                  <a:fillRect l="-916" t="-1206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00706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1721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89692" y="5867400"/>
            <a:ext cx="304721" cy="1524000"/>
            <a:chOff x="4343400" y="5867400"/>
            <a:chExt cx="228600" cy="1524000"/>
          </a:xfrm>
        </p:grpSpPr>
        <p:sp>
          <p:nvSpPr>
            <p:cNvPr id="7" name="Rectangle 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143001"/>
                <a:ext cx="10969943" cy="51053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what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will fall</a:t>
                </a:r>
              </a:p>
              <a:p>
                <a:r>
                  <a:rPr lang="en-US" u="sng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First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Show that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(the first domino) will fall</a:t>
                </a:r>
              </a:p>
              <a:p>
                <a:r>
                  <a:rPr lang="en-US" u="sng" dirty="0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u="sng" dirty="0" smtClean="0"/>
                  <a:t>:</a:t>
                </a:r>
                <a:r>
                  <a:rPr lang="en-US" dirty="0" smtClean="0"/>
                  <a:t>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for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Assume arbitrary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will fall</a:t>
                </a:r>
              </a:p>
              <a:p>
                <a:r>
                  <a:rPr lang="en-US" u="sng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u="sng" dirty="0" smtClean="0"/>
                  <a:t>:</a:t>
                </a:r>
                <a:r>
                  <a:rPr lang="en-US" dirty="0" smtClean="0"/>
                  <a:t> 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+1)</m:t>
                    </m:r>
                  </m:oMath>
                </a14:m>
                <a:endParaRPr lang="en-US" u="sng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Show that when arbitrary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falls, then the next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will fall.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143001"/>
                <a:ext cx="10969943" cy="5105399"/>
              </a:xfrm>
              <a:blipFill rotWithShape="1">
                <a:blip r:embed="rId2"/>
                <a:stretch>
                  <a:fillRect l="-1056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367662" y="5867400"/>
            <a:ext cx="304721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78677" y="5867400"/>
            <a:ext cx="304721" cy="1524000"/>
            <a:chOff x="3810000" y="5867400"/>
            <a:chExt cx="228600" cy="1524000"/>
          </a:xfrm>
        </p:grpSpPr>
        <p:sp>
          <p:nvSpPr>
            <p:cNvPr id="6" name="Rectangle 5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6647" y="5867400"/>
            <a:ext cx="304721" cy="1524000"/>
            <a:chOff x="3810000" y="5867400"/>
            <a:chExt cx="228600" cy="1524000"/>
          </a:xfrm>
        </p:grpSpPr>
        <p:sp>
          <p:nvSpPr>
            <p:cNvPr id="15" name="Rectangle 14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8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/>
              <a:t>Can 5 test tubes be spun simultaneously in a 12-hole centrifuge in a balanced way</a:t>
            </a:r>
            <a:r>
              <a:rPr lang="en-US" altLang="en-US" sz="4400" smtClean="0"/>
              <a:t>?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51037"/>
            <a:ext cx="5484971" cy="4525963"/>
          </a:xfrm>
        </p:spPr>
        <p:txBody>
          <a:bodyPr>
            <a:normAutofit/>
          </a:bodyPr>
          <a:lstStyle/>
          <a:p>
            <a:r>
              <a:rPr lang="en-US" smtClean="0"/>
              <a:t>What does “balanced” mean?</a:t>
            </a:r>
          </a:p>
          <a:p>
            <a:r>
              <a:rPr lang="en-US" smtClean="0"/>
              <a:t>Symmetry</a:t>
            </a:r>
          </a:p>
          <a:p>
            <a:r>
              <a:rPr lang="en-US" smtClean="0"/>
              <a:t>Superposition</a:t>
            </a:r>
          </a:p>
          <a:p>
            <a:r>
              <a:rPr lang="en-US" smtClean="0"/>
              <a:t>Complementarity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6501284" y="1752600"/>
            <a:ext cx="2587625" cy="2590800"/>
            <a:chOff x="2784" y="960"/>
            <a:chExt cx="2440" cy="2443"/>
          </a:xfrm>
        </p:grpSpPr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3933" y="1078"/>
              <a:ext cx="148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934" y="3120"/>
              <a:ext cx="146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Oval 68"/>
            <p:cNvSpPr>
              <a:spLocks noChangeArrowheads="1"/>
            </p:cNvSpPr>
            <p:nvPr/>
          </p:nvSpPr>
          <p:spPr bwMode="auto">
            <a:xfrm rot="-5400000">
              <a:off x="2916" y="2104"/>
              <a:ext cx="147" cy="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Oval 69"/>
            <p:cNvSpPr>
              <a:spLocks noChangeArrowheads="1"/>
            </p:cNvSpPr>
            <p:nvPr/>
          </p:nvSpPr>
          <p:spPr bwMode="auto">
            <a:xfrm rot="-5400000">
              <a:off x="4958" y="2104"/>
              <a:ext cx="147" cy="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Oval 70"/>
            <p:cNvSpPr>
              <a:spLocks noChangeArrowheads="1"/>
            </p:cNvSpPr>
            <p:nvPr/>
          </p:nvSpPr>
          <p:spPr bwMode="auto">
            <a:xfrm rot="3585668">
              <a:off x="2783" y="963"/>
              <a:ext cx="2441" cy="2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Oval 71"/>
            <p:cNvSpPr>
              <a:spLocks noChangeArrowheads="1"/>
            </p:cNvSpPr>
            <p:nvPr/>
          </p:nvSpPr>
          <p:spPr bwMode="auto">
            <a:xfrm rot="3585668">
              <a:off x="4819" y="1593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72"/>
            <p:cNvSpPr>
              <a:spLocks noChangeArrowheads="1"/>
            </p:cNvSpPr>
            <p:nvPr/>
          </p:nvSpPr>
          <p:spPr bwMode="auto">
            <a:xfrm rot="3585668">
              <a:off x="3055" y="2622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73"/>
            <p:cNvSpPr>
              <a:spLocks noChangeArrowheads="1"/>
            </p:cNvSpPr>
            <p:nvPr/>
          </p:nvSpPr>
          <p:spPr bwMode="auto">
            <a:xfrm rot="-1814332">
              <a:off x="3421" y="1230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Oval 74"/>
            <p:cNvSpPr>
              <a:spLocks noChangeArrowheads="1"/>
            </p:cNvSpPr>
            <p:nvPr/>
          </p:nvSpPr>
          <p:spPr bwMode="auto">
            <a:xfrm rot="-1814332">
              <a:off x="4451" y="2994"/>
              <a:ext cx="146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75"/>
            <p:cNvSpPr>
              <a:spLocks noChangeArrowheads="1"/>
            </p:cNvSpPr>
            <p:nvPr/>
          </p:nvSpPr>
          <p:spPr bwMode="auto">
            <a:xfrm rot="1894752">
              <a:off x="2784" y="960"/>
              <a:ext cx="2440" cy="244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76"/>
            <p:cNvSpPr>
              <a:spLocks noChangeArrowheads="1"/>
            </p:cNvSpPr>
            <p:nvPr/>
          </p:nvSpPr>
          <p:spPr bwMode="auto">
            <a:xfrm rot="1894752">
              <a:off x="4470" y="1231"/>
              <a:ext cx="148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val 77"/>
            <p:cNvSpPr>
              <a:spLocks noChangeArrowheads="1"/>
            </p:cNvSpPr>
            <p:nvPr/>
          </p:nvSpPr>
          <p:spPr bwMode="auto">
            <a:xfrm rot="1894752">
              <a:off x="3402" y="2971"/>
              <a:ext cx="146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 rot="-3505248">
              <a:off x="3067" y="1573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 rot="-3505248">
              <a:off x="4807" y="2642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80"/>
            <p:cNvSpPr>
              <a:spLocks noChangeArrowheads="1"/>
            </p:cNvSpPr>
            <p:nvPr/>
          </p:nvSpPr>
          <p:spPr bwMode="auto">
            <a:xfrm rot="-1814332">
              <a:off x="3960" y="2127"/>
              <a:ext cx="98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1" name="Group 81"/>
          <p:cNvGrpSpPr>
            <a:grpSpLocks/>
          </p:cNvGrpSpPr>
          <p:nvPr/>
        </p:nvGrpSpPr>
        <p:grpSpPr bwMode="auto">
          <a:xfrm>
            <a:off x="9314334" y="1746250"/>
            <a:ext cx="2587625" cy="2590800"/>
            <a:chOff x="2784" y="960"/>
            <a:chExt cx="2440" cy="2443"/>
          </a:xfrm>
        </p:grpSpPr>
        <p:sp>
          <p:nvSpPr>
            <p:cNvPr id="22" name="Oval 82"/>
            <p:cNvSpPr>
              <a:spLocks noChangeArrowheads="1"/>
            </p:cNvSpPr>
            <p:nvPr/>
          </p:nvSpPr>
          <p:spPr bwMode="auto">
            <a:xfrm>
              <a:off x="3933" y="1078"/>
              <a:ext cx="148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Oval 83"/>
            <p:cNvSpPr>
              <a:spLocks noChangeArrowheads="1"/>
            </p:cNvSpPr>
            <p:nvPr/>
          </p:nvSpPr>
          <p:spPr bwMode="auto">
            <a:xfrm>
              <a:off x="3934" y="3120"/>
              <a:ext cx="146" cy="149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Oval 84"/>
            <p:cNvSpPr>
              <a:spLocks noChangeArrowheads="1"/>
            </p:cNvSpPr>
            <p:nvPr/>
          </p:nvSpPr>
          <p:spPr bwMode="auto">
            <a:xfrm rot="-5400000">
              <a:off x="2916" y="2104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Oval 85"/>
            <p:cNvSpPr>
              <a:spLocks noChangeArrowheads="1"/>
            </p:cNvSpPr>
            <p:nvPr/>
          </p:nvSpPr>
          <p:spPr bwMode="auto">
            <a:xfrm rot="-5400000">
              <a:off x="4958" y="2104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Oval 86"/>
            <p:cNvSpPr>
              <a:spLocks noChangeArrowheads="1"/>
            </p:cNvSpPr>
            <p:nvPr/>
          </p:nvSpPr>
          <p:spPr bwMode="auto">
            <a:xfrm rot="3585668">
              <a:off x="2783" y="963"/>
              <a:ext cx="2441" cy="2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Oval 87"/>
            <p:cNvSpPr>
              <a:spLocks noChangeArrowheads="1"/>
            </p:cNvSpPr>
            <p:nvPr/>
          </p:nvSpPr>
          <p:spPr bwMode="auto">
            <a:xfrm rot="3585668">
              <a:off x="4819" y="1593"/>
              <a:ext cx="147" cy="1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Oval 88"/>
            <p:cNvSpPr>
              <a:spLocks noChangeArrowheads="1"/>
            </p:cNvSpPr>
            <p:nvPr/>
          </p:nvSpPr>
          <p:spPr bwMode="auto">
            <a:xfrm rot="3585668">
              <a:off x="3055" y="2622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Oval 89"/>
            <p:cNvSpPr>
              <a:spLocks noChangeArrowheads="1"/>
            </p:cNvSpPr>
            <p:nvPr/>
          </p:nvSpPr>
          <p:spPr bwMode="auto">
            <a:xfrm rot="-1814332">
              <a:off x="3421" y="1230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Oval 90"/>
            <p:cNvSpPr>
              <a:spLocks noChangeArrowheads="1"/>
            </p:cNvSpPr>
            <p:nvPr/>
          </p:nvSpPr>
          <p:spPr bwMode="auto">
            <a:xfrm rot="-1814332">
              <a:off x="4451" y="2994"/>
              <a:ext cx="146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Oval 91"/>
            <p:cNvSpPr>
              <a:spLocks noChangeArrowheads="1"/>
            </p:cNvSpPr>
            <p:nvPr/>
          </p:nvSpPr>
          <p:spPr bwMode="auto">
            <a:xfrm rot="1894752">
              <a:off x="2784" y="960"/>
              <a:ext cx="2440" cy="244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Oval 92"/>
            <p:cNvSpPr>
              <a:spLocks noChangeArrowheads="1"/>
            </p:cNvSpPr>
            <p:nvPr/>
          </p:nvSpPr>
          <p:spPr bwMode="auto">
            <a:xfrm rot="1894752">
              <a:off x="4470" y="1231"/>
              <a:ext cx="148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Oval 93"/>
            <p:cNvSpPr>
              <a:spLocks noChangeArrowheads="1"/>
            </p:cNvSpPr>
            <p:nvPr/>
          </p:nvSpPr>
          <p:spPr bwMode="auto">
            <a:xfrm rot="1894752">
              <a:off x="3402" y="2971"/>
              <a:ext cx="146" cy="1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Oval 94"/>
            <p:cNvSpPr>
              <a:spLocks noChangeArrowheads="1"/>
            </p:cNvSpPr>
            <p:nvPr/>
          </p:nvSpPr>
          <p:spPr bwMode="auto">
            <a:xfrm rot="-3505248">
              <a:off x="3067" y="1573"/>
              <a:ext cx="147" cy="1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Oval 95"/>
            <p:cNvSpPr>
              <a:spLocks noChangeArrowheads="1"/>
            </p:cNvSpPr>
            <p:nvPr/>
          </p:nvSpPr>
          <p:spPr bwMode="auto">
            <a:xfrm rot="-3505248">
              <a:off x="4807" y="2642"/>
              <a:ext cx="147" cy="14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Oval 96"/>
            <p:cNvSpPr>
              <a:spLocks noChangeArrowheads="1"/>
            </p:cNvSpPr>
            <p:nvPr/>
          </p:nvSpPr>
          <p:spPr bwMode="auto">
            <a:xfrm rot="-1814332">
              <a:off x="3960" y="2127"/>
              <a:ext cx="98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7" name="Group 147"/>
          <p:cNvGrpSpPr>
            <a:grpSpLocks/>
          </p:cNvGrpSpPr>
          <p:nvPr/>
        </p:nvGrpSpPr>
        <p:grpSpPr bwMode="auto">
          <a:xfrm>
            <a:off x="7926387" y="4114800"/>
            <a:ext cx="2587625" cy="2590800"/>
            <a:chOff x="2784" y="960"/>
            <a:chExt cx="2440" cy="2443"/>
          </a:xfrm>
        </p:grpSpPr>
        <p:sp>
          <p:nvSpPr>
            <p:cNvPr id="38" name="Oval 148"/>
            <p:cNvSpPr>
              <a:spLocks noChangeArrowheads="1"/>
            </p:cNvSpPr>
            <p:nvPr/>
          </p:nvSpPr>
          <p:spPr bwMode="auto">
            <a:xfrm>
              <a:off x="3933" y="1078"/>
              <a:ext cx="148" cy="14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Oval 149"/>
            <p:cNvSpPr>
              <a:spLocks noChangeArrowheads="1"/>
            </p:cNvSpPr>
            <p:nvPr/>
          </p:nvSpPr>
          <p:spPr bwMode="auto">
            <a:xfrm>
              <a:off x="3934" y="3120"/>
              <a:ext cx="146" cy="149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Oval 150"/>
            <p:cNvSpPr>
              <a:spLocks noChangeArrowheads="1"/>
            </p:cNvSpPr>
            <p:nvPr/>
          </p:nvSpPr>
          <p:spPr bwMode="auto">
            <a:xfrm rot="-5400000">
              <a:off x="2916" y="2104"/>
              <a:ext cx="147" cy="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Oval 151"/>
            <p:cNvSpPr>
              <a:spLocks noChangeArrowheads="1"/>
            </p:cNvSpPr>
            <p:nvPr/>
          </p:nvSpPr>
          <p:spPr bwMode="auto">
            <a:xfrm rot="-5400000">
              <a:off x="4958" y="2104"/>
              <a:ext cx="147" cy="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Oval 152"/>
            <p:cNvSpPr>
              <a:spLocks noChangeArrowheads="1"/>
            </p:cNvSpPr>
            <p:nvPr/>
          </p:nvSpPr>
          <p:spPr bwMode="auto">
            <a:xfrm rot="3585668">
              <a:off x="2783" y="963"/>
              <a:ext cx="2441" cy="2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153"/>
            <p:cNvSpPr>
              <a:spLocks noChangeArrowheads="1"/>
            </p:cNvSpPr>
            <p:nvPr/>
          </p:nvSpPr>
          <p:spPr bwMode="auto">
            <a:xfrm rot="3585668">
              <a:off x="4819" y="1593"/>
              <a:ext cx="147" cy="1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Oval 154"/>
            <p:cNvSpPr>
              <a:spLocks noChangeArrowheads="1"/>
            </p:cNvSpPr>
            <p:nvPr/>
          </p:nvSpPr>
          <p:spPr bwMode="auto">
            <a:xfrm rot="3585668">
              <a:off x="3055" y="2622"/>
              <a:ext cx="147" cy="1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Oval 155"/>
            <p:cNvSpPr>
              <a:spLocks noChangeArrowheads="1"/>
            </p:cNvSpPr>
            <p:nvPr/>
          </p:nvSpPr>
          <p:spPr bwMode="auto">
            <a:xfrm rot="-1814332">
              <a:off x="3421" y="1230"/>
              <a:ext cx="147" cy="1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Oval 156"/>
            <p:cNvSpPr>
              <a:spLocks noChangeArrowheads="1"/>
            </p:cNvSpPr>
            <p:nvPr/>
          </p:nvSpPr>
          <p:spPr bwMode="auto">
            <a:xfrm rot="-1814332">
              <a:off x="4451" y="2994"/>
              <a:ext cx="146" cy="14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157"/>
            <p:cNvSpPr>
              <a:spLocks noChangeArrowheads="1"/>
            </p:cNvSpPr>
            <p:nvPr/>
          </p:nvSpPr>
          <p:spPr bwMode="auto">
            <a:xfrm rot="1894752">
              <a:off x="2784" y="960"/>
              <a:ext cx="2440" cy="244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158"/>
            <p:cNvSpPr>
              <a:spLocks noChangeArrowheads="1"/>
            </p:cNvSpPr>
            <p:nvPr/>
          </p:nvSpPr>
          <p:spPr bwMode="auto">
            <a:xfrm rot="1894752">
              <a:off x="4470" y="1231"/>
              <a:ext cx="148" cy="14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159"/>
            <p:cNvSpPr>
              <a:spLocks noChangeArrowheads="1"/>
            </p:cNvSpPr>
            <p:nvPr/>
          </p:nvSpPr>
          <p:spPr bwMode="auto">
            <a:xfrm rot="1894752">
              <a:off x="3402" y="2971"/>
              <a:ext cx="146" cy="14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Oval 160"/>
            <p:cNvSpPr>
              <a:spLocks noChangeArrowheads="1"/>
            </p:cNvSpPr>
            <p:nvPr/>
          </p:nvSpPr>
          <p:spPr bwMode="auto">
            <a:xfrm rot="-3505248">
              <a:off x="3067" y="1573"/>
              <a:ext cx="147" cy="1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Oval 161"/>
            <p:cNvSpPr>
              <a:spLocks noChangeArrowheads="1"/>
            </p:cNvSpPr>
            <p:nvPr/>
          </p:nvSpPr>
          <p:spPr bwMode="auto">
            <a:xfrm rot="-3505248">
              <a:off x="4807" y="2642"/>
              <a:ext cx="147" cy="1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Oval 162"/>
            <p:cNvSpPr>
              <a:spLocks noChangeArrowheads="1"/>
            </p:cNvSpPr>
            <p:nvPr/>
          </p:nvSpPr>
          <p:spPr bwMode="auto">
            <a:xfrm rot="-1814332">
              <a:off x="3960" y="2127"/>
              <a:ext cx="98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3" name="Group 115"/>
          <p:cNvGrpSpPr>
            <a:grpSpLocks/>
          </p:cNvGrpSpPr>
          <p:nvPr/>
        </p:nvGrpSpPr>
        <p:grpSpPr bwMode="auto">
          <a:xfrm>
            <a:off x="7925856" y="4113739"/>
            <a:ext cx="2587625" cy="2590800"/>
            <a:chOff x="2784" y="960"/>
            <a:chExt cx="2440" cy="2443"/>
          </a:xfrm>
        </p:grpSpPr>
        <p:sp>
          <p:nvSpPr>
            <p:cNvPr id="54" name="Oval 116"/>
            <p:cNvSpPr>
              <a:spLocks noChangeArrowheads="1"/>
            </p:cNvSpPr>
            <p:nvPr/>
          </p:nvSpPr>
          <p:spPr bwMode="auto">
            <a:xfrm>
              <a:off x="3933" y="1078"/>
              <a:ext cx="148" cy="14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Oval 117"/>
            <p:cNvSpPr>
              <a:spLocks noChangeArrowheads="1"/>
            </p:cNvSpPr>
            <p:nvPr/>
          </p:nvSpPr>
          <p:spPr bwMode="auto">
            <a:xfrm>
              <a:off x="3934" y="3120"/>
              <a:ext cx="146" cy="149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" name="Oval 118"/>
            <p:cNvSpPr>
              <a:spLocks noChangeArrowheads="1"/>
            </p:cNvSpPr>
            <p:nvPr/>
          </p:nvSpPr>
          <p:spPr bwMode="auto">
            <a:xfrm rot="-5400000">
              <a:off x="2916" y="2104"/>
              <a:ext cx="147" cy="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Oval 119"/>
            <p:cNvSpPr>
              <a:spLocks noChangeArrowheads="1"/>
            </p:cNvSpPr>
            <p:nvPr/>
          </p:nvSpPr>
          <p:spPr bwMode="auto">
            <a:xfrm rot="-5400000">
              <a:off x="4958" y="2104"/>
              <a:ext cx="147" cy="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Oval 120"/>
            <p:cNvSpPr>
              <a:spLocks noChangeArrowheads="1"/>
            </p:cNvSpPr>
            <p:nvPr/>
          </p:nvSpPr>
          <p:spPr bwMode="auto">
            <a:xfrm rot="3585668">
              <a:off x="2783" y="963"/>
              <a:ext cx="2441" cy="2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Oval 121"/>
            <p:cNvSpPr>
              <a:spLocks noChangeArrowheads="1"/>
            </p:cNvSpPr>
            <p:nvPr/>
          </p:nvSpPr>
          <p:spPr bwMode="auto">
            <a:xfrm rot="3585668">
              <a:off x="4819" y="1593"/>
              <a:ext cx="147" cy="1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Oval 122"/>
            <p:cNvSpPr>
              <a:spLocks noChangeArrowheads="1"/>
            </p:cNvSpPr>
            <p:nvPr/>
          </p:nvSpPr>
          <p:spPr bwMode="auto">
            <a:xfrm rot="3585668">
              <a:off x="3055" y="2622"/>
              <a:ext cx="147" cy="1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Oval 123"/>
            <p:cNvSpPr>
              <a:spLocks noChangeArrowheads="1"/>
            </p:cNvSpPr>
            <p:nvPr/>
          </p:nvSpPr>
          <p:spPr bwMode="auto">
            <a:xfrm rot="-1814332">
              <a:off x="3421" y="1230"/>
              <a:ext cx="147" cy="1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Oval 124"/>
            <p:cNvSpPr>
              <a:spLocks noChangeArrowheads="1"/>
            </p:cNvSpPr>
            <p:nvPr/>
          </p:nvSpPr>
          <p:spPr bwMode="auto">
            <a:xfrm rot="-1814332">
              <a:off x="4451" y="2994"/>
              <a:ext cx="146" cy="14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Oval 125"/>
            <p:cNvSpPr>
              <a:spLocks noChangeArrowheads="1"/>
            </p:cNvSpPr>
            <p:nvPr/>
          </p:nvSpPr>
          <p:spPr bwMode="auto">
            <a:xfrm rot="1894752">
              <a:off x="2784" y="960"/>
              <a:ext cx="2440" cy="244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" name="Oval 126"/>
            <p:cNvSpPr>
              <a:spLocks noChangeArrowheads="1"/>
            </p:cNvSpPr>
            <p:nvPr/>
          </p:nvSpPr>
          <p:spPr bwMode="auto">
            <a:xfrm rot="1894752">
              <a:off x="4470" y="1231"/>
              <a:ext cx="148" cy="14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Oval 127"/>
            <p:cNvSpPr>
              <a:spLocks noChangeArrowheads="1"/>
            </p:cNvSpPr>
            <p:nvPr/>
          </p:nvSpPr>
          <p:spPr bwMode="auto">
            <a:xfrm rot="1894752">
              <a:off x="3402" y="2971"/>
              <a:ext cx="146" cy="149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Oval 128"/>
            <p:cNvSpPr>
              <a:spLocks noChangeArrowheads="1"/>
            </p:cNvSpPr>
            <p:nvPr/>
          </p:nvSpPr>
          <p:spPr bwMode="auto">
            <a:xfrm rot="-3505248">
              <a:off x="3067" y="1573"/>
              <a:ext cx="147" cy="1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Oval 129"/>
            <p:cNvSpPr>
              <a:spLocks noChangeArrowheads="1"/>
            </p:cNvSpPr>
            <p:nvPr/>
          </p:nvSpPr>
          <p:spPr bwMode="auto">
            <a:xfrm rot="-3505248">
              <a:off x="4807" y="2642"/>
              <a:ext cx="147" cy="148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Oval 130"/>
            <p:cNvSpPr>
              <a:spLocks noChangeArrowheads="1"/>
            </p:cNvSpPr>
            <p:nvPr/>
          </p:nvSpPr>
          <p:spPr bwMode="auto">
            <a:xfrm rot="-1814332">
              <a:off x="3960" y="2127"/>
              <a:ext cx="98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9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732E-6 -1.5876E-6 L 0.11681 0.344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4" y="1721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388E-6 4.12405E-6 L -0.11395 0.345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4" y="17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1905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The first domino will fall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dirty="0" smtClean="0"/>
                  <a:t>: If any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falls, then domino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will fall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05000"/>
              </a:xfrm>
              <a:blipFill rotWithShape="1">
                <a:blip r:embed="rId2"/>
                <a:stretch>
                  <a:fillRect l="-163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062942" y="3810000"/>
            <a:ext cx="609441" cy="3048000"/>
            <a:chOff x="4343400" y="5867400"/>
            <a:chExt cx="228600" cy="1524000"/>
          </a:xfrm>
        </p:grpSpPr>
        <p:sp>
          <p:nvSpPr>
            <p:cNvPr id="7" name="Rectangle 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2437765" y="3810000"/>
            <a:ext cx="609441" cy="3048000"/>
            <a:chOff x="3810000" y="5867400"/>
            <a:chExt cx="228600" cy="15240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867400"/>
              <a:ext cx="228600" cy="762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06295" y="4627603"/>
            <a:ext cx="196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Falls because of base </a:t>
            </a:r>
            <a:r>
              <a:rPr lang="en-US" dirty="0">
                <a:solidFill>
                  <a:srgbClr val="FF0000"/>
                </a:solidFill>
              </a:rPr>
              <a:t>Case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688118" y="3810000"/>
            <a:ext cx="609441" cy="3048000"/>
            <a:chOff x="4343400" y="5867400"/>
            <a:chExt cx="228600" cy="1524000"/>
          </a:xfrm>
        </p:grpSpPr>
        <p:sp>
          <p:nvSpPr>
            <p:cNvPr id="17" name="Rectangle 16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313295" y="3810000"/>
            <a:ext cx="609441" cy="3048000"/>
            <a:chOff x="4343400" y="5867400"/>
            <a:chExt cx="228600" cy="1524000"/>
          </a:xfrm>
        </p:grpSpPr>
        <p:sp>
          <p:nvSpPr>
            <p:cNvPr id="21" name="Rectangle 20"/>
            <p:cNvSpPr/>
            <p:nvPr/>
          </p:nvSpPr>
          <p:spPr>
            <a:xfrm>
              <a:off x="4343400" y="5867400"/>
              <a:ext cx="2286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43400" y="6629400"/>
              <a:ext cx="2286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9344766" y="4027437"/>
            <a:ext cx="2640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dominos fall!!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8780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78678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7002" y="5638800"/>
            <a:ext cx="196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Falls because of Inductive Step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  <p:bldP spid="19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Hi-Ho-Cherry-O</a:t>
            </a:r>
            <a:endParaRPr lang="en-US" dirty="0"/>
          </a:p>
        </p:txBody>
      </p:sp>
      <p:sp>
        <p:nvSpPr>
          <p:cNvPr id="4" name="AutoShape 2" descr="Image result for high ho cherry o"/>
          <p:cNvSpPr>
            <a:spLocks noChangeAspect="1" noChangeArrowheads="1"/>
          </p:cNvSpPr>
          <p:nvPr/>
        </p:nvSpPr>
        <p:spPr bwMode="auto">
          <a:xfrm>
            <a:off x="207379" y="-144463"/>
            <a:ext cx="40629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high ho cherry o"/>
          <p:cNvSpPr>
            <a:spLocks noChangeAspect="1" noChangeArrowheads="1"/>
          </p:cNvSpPr>
          <p:nvPr/>
        </p:nvSpPr>
        <p:spPr bwMode="auto">
          <a:xfrm>
            <a:off x="410526" y="7938"/>
            <a:ext cx="406294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iHo! Cherry-O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51" y="685800"/>
            <a:ext cx="3235541" cy="24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593" y="3539748"/>
            <a:ext cx="9573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Each Player takes turns removing 1, 2, 3, or 4 cherries from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First player unable to pick a cherry loses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228600"/>
            <a:ext cx="10969943" cy="1143000"/>
          </a:xfrm>
        </p:spPr>
        <p:txBody>
          <a:bodyPr/>
          <a:lstStyle/>
          <a:p>
            <a:r>
              <a:rPr lang="en-US" dirty="0" smtClean="0"/>
              <a:t>Player 2 always wins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12188825" cy="6477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number of cherries is a multiple of 5, then player 2 always wins.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Player 2 wins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cherries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Base Case</a:t>
                </a:r>
                <a:r>
                  <a:rPr lang="en-US" dirty="0" smtClean="0"/>
                  <a:t>: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player 2 wins</a:t>
                </a:r>
              </a:p>
              <a:p>
                <a:pPr lvl="1"/>
                <a:r>
                  <a:rPr lang="en-US" dirty="0" smtClean="0"/>
                  <a:t>Proof: when there are 0 cherries, player 1 has none to take, so player 2 wins</a:t>
                </a:r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Inductive Hypothesis</a:t>
                </a:r>
                <a:r>
                  <a:rPr lang="en-US" dirty="0" smtClean="0"/>
                  <a:t>: Assume player 2 wins when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</a:t>
                </a:r>
              </a:p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Inductive Step</a:t>
                </a:r>
                <a:r>
                  <a:rPr lang="en-US" dirty="0" smtClean="0"/>
                  <a:t>: Show that if player 2 wins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cherries, then player 2 wins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cherries</a:t>
                </a:r>
              </a:p>
              <a:p>
                <a:pPr lvl="1"/>
                <a:r>
                  <a:rPr lang="en-US" dirty="0" smtClean="0"/>
                  <a:t>Proof: By construction: If player 1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cherries,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≤4</m:t>
                    </m:r>
                  </m:oMath>
                </a14:m>
                <a:r>
                  <a:rPr lang="en-US" dirty="0" smtClean="0"/>
                  <a:t>, then player 2 can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cherries. If we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cherries, then we now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5−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cherries. Therefore player 2 wins by the inductive hypothesis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12188825" cy="6477000"/>
              </a:xfrm>
              <a:blipFill rotWithShape="1">
                <a:blip r:embed="rId2"/>
                <a:stretch>
                  <a:fillRect l="-950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for helping you to find the answer</a:t>
            </a:r>
          </a:p>
          <a:p>
            <a:r>
              <a:rPr lang="en-US" dirty="0" smtClean="0"/>
              <a:t>You have to know the answer first</a:t>
            </a:r>
          </a:p>
          <a:p>
            <a:r>
              <a:rPr lang="en-US" dirty="0" smtClean="0"/>
              <a:t>Does not provide insights into why something is true</a:t>
            </a:r>
          </a:p>
          <a:p>
            <a:r>
              <a:rPr lang="en-US" dirty="0" smtClean="0"/>
              <a:t>Does not give any clues on how to correct if you’re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proof “good”?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Geometric Series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1+2+4+8+16+32+…+256= ?</m:t>
                    </m:r>
                  </m:oMath>
                </a14:m>
                <a:endParaRPr lang="en-US" sz="4400" i="1" smtClean="0">
                  <a:latin typeface="Cambria Math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8+1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</a:rPr>
                          <m:t>2−1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</a:rPr>
                      <m:t>=</m:t>
                    </m:r>
                    <m:r>
                      <a:rPr lang="en-US" sz="4000" i="1" smtClean="0">
                        <a:latin typeface="Cambria Math"/>
                      </a:rPr>
                      <m:t>511</m:t>
                    </m:r>
                  </m:oMath>
                </a14:m>
                <a:endParaRPr lang="en-US" sz="380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3</m:t>
                    </m:r>
                    <m:r>
                      <a:rPr lang="en-US" sz="4400" i="1">
                        <a:latin typeface="Cambria Math"/>
                      </a:rPr>
                      <m:t>+</m:t>
                    </m:r>
                    <m:r>
                      <a:rPr lang="en-US" sz="4400" b="0" i="1" smtClean="0">
                        <a:latin typeface="Cambria Math"/>
                      </a:rPr>
                      <m:t>12</m:t>
                    </m:r>
                    <m:r>
                      <a:rPr lang="en-US" sz="4400" i="1">
                        <a:latin typeface="Cambria Math"/>
                      </a:rPr>
                      <m:t>+</m:t>
                    </m:r>
                    <m:r>
                      <a:rPr lang="en-US" sz="4400" b="0" i="1" smtClean="0">
                        <a:latin typeface="Cambria Math"/>
                      </a:rPr>
                      <m:t>48+192+</m:t>
                    </m:r>
                    <m:r>
                      <a:rPr lang="en-US" sz="4400" i="1">
                        <a:latin typeface="Cambria Math"/>
                      </a:rPr>
                      <m:t>…+</m:t>
                    </m:r>
                    <m:r>
                      <a:rPr lang="en-US" sz="4400" b="0" i="1" smtClean="0">
                        <a:latin typeface="Cambria Math"/>
                      </a:rPr>
                      <m:t>12288</m:t>
                    </m:r>
                    <m:r>
                      <a:rPr lang="en-US" sz="4400" i="1">
                        <a:latin typeface="Cambria Math"/>
                      </a:rPr>
                      <m:t>= ?</m:t>
                    </m:r>
                  </m:oMath>
                </a14:m>
                <a:endParaRPr lang="en-US" sz="4400" i="1" smtClean="0">
                  <a:latin typeface="Cambria Math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/>
                      </a:rPr>
                      <m:t>3</m:t>
                    </m:r>
                    <m:f>
                      <m:fPr>
                        <m:ctrlPr>
                          <a:rPr lang="en-US" sz="3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sz="3800" b="0" i="1" smtClean="0">
                                    <a:latin typeface="Cambria Math"/>
                                  </a:rPr>
                                  <m:t>6+1</m:t>
                                </m:r>
                              </m:sup>
                            </m:sSup>
                            <m:r>
                              <a:rPr lang="en-US" sz="38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800" b="0" i="1" smtClean="0">
                            <a:latin typeface="Cambria Math"/>
                          </a:rPr>
                          <m:t>4−1</m:t>
                        </m:r>
                      </m:den>
                    </m:f>
                    <m:r>
                      <a:rPr lang="en-US" sz="3800" b="0" i="1" smtClean="0">
                        <a:latin typeface="Cambria Math"/>
                      </a:rPr>
                      <m:t>=16383</m:t>
                    </m:r>
                  </m:oMath>
                </a14:m>
                <a:endParaRPr lang="en-US" sz="3800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𝑎</m:t>
                    </m:r>
                    <m:r>
                      <a:rPr lang="en-US" sz="4400" b="0" i="1" smtClean="0">
                        <a:latin typeface="Cambria Math"/>
                      </a:rPr>
                      <m:t>(1+</m:t>
                    </m:r>
                    <m:r>
                      <a:rPr lang="en-US" sz="4400" i="1">
                        <a:latin typeface="Cambria Math"/>
                      </a:rPr>
                      <m:t>𝑟</m:t>
                    </m:r>
                    <m:r>
                      <a:rPr lang="en-US" sz="4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4400" i="1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sz="4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4400" b="0" i="1" smtClean="0">
                        <a:latin typeface="Cambria Math"/>
                      </a:rPr>
                      <m:t>)=?</m:t>
                    </m:r>
                  </m:oMath>
                </a14:m>
                <a:endParaRPr lang="en-US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mtClean="0"/>
                  <a:t>How could I show this?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Geometric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6337" y="1905000"/>
                <a:ext cx="8916100" cy="15240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 ?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6337" y="1905000"/>
                <a:ext cx="8916100" cy="1524000"/>
              </a:xfrm>
              <a:blipFill rotWithShape="1">
                <a:blip r:embed="rId2"/>
                <a:stretch>
                  <a:fillRect t="-2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09849" y="2990747"/>
                <a:ext cx="8085419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32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849" y="2990747"/>
                <a:ext cx="8085419" cy="59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2412" y="3562319"/>
                <a:ext cx="7819128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i="1">
                              <a:latin typeface="Cambria Math"/>
                            </a:rPr>
                            <m:t>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3562319"/>
                <a:ext cx="7819128" cy="5904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440867" y="3143219"/>
            <a:ext cx="5105400" cy="857381"/>
            <a:chOff x="914400" y="2114681"/>
            <a:chExt cx="5105400" cy="85738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914400" y="2114681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676400" y="2133862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514600" y="2114681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429000" y="2133600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267200" y="2133600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019800" y="2133600"/>
              <a:ext cx="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849697" y="4121274"/>
                <a:ext cx="23957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97" y="4121274"/>
                <a:ext cx="2395784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7688" y="5344675"/>
                <a:ext cx="1478033" cy="1437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88" y="5344675"/>
                <a:ext cx="1478033" cy="14371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95097" y="5543030"/>
                <a:ext cx="2544543" cy="1076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𝑎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3200" i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97" y="5543030"/>
                <a:ext cx="2544543" cy="10762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4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Finite Geometric </a:t>
            </a:r>
            <a:r>
              <a:rPr lang="en-US" smtClean="0"/>
              <a:t>Series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580372" y="1143000"/>
                <a:ext cx="781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372" y="1143000"/>
                <a:ext cx="78124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7188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770812" y="1473029"/>
            <a:ext cx="228600" cy="365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071170" y="3301829"/>
            <a:ext cx="918341" cy="1828800"/>
            <a:chOff x="2434459" y="1295400"/>
            <a:chExt cx="918341" cy="3657600"/>
          </a:xfrm>
        </p:grpSpPr>
        <p:sp>
          <p:nvSpPr>
            <p:cNvPr id="32" name="Rectangle 31"/>
            <p:cNvSpPr/>
            <p:nvPr/>
          </p:nvSpPr>
          <p:spPr>
            <a:xfrm>
              <a:off x="2434459" y="4495800"/>
              <a:ext cx="228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67000" y="4038600"/>
              <a:ext cx="228600" cy="914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95600" y="3124200"/>
              <a:ext cx="228600" cy="1828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1295400"/>
              <a:ext cx="228600" cy="3657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237413" y="5283029"/>
            <a:ext cx="1522686" cy="66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next term in the series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952500" y="1473029"/>
            <a:ext cx="914400" cy="3657600"/>
            <a:chOff x="2667000" y="-2362200"/>
            <a:chExt cx="914400" cy="7315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2667000" y="4038600"/>
              <a:ext cx="228600" cy="914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95600" y="3124200"/>
              <a:ext cx="228600" cy="1828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24200" y="1295400"/>
              <a:ext cx="228600" cy="3657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2800" y="-2362200"/>
              <a:ext cx="228600" cy="73152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0133012" y="497822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7200" y="5206829"/>
                <a:ext cx="22082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The series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6829"/>
                <a:ext cx="2208212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414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3808412" y="5257800"/>
            <a:ext cx="201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The series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45636" y="5359229"/>
            <a:ext cx="15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The first 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05212" y="3353646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212" y="3353646"/>
                <a:ext cx="68320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37612" y="3102114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12" y="3102114"/>
                <a:ext cx="683200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665412" y="3117163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12" y="3117163"/>
                <a:ext cx="683200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0" y="6305383"/>
                <a:ext cx="2306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05383"/>
                <a:ext cx="2306529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566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401497" y="6305383"/>
                <a:ext cx="2320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497" y="6305383"/>
                <a:ext cx="2320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27034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04773" y="6336268"/>
                <a:ext cx="8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73" y="6336268"/>
                <a:ext cx="832792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397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13965" y="6336268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65" y="6336268"/>
                <a:ext cx="37144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Arithmetic Series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1+2+3+…+100=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100(100+1)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=5050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4+7+10+13+16+…+37=?</m:t>
                    </m:r>
                  </m:oMath>
                </a14:m>
                <a:endParaRPr lang="en-US" b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1+1⋅3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1+2⋅3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1+12⋅3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1+2+3+…+12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12+3(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12+1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1+2+3+4+…+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6812" y="1540409"/>
                <a:ext cx="7391400" cy="6096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1+2+3+…+(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−1)+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812" y="1540409"/>
                <a:ext cx="7391400" cy="609600"/>
              </a:xfr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551612" y="4207409"/>
            <a:ext cx="2133600" cy="2133600"/>
            <a:chOff x="2667000" y="3505200"/>
            <a:chExt cx="2133600" cy="2133600"/>
          </a:xfrm>
        </p:grpSpPr>
        <p:sp>
          <p:nvSpPr>
            <p:cNvPr id="7" name="Rectangle 6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0800000">
            <a:off x="2817813" y="4211368"/>
            <a:ext cx="2133600" cy="2133600"/>
            <a:chOff x="2667000" y="3505200"/>
            <a:chExt cx="2133600" cy="2133600"/>
          </a:xfrm>
          <a:solidFill>
            <a:srgbClr val="FF0000"/>
          </a:solidFill>
        </p:grpSpPr>
        <p:sp>
          <p:nvSpPr>
            <p:cNvPr id="36" name="Rectangle 35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97066" y="6412468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66" y="6412468"/>
                <a:ext cx="77854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188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08963" y="508954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63" y="5089543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/>
              <p:cNvSpPr txBox="1">
                <a:spLocks/>
              </p:cNvSpPr>
              <p:nvPr/>
            </p:nvSpPr>
            <p:spPr>
              <a:xfrm>
                <a:off x="2360612" y="2302409"/>
                <a:ext cx="7391400" cy="6096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2302409"/>
                <a:ext cx="7391400" cy="609600"/>
              </a:xfrm>
              <a:prstGeom prst="rect">
                <a:avLst/>
              </a:prstGeom>
              <a:blipFill rotWithShape="1">
                <a:blip r:embed="rId5"/>
                <a:stretch>
                  <a:fillRect b="-4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1"/>
          <p:cNvSpPr txBox="1">
            <a:spLocks/>
          </p:cNvSpPr>
          <p:nvPr/>
        </p:nvSpPr>
        <p:spPr>
          <a:xfrm>
            <a:off x="609441" y="76200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Arithmetic Series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8718E-6 -0.00047 L 0.28133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1143000"/>
          </a:xfrm>
        </p:spPr>
        <p:txBody>
          <a:bodyPr/>
          <a:lstStyle/>
          <a:p>
            <a:r>
              <a:rPr lang="en-US"/>
              <a:t>Finite Arithmetic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61212" y="3112532"/>
            <a:ext cx="2133600" cy="3593068"/>
            <a:chOff x="2667000" y="3505200"/>
            <a:chExt cx="2133600" cy="2133600"/>
          </a:xfrm>
        </p:grpSpPr>
        <p:sp>
          <p:nvSpPr>
            <p:cNvPr id="6" name="Rectangle 5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27413" y="3112531"/>
            <a:ext cx="2133600" cy="3593067"/>
            <a:chOff x="2667000" y="3505200"/>
            <a:chExt cx="2133600" cy="2133600"/>
          </a:xfrm>
          <a:solidFill>
            <a:srgbClr val="FF0000"/>
          </a:solidFill>
        </p:grpSpPr>
        <p:sp>
          <p:nvSpPr>
            <p:cNvPr id="35" name="Rectangle 34"/>
            <p:cNvSpPr/>
            <p:nvPr/>
          </p:nvSpPr>
          <p:spPr>
            <a:xfrm>
              <a:off x="2667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71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766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14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814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814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814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862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862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862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910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910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910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910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910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95800" y="5334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95800" y="5029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5800" y="47244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95800" y="44196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41148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95800" y="38100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3505200"/>
              <a:ext cx="304800" cy="304800"/>
            </a:xfrm>
            <a:prstGeom prst="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318563" y="4451866"/>
                <a:ext cx="510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563" y="4451866"/>
                <a:ext cx="51097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614" r="-963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/>
              <p:cNvSpPr txBox="1">
                <a:spLocks/>
              </p:cNvSpPr>
              <p:nvPr/>
            </p:nvSpPr>
            <p:spPr>
              <a:xfrm>
                <a:off x="989012" y="1588532"/>
                <a:ext cx="7391400" cy="6096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𝑛𝑑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1588532"/>
                <a:ext cx="7391400" cy="609600"/>
              </a:xfrm>
              <a:prstGeom prst="rect">
                <a:avLst/>
              </a:prstGeom>
              <a:blipFill rotWithShape="1">
                <a:blip r:embed="rId3"/>
                <a:stretch>
                  <a:fillRect b="-4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2231860" y="1131332"/>
                <a:ext cx="7391400" cy="6096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+1)+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i="1">
                              <a:latin typeface="Cambria Math"/>
                            </a:rPr>
                            <m:t>+1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i="1">
                              <a:latin typeface="Cambria Math"/>
                            </a:rPr>
                            <m:t>+2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…+</m:t>
                          </m:r>
                          <m:r>
                            <a:rPr lang="en-US" sz="2800" i="1">
                              <a:latin typeface="Cambria Math"/>
                            </a:rPr>
                            <m:t>𝑛𝑑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60" y="1131332"/>
                <a:ext cx="7391400" cy="60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670124" y="1588532"/>
                <a:ext cx="3872791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𝑛𝑑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124" y="1588532"/>
                <a:ext cx="3872791" cy="1060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8151812" y="2464349"/>
            <a:ext cx="200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Average term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68668" y="2279683"/>
            <a:ext cx="17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of terms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859E-6 -1.11111E-6 L 0.28132 -1.1111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1781</Words>
  <Application>Microsoft Office PowerPoint</Application>
  <PresentationFormat>Custom</PresentationFormat>
  <Paragraphs>202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Wingdings</vt:lpstr>
      <vt:lpstr>Calibri</vt:lpstr>
      <vt:lpstr>Times New Roman</vt:lpstr>
      <vt:lpstr>Office Theme</vt:lpstr>
      <vt:lpstr>CS3102 Theory of Computation</vt:lpstr>
      <vt:lpstr>Can 5 test tubes be spun simultaneously in a 12-hole centrifuge in a balanced way?</vt:lpstr>
      <vt:lpstr>What makes a proof “good”?</vt:lpstr>
      <vt:lpstr>Finite Geometric Series</vt:lpstr>
      <vt:lpstr>Finite Geometric Series</vt:lpstr>
      <vt:lpstr>Finite Geometric Series</vt:lpstr>
      <vt:lpstr>Finite Arithmetic Series</vt:lpstr>
      <vt:lpstr>PowerPoint Presentation</vt:lpstr>
      <vt:lpstr>Finite Arithmetic Series</vt:lpstr>
      <vt:lpstr>How to prove p→q</vt:lpstr>
      <vt:lpstr>Proofs Techniques Cont.</vt:lpstr>
      <vt:lpstr>Proof: n^2 is even ↔ n is even</vt:lpstr>
      <vt:lpstr>Proof: if n^2 is even ← n is even</vt:lpstr>
      <vt:lpstr>Proof: if n^2 is even → n is even</vt:lpstr>
      <vt:lpstr>Proof: 5n+6 even ↔n even</vt:lpstr>
      <vt:lpstr>Proof: √2 is not rational</vt:lpstr>
      <vt:lpstr>Proof: n^4-4n^2 is divisible by 3</vt:lpstr>
      <vt:lpstr>Proof: min⁡(x,y)⋅max⁡(x,y)=x⋅y</vt:lpstr>
      <vt:lpstr>Mathematical Induction</vt:lpstr>
      <vt:lpstr>Mathematical Induction</vt:lpstr>
      <vt:lpstr>Hi-Ho-Cherry-O</vt:lpstr>
      <vt:lpstr>Player 2 always wins</vt:lpstr>
      <vt:lpstr>Problems with induction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56</cp:revision>
  <dcterms:created xsi:type="dcterms:W3CDTF">2019-01-15T14:15:49Z</dcterms:created>
  <dcterms:modified xsi:type="dcterms:W3CDTF">2019-01-17T17:51:12Z</dcterms:modified>
</cp:coreProperties>
</file>