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326" r:id="rId3"/>
    <p:sldId id="330" r:id="rId4"/>
    <p:sldId id="328" r:id="rId5"/>
    <p:sldId id="317" r:id="rId6"/>
    <p:sldId id="318" r:id="rId7"/>
    <p:sldId id="323" r:id="rId8"/>
    <p:sldId id="319" r:id="rId9"/>
    <p:sldId id="324" r:id="rId10"/>
    <p:sldId id="320" r:id="rId11"/>
    <p:sldId id="327" r:id="rId12"/>
    <p:sldId id="325" r:id="rId13"/>
    <p:sldId id="329" r:id="rId14"/>
    <p:sldId id="335" r:id="rId15"/>
    <p:sldId id="331" r:id="rId16"/>
    <p:sldId id="336" r:id="rId17"/>
    <p:sldId id="337" r:id="rId18"/>
    <p:sldId id="332" r:id="rId19"/>
    <p:sldId id="333" r:id="rId20"/>
    <p:sldId id="334" r:id="rId21"/>
    <p:sldId id="338" r:id="rId22"/>
    <p:sldId id="339" r:id="rId23"/>
    <p:sldId id="340" r:id="rId24"/>
    <p:sldId id="341" r:id="rId25"/>
    <p:sldId id="342" r:id="rId26"/>
  </p:sldIdLst>
  <p:sldSz cx="12188825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B820-2958-4E39-90C3-9768056D319A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402-4176-48F8-AF0B-75A21DD84934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6AEB-60C4-4A83-9696-82A1279C53F4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BAF8-5BC1-440B-8F86-D3E857A5A26E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297A-C521-4B6E-806C-A19B85EBAB2F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CFC-FE2B-47C4-AF38-90896E9A53E8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71AD-09F3-42F7-8E71-48DFAD6B9C0D}" type="datetime1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6DB6-C5F0-4D6F-85CA-0CD4EEA28FF1}" type="datetime1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D57-6007-48D9-AA46-65F60186A836}" type="datetime1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A7E1-1490-47E8-A699-891DB5E1FD29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BC2-7E3D-4D81-82C4-066D4D564ACC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AC0A-6FF9-4573-A541-873E6D74C8DC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apply-bacs-s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304721" y="-131233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7911" y="1498600"/>
            <a:ext cx="6617516" cy="2336800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www.cs.virginia.edu/~njb2b/cs3102</a:t>
            </a:r>
            <a:endParaRPr lang="en-US" sz="3200" dirty="0"/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AutoShape 2" descr="https://images.mentalfloss.com/sites/default/files/1280stat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60" y="2743200"/>
            <a:ext cx="7238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Charlottesville has one barber. This barber cuts everyone’s hair, except for those people who cut their own hair. Who cuts the barber’s hair?</a:t>
            </a:r>
            <a:endParaRPr lang="en-US" sz="3600"/>
          </a:p>
        </p:txBody>
      </p:sp>
      <p:pic>
        <p:nvPicPr>
          <p:cNvPr id="1030" name="Picture 6" descr="Image result for tiki barber virgin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16986"/>
            <a:ext cx="28575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Image result for tiki bar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Image result for tiki bar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tiki barb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5" t="-96" r="8535" b="40472"/>
          <a:stretch/>
        </p:blipFill>
        <p:spPr bwMode="auto">
          <a:xfrm>
            <a:off x="8349327" y="3581400"/>
            <a:ext cx="2819400" cy="272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and Set Cardinalities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Consider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and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mtClean="0"/>
                  <a:t> is 1-1,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has at most one incoming arrow, but some may have none</a:t>
                </a:r>
              </a:p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is </a:t>
                </a:r>
                <a:r>
                  <a:rPr lang="en-US" smtClean="0"/>
                  <a:t>onto, </a:t>
                </a:r>
                <a:r>
                  <a:rPr lang="en-US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/>
                  <a:t> has at </a:t>
                </a:r>
                <a:r>
                  <a:rPr lang="en-US" smtClean="0"/>
                  <a:t>lease one incoming </a:t>
                </a:r>
                <a:r>
                  <a:rPr lang="en-US"/>
                  <a:t>arrow, but some may have </a:t>
                </a:r>
                <a:r>
                  <a:rPr lang="en-US" smtClean="0"/>
                  <a:t>multiple</a:t>
                </a:r>
                <a:endParaRPr lang="en-US"/>
              </a:p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is </a:t>
                </a:r>
                <a:r>
                  <a:rPr lang="en-US" smtClean="0"/>
                  <a:t>bijective, </a:t>
                </a:r>
                <a:r>
                  <a:rPr lang="en-US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/>
                  <a:t> has </a:t>
                </a:r>
                <a:r>
                  <a:rPr lang="en-US" smtClean="0"/>
                  <a:t>exactly one </a:t>
                </a:r>
                <a:r>
                  <a:rPr lang="en-US"/>
                  <a:t>incoming </a:t>
                </a:r>
                <a:r>
                  <a:rPr lang="en-US" smtClean="0"/>
                  <a:t>arrow, and 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has exactly on outgoing arrow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mtClean="0"/>
                  <a:t> are “monogamously paired”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257799"/>
              </a:xfrm>
              <a:blipFill rotWithShape="1">
                <a:blip r:embed="rId2"/>
                <a:stretch>
                  <a:fillRect l="-1056" t="-2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Pigeonhole Principle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3212" y="1447800"/>
                <a:ext cx="9905999" cy="4525963"/>
              </a:xfrm>
            </p:spPr>
            <p:txBody>
              <a:bodyPr/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&gt;|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cannot be 1-1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a set of pigeons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a set of holes</a:t>
                </a:r>
              </a:p>
              <a:p>
                <a:pPr lvl="1"/>
                <a:r>
                  <a:rPr lang="en-US" smtClean="0"/>
                  <a:t>There must be at least one hole shared by at least two pigeons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212" y="1447800"/>
                <a:ext cx="9905999" cy="4525963"/>
              </a:xfrm>
              <a:blipFill rotWithShape="1">
                <a:blip r:embed="rId2"/>
                <a:stretch>
                  <a:fillRect l="-1908" t="-2426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Image result for pigeonh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534" y="4293947"/>
            <a:ext cx="3475883" cy="23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1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Cardinalities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600201"/>
            <a:ext cx="11579384" cy="4525963"/>
          </a:xfrm>
        </p:spPr>
        <p:txBody>
          <a:bodyPr/>
          <a:lstStyle/>
          <a:p>
            <a:r>
              <a:rPr lang="en-US" smtClean="0"/>
              <a:t>How can I show that two sets are the same size</a:t>
            </a:r>
            <a:r>
              <a:rPr lang="en-US" smtClean="0"/>
              <a:t>?</a:t>
            </a:r>
          </a:p>
          <a:p>
            <a:pPr lvl="1"/>
            <a:endParaRPr lang="en-US" smtClean="0"/>
          </a:p>
          <a:p>
            <a:r>
              <a:rPr lang="en-US" smtClean="0"/>
              <a:t>How Can I show that two sets are different sizes</a:t>
            </a:r>
            <a:r>
              <a:rPr lang="en-US" smtClean="0"/>
              <a:t>?</a:t>
            </a:r>
          </a:p>
          <a:p>
            <a:pPr lvl="1"/>
            <a:endParaRPr lang="en-US" smtClean="0"/>
          </a:p>
          <a:p>
            <a:r>
              <a:rPr lang="en-US" smtClean="0"/>
              <a:t>What if the sets are infinite</a:t>
            </a:r>
            <a:r>
              <a:rPr lang="en-US" smtClean="0"/>
              <a:t>?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Hilbert’s Hotel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9" descr="Post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5124" y="0"/>
            <a:ext cx="17090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150812" y="2362200"/>
            <a:ext cx="846667" cy="1524000"/>
            <a:chOff x="1371600" y="3352800"/>
            <a:chExt cx="1143000" cy="2057400"/>
          </a:xfrm>
        </p:grpSpPr>
        <p:sp>
          <p:nvSpPr>
            <p:cNvPr id="7" name="Rectangle 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</a:rPr>
                <a:t>0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24506" y="2362200"/>
            <a:ext cx="846667" cy="1524000"/>
            <a:chOff x="1371600" y="3352800"/>
            <a:chExt cx="1143000" cy="2057400"/>
          </a:xfrm>
        </p:grpSpPr>
        <p:sp>
          <p:nvSpPr>
            <p:cNvPr id="17" name="Rectangle 1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>
                  <a:solidFill>
                    <a:srgbClr val="FFFF00"/>
                  </a:solidFill>
                </a:rPr>
                <a:t>1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99773" y="2362200"/>
            <a:ext cx="846667" cy="1524000"/>
            <a:chOff x="1371600" y="3352800"/>
            <a:chExt cx="1143000" cy="2057400"/>
          </a:xfrm>
        </p:grpSpPr>
        <p:sp>
          <p:nvSpPr>
            <p:cNvPr id="27" name="Rectangle 2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2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75040" y="2362200"/>
            <a:ext cx="846667" cy="1524000"/>
            <a:chOff x="1371600" y="3352800"/>
            <a:chExt cx="1143000" cy="2057400"/>
          </a:xfrm>
        </p:grpSpPr>
        <p:sp>
          <p:nvSpPr>
            <p:cNvPr id="37" name="Rectangle 3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3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450307" y="2362200"/>
            <a:ext cx="846667" cy="1524000"/>
            <a:chOff x="1371600" y="3352800"/>
            <a:chExt cx="1143000" cy="2057400"/>
          </a:xfrm>
        </p:grpSpPr>
        <p:sp>
          <p:nvSpPr>
            <p:cNvPr id="47" name="Rectangle 4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4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86830" y="2362200"/>
            <a:ext cx="846667" cy="1524000"/>
            <a:chOff x="1371600" y="3352800"/>
            <a:chExt cx="1143000" cy="2057400"/>
          </a:xfrm>
        </p:grpSpPr>
        <p:sp>
          <p:nvSpPr>
            <p:cNvPr id="57" name="Rectangle 5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Oval 5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5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62097" y="2362200"/>
            <a:ext cx="846667" cy="1524000"/>
            <a:chOff x="1371600" y="3352800"/>
            <a:chExt cx="1143000" cy="2057400"/>
          </a:xfrm>
        </p:grpSpPr>
        <p:sp>
          <p:nvSpPr>
            <p:cNvPr id="67" name="Rectangle 6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6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637364" y="2362200"/>
            <a:ext cx="846667" cy="1524000"/>
            <a:chOff x="1371600" y="3352800"/>
            <a:chExt cx="1143000" cy="2057400"/>
          </a:xfrm>
        </p:grpSpPr>
        <p:sp>
          <p:nvSpPr>
            <p:cNvPr id="78" name="Rectangle 7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7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712631" y="2362200"/>
            <a:ext cx="846667" cy="1524000"/>
            <a:chOff x="1371600" y="3352800"/>
            <a:chExt cx="1143000" cy="2057400"/>
          </a:xfrm>
        </p:grpSpPr>
        <p:sp>
          <p:nvSpPr>
            <p:cNvPr id="88" name="Rectangle 8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8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787898" y="2362200"/>
            <a:ext cx="846667" cy="1524000"/>
            <a:chOff x="1371600" y="3352800"/>
            <a:chExt cx="1143000" cy="2057400"/>
          </a:xfrm>
        </p:grpSpPr>
        <p:sp>
          <p:nvSpPr>
            <p:cNvPr id="98" name="Rectangle 9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Oval 10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>
                  <a:solidFill>
                    <a:srgbClr val="FFFF00"/>
                  </a:solidFill>
                </a:rPr>
                <a:t>9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63165" y="2362200"/>
            <a:ext cx="846667" cy="1524000"/>
            <a:chOff x="1371600" y="3352800"/>
            <a:chExt cx="1143000" cy="2057400"/>
          </a:xfrm>
        </p:grpSpPr>
        <p:sp>
          <p:nvSpPr>
            <p:cNvPr id="108" name="Rectangle 10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89498" y="3558540"/>
              <a:ext cx="565250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>
                  <a:solidFill>
                    <a:srgbClr val="FFFF00"/>
                  </a:solidFill>
                </a:rPr>
                <a:t>10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1709832" y="272365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…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0" y="4338697"/>
            <a:ext cx="67154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There are an infinite number of rooms, </a:t>
            </a:r>
          </a:p>
          <a:p>
            <a:r>
              <a:rPr lang="en-US" sz="3200" smtClean="0"/>
              <a:t>each room is occupied.</a:t>
            </a:r>
          </a:p>
          <a:p>
            <a:r>
              <a:rPr lang="en-US" sz="3200" smtClean="0"/>
              <a:t>A new guest arrives, </a:t>
            </a:r>
          </a:p>
          <a:p>
            <a:r>
              <a:rPr lang="en-US" sz="3200" smtClean="0"/>
              <a:t>is there space?</a:t>
            </a:r>
            <a:endParaRPr lang="en-US" sz="3200"/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r="19009" b="18628"/>
          <a:stretch/>
        </p:blipFill>
        <p:spPr bwMode="auto">
          <a:xfrm>
            <a:off x="6932612" y="4424856"/>
            <a:ext cx="1160820" cy="2356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3" name="Curved Connector 122"/>
          <p:cNvCxnSpPr>
            <a:stCxn id="17" idx="2"/>
            <a:endCxn id="27" idx="2"/>
          </p:cNvCxnSpPr>
          <p:nvPr/>
        </p:nvCxnSpPr>
        <p:spPr>
          <a:xfrm rot="16200000" flipH="1">
            <a:off x="2185473" y="3348566"/>
            <a:ext cx="12700" cy="1075267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7" idx="2"/>
            <a:endCxn id="17" idx="2"/>
          </p:cNvCxnSpPr>
          <p:nvPr/>
        </p:nvCxnSpPr>
        <p:spPr>
          <a:xfrm rot="16200000" flipH="1">
            <a:off x="1110993" y="3349353"/>
            <a:ext cx="12700" cy="1073694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27" idx="2"/>
            <a:endCxn id="37" idx="2"/>
          </p:cNvCxnSpPr>
          <p:nvPr/>
        </p:nvCxnSpPr>
        <p:spPr>
          <a:xfrm rot="16200000" flipH="1">
            <a:off x="3260740" y="3348566"/>
            <a:ext cx="12700" cy="1075267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47" idx="2"/>
            <a:endCxn id="57" idx="2"/>
          </p:cNvCxnSpPr>
          <p:nvPr/>
        </p:nvCxnSpPr>
        <p:spPr>
          <a:xfrm rot="16200000" flipH="1">
            <a:off x="5391902" y="3367938"/>
            <a:ext cx="12700" cy="1036523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37" idx="2"/>
            <a:endCxn id="47" idx="2"/>
          </p:cNvCxnSpPr>
          <p:nvPr/>
        </p:nvCxnSpPr>
        <p:spPr>
          <a:xfrm rot="16200000" flipH="1">
            <a:off x="4336007" y="3348566"/>
            <a:ext cx="12700" cy="1075267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57" idx="2"/>
            <a:endCxn id="67" idx="2"/>
          </p:cNvCxnSpPr>
          <p:nvPr/>
        </p:nvCxnSpPr>
        <p:spPr>
          <a:xfrm rot="16200000" flipH="1">
            <a:off x="6447797" y="3348566"/>
            <a:ext cx="12700" cy="1075267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67" idx="2"/>
            <a:endCxn id="78" idx="2"/>
          </p:cNvCxnSpPr>
          <p:nvPr/>
        </p:nvCxnSpPr>
        <p:spPr>
          <a:xfrm rot="16200000" flipH="1">
            <a:off x="7523064" y="3348566"/>
            <a:ext cx="12700" cy="1075267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stCxn id="78" idx="2"/>
            <a:endCxn id="88" idx="2"/>
          </p:cNvCxnSpPr>
          <p:nvPr/>
        </p:nvCxnSpPr>
        <p:spPr>
          <a:xfrm rot="16200000" flipH="1">
            <a:off x="8598331" y="3348566"/>
            <a:ext cx="12700" cy="1075267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88" idx="2"/>
            <a:endCxn id="98" idx="2"/>
          </p:cNvCxnSpPr>
          <p:nvPr/>
        </p:nvCxnSpPr>
        <p:spPr>
          <a:xfrm rot="16200000" flipH="1">
            <a:off x="9673598" y="3348566"/>
            <a:ext cx="12700" cy="1075267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98" idx="2"/>
            <a:endCxn id="108" idx="2"/>
          </p:cNvCxnSpPr>
          <p:nvPr/>
        </p:nvCxnSpPr>
        <p:spPr>
          <a:xfrm rot="16200000" flipH="1">
            <a:off x="10748865" y="3348566"/>
            <a:ext cx="12700" cy="1075267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432189" y="1456997"/>
                <a:ext cx="34764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smtClean="0">
                    <a:ea typeface="Cambria Math"/>
                  </a:rPr>
                  <a:t>Conclusion: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=|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endParaRPr lang="en-US" sz="280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89" y="1456997"/>
                <a:ext cx="3476465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368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19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 a Bijection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Hilbert’s Hotel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9" descr="Post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5124" y="0"/>
            <a:ext cx="17090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150812" y="2362200"/>
            <a:ext cx="846667" cy="1524000"/>
            <a:chOff x="1371600" y="3352800"/>
            <a:chExt cx="1143000" cy="2057400"/>
          </a:xfrm>
        </p:grpSpPr>
        <p:sp>
          <p:nvSpPr>
            <p:cNvPr id="7" name="Rectangle 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</a:rPr>
                <a:t>0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24506" y="2362200"/>
            <a:ext cx="846667" cy="1524000"/>
            <a:chOff x="1371600" y="3352800"/>
            <a:chExt cx="1143000" cy="2057400"/>
          </a:xfrm>
        </p:grpSpPr>
        <p:sp>
          <p:nvSpPr>
            <p:cNvPr id="17" name="Rectangle 1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>
                  <a:solidFill>
                    <a:srgbClr val="FFFF00"/>
                  </a:solidFill>
                </a:rPr>
                <a:t>1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99773" y="2362200"/>
            <a:ext cx="846667" cy="1524000"/>
            <a:chOff x="1371600" y="3352800"/>
            <a:chExt cx="1143000" cy="2057400"/>
          </a:xfrm>
        </p:grpSpPr>
        <p:sp>
          <p:nvSpPr>
            <p:cNvPr id="27" name="Rectangle 2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2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75040" y="2362200"/>
            <a:ext cx="846667" cy="1524000"/>
            <a:chOff x="1371600" y="3352800"/>
            <a:chExt cx="1143000" cy="2057400"/>
          </a:xfrm>
        </p:grpSpPr>
        <p:sp>
          <p:nvSpPr>
            <p:cNvPr id="37" name="Rectangle 3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3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450307" y="2362200"/>
            <a:ext cx="846667" cy="1524000"/>
            <a:chOff x="1371600" y="3352800"/>
            <a:chExt cx="1143000" cy="2057400"/>
          </a:xfrm>
        </p:grpSpPr>
        <p:sp>
          <p:nvSpPr>
            <p:cNvPr id="47" name="Rectangle 4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4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86830" y="2362200"/>
            <a:ext cx="846667" cy="1524000"/>
            <a:chOff x="1371600" y="3352800"/>
            <a:chExt cx="1143000" cy="2057400"/>
          </a:xfrm>
        </p:grpSpPr>
        <p:sp>
          <p:nvSpPr>
            <p:cNvPr id="57" name="Rectangle 5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Oval 5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5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62097" y="2362200"/>
            <a:ext cx="846667" cy="1524000"/>
            <a:chOff x="1371600" y="3352800"/>
            <a:chExt cx="1143000" cy="2057400"/>
          </a:xfrm>
        </p:grpSpPr>
        <p:sp>
          <p:nvSpPr>
            <p:cNvPr id="67" name="Rectangle 6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6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637364" y="2362200"/>
            <a:ext cx="846667" cy="1524000"/>
            <a:chOff x="1371600" y="3352800"/>
            <a:chExt cx="1143000" cy="2057400"/>
          </a:xfrm>
        </p:grpSpPr>
        <p:sp>
          <p:nvSpPr>
            <p:cNvPr id="78" name="Rectangle 7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7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712631" y="2362200"/>
            <a:ext cx="846667" cy="1524000"/>
            <a:chOff x="1371600" y="3352800"/>
            <a:chExt cx="1143000" cy="2057400"/>
          </a:xfrm>
        </p:grpSpPr>
        <p:sp>
          <p:nvSpPr>
            <p:cNvPr id="88" name="Rectangle 8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8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787898" y="2362200"/>
            <a:ext cx="846667" cy="1524000"/>
            <a:chOff x="1371600" y="3352800"/>
            <a:chExt cx="1143000" cy="2057400"/>
          </a:xfrm>
        </p:grpSpPr>
        <p:sp>
          <p:nvSpPr>
            <p:cNvPr id="98" name="Rectangle 9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Oval 10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>
                  <a:solidFill>
                    <a:srgbClr val="FFFF00"/>
                  </a:solidFill>
                </a:rPr>
                <a:t>9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63165" y="2362200"/>
            <a:ext cx="846667" cy="1524000"/>
            <a:chOff x="1371600" y="3352800"/>
            <a:chExt cx="1143000" cy="2057400"/>
          </a:xfrm>
        </p:grpSpPr>
        <p:sp>
          <p:nvSpPr>
            <p:cNvPr id="108" name="Rectangle 10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89498" y="3558540"/>
              <a:ext cx="565250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>
                  <a:solidFill>
                    <a:srgbClr val="FFFF00"/>
                  </a:solidFill>
                </a:rPr>
                <a:t>10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1709832" y="272365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…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0" y="4338697"/>
            <a:ext cx="67154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There are an infinite number of rooms, </a:t>
            </a:r>
          </a:p>
          <a:p>
            <a:r>
              <a:rPr lang="en-US" sz="3200" smtClean="0"/>
              <a:t>each room is occupied.</a:t>
            </a:r>
          </a:p>
          <a:p>
            <a:r>
              <a:rPr lang="en-US" sz="3200" smtClean="0"/>
              <a:t>An infinite number of new guest arrive </a:t>
            </a:r>
          </a:p>
          <a:p>
            <a:r>
              <a:rPr lang="en-US" sz="3200" smtClean="0"/>
              <a:t>is there space?</a:t>
            </a:r>
            <a:endParaRPr lang="en-US" sz="3200"/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r="19009" b="18628"/>
          <a:stretch/>
        </p:blipFill>
        <p:spPr bwMode="auto">
          <a:xfrm>
            <a:off x="7008812" y="4424856"/>
            <a:ext cx="1160820" cy="2356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3" name="Curved Connector 122"/>
          <p:cNvCxnSpPr>
            <a:stCxn id="17" idx="2"/>
            <a:endCxn id="27" idx="2"/>
          </p:cNvCxnSpPr>
          <p:nvPr/>
        </p:nvCxnSpPr>
        <p:spPr>
          <a:xfrm rot="16200000" flipH="1">
            <a:off x="2185473" y="3348566"/>
            <a:ext cx="12700" cy="1075267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27" idx="2"/>
            <a:endCxn id="47" idx="2"/>
          </p:cNvCxnSpPr>
          <p:nvPr/>
        </p:nvCxnSpPr>
        <p:spPr>
          <a:xfrm rot="16200000" flipH="1">
            <a:off x="3798374" y="2810933"/>
            <a:ext cx="12700" cy="2150534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47" idx="2"/>
            <a:endCxn id="88" idx="2"/>
          </p:cNvCxnSpPr>
          <p:nvPr/>
        </p:nvCxnSpPr>
        <p:spPr>
          <a:xfrm rot="16200000" flipH="1">
            <a:off x="7004803" y="1755038"/>
            <a:ext cx="12700" cy="4262324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37" idx="2"/>
            <a:endCxn id="67" idx="2"/>
          </p:cNvCxnSpPr>
          <p:nvPr/>
        </p:nvCxnSpPr>
        <p:spPr>
          <a:xfrm rot="16200000" flipH="1">
            <a:off x="5391902" y="2292671"/>
            <a:ext cx="12700" cy="3187057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57" idx="2"/>
            <a:endCxn id="108" idx="2"/>
          </p:cNvCxnSpPr>
          <p:nvPr/>
        </p:nvCxnSpPr>
        <p:spPr>
          <a:xfrm rot="16200000" flipH="1">
            <a:off x="8598331" y="1198032"/>
            <a:ext cx="12700" cy="5376335"/>
          </a:xfrm>
          <a:prstGeom prst="curvedConnector3">
            <a:avLst>
              <a:gd name="adj1" fmla="val 180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r="19009" b="18628"/>
          <a:stretch/>
        </p:blipFill>
        <p:spPr bwMode="auto">
          <a:xfrm>
            <a:off x="7589222" y="4424856"/>
            <a:ext cx="1160820" cy="2356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r="19009" b="18628"/>
          <a:stretch/>
        </p:blipFill>
        <p:spPr bwMode="auto">
          <a:xfrm>
            <a:off x="7923235" y="4424856"/>
            <a:ext cx="1160820" cy="2356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r="19009" b="18628"/>
          <a:stretch/>
        </p:blipFill>
        <p:spPr bwMode="auto">
          <a:xfrm>
            <a:off x="8226103" y="4424856"/>
            <a:ext cx="1160820" cy="2356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r="19009" b="18628"/>
          <a:stretch/>
        </p:blipFill>
        <p:spPr bwMode="auto">
          <a:xfrm>
            <a:off x="8593862" y="4424856"/>
            <a:ext cx="1160820" cy="2356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r="19009" b="18628"/>
          <a:stretch/>
        </p:blipFill>
        <p:spPr bwMode="auto">
          <a:xfrm>
            <a:off x="8978888" y="4430111"/>
            <a:ext cx="1160820" cy="2356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r="19009" b="18628"/>
          <a:stretch/>
        </p:blipFill>
        <p:spPr bwMode="auto">
          <a:xfrm>
            <a:off x="9327416" y="4424856"/>
            <a:ext cx="1160820" cy="2356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10634565" y="528016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432189" y="1456997"/>
                <a:ext cx="56738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smtClean="0">
                    <a:ea typeface="Cambria Math"/>
                  </a:rPr>
                  <a:t>Conclusion: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=|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  <a:ea typeface="Cambria Math"/>
                          </a:rPr>
                          <m:t>is</m:t>
                        </m:r>
                        <m:r>
                          <a:rPr lang="en-US" sz="2800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  <a:ea typeface="Cambria Math"/>
                          </a:rPr>
                          <m:t>even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endParaRPr lang="en-US" sz="2800"/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89" y="1456997"/>
                <a:ext cx="5673861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25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38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 a Bijection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ℕ</m:t>
                          </m:r>
                        </m:e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>
                              <a:latin typeface="Cambria Math"/>
                              <a:ea typeface="Cambria Math"/>
                            </a:rPr>
                            <m:t>is</m:t>
                          </m:r>
                          <m:r>
                            <a:rPr lang="en-US" sz="440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>
                              <a:latin typeface="Cambria Math"/>
                              <a:ea typeface="Cambria Math"/>
                            </a:rPr>
                            <m:t>even</m:t>
                          </m:r>
                        </m:e>
                      </m:d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Similar Bijection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b="0" i="1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b="0" i="1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i="1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endParaRPr lang="en-US" b="0" i="1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smtClean="0"/>
                  <a:t>               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76418" y="4324350"/>
            <a:ext cx="4937594" cy="1676400"/>
            <a:chOff x="7161212" y="2667000"/>
            <a:chExt cx="4937594" cy="1676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7618413" y="2667000"/>
                  <a:ext cx="2678810" cy="7540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300" i="1" smtClean="0">
                          <a:latin typeface="Cambria Math"/>
                        </a:rPr>
                        <m:t>2</m:t>
                      </m:r>
                      <m:r>
                        <a:rPr lang="en-US" sz="4300" i="1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sz="4300" smtClean="0"/>
                    <a:t> </a:t>
                  </a:r>
                  <a:r>
                    <a:rPr lang="en-US" sz="4300" smtClean="0"/>
                    <a:t>if </a:t>
                  </a:r>
                  <a14:m>
                    <m:oMath xmlns:m="http://schemas.openxmlformats.org/officeDocument/2006/math">
                      <m:r>
                        <a:rPr lang="en-US" sz="4300" b="0" i="1" smtClean="0">
                          <a:latin typeface="Cambria Math"/>
                        </a:rPr>
                        <m:t>𝑥</m:t>
                      </m:r>
                      <m:r>
                        <a:rPr lang="en-US" sz="4300" b="0" i="1" smtClean="0">
                          <a:latin typeface="Cambria Math"/>
                        </a:rPr>
                        <m:t>≥</m:t>
                      </m:r>
                      <m:r>
                        <a:rPr lang="en-US" sz="4300" b="0" i="0" smtClean="0">
                          <a:latin typeface="Cambria Math"/>
                        </a:rPr>
                        <m:t>0</m:t>
                      </m:r>
                    </m:oMath>
                  </a14:m>
                  <a:endParaRPr lang="en-US" sz="430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413" y="2667000"/>
                  <a:ext cx="2678810" cy="75405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6129" b="-370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7618412" y="3473622"/>
                  <a:ext cx="4480394" cy="7540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300" i="1" smtClean="0">
                          <a:latin typeface="Cambria Math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3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4300" b="0" i="1" smtClean="0"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4300" smtClean="0"/>
                    <a:t> otherwise</a:t>
                  </a:r>
                  <a:endParaRPr lang="en-US" sz="430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412" y="3473622"/>
                  <a:ext cx="4480394" cy="75405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6260" r="-4354" b="-38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eft Brace 6"/>
            <p:cNvSpPr/>
            <p:nvPr/>
          </p:nvSpPr>
          <p:spPr>
            <a:xfrm>
              <a:off x="7161212" y="2667000"/>
              <a:ext cx="609599" cy="16764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62530" y="2514600"/>
            <a:ext cx="93021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Positive values</a:t>
            </a:r>
            <a:r>
              <a:rPr lang="en-US" sz="3200"/>
              <a:t> (and 0)</a:t>
            </a:r>
            <a:r>
              <a:rPr lang="en-US" sz="3200" smtClean="0"/>
              <a:t> are people already in the rooms</a:t>
            </a:r>
          </a:p>
          <a:p>
            <a:r>
              <a:rPr lang="en-US" sz="3200" smtClean="0"/>
              <a:t>Negative values are the people who just arrived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399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Hilbert’s Hotel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9" descr="Post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5124" y="0"/>
            <a:ext cx="17090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150812" y="2362200"/>
            <a:ext cx="846667" cy="1524000"/>
            <a:chOff x="1371600" y="3352800"/>
            <a:chExt cx="1143000" cy="2057400"/>
          </a:xfrm>
        </p:grpSpPr>
        <p:sp>
          <p:nvSpPr>
            <p:cNvPr id="7" name="Rectangle 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</a:rPr>
                <a:t>0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24506" y="2362200"/>
            <a:ext cx="846667" cy="1524000"/>
            <a:chOff x="1371600" y="3352800"/>
            <a:chExt cx="1143000" cy="2057400"/>
          </a:xfrm>
        </p:grpSpPr>
        <p:sp>
          <p:nvSpPr>
            <p:cNvPr id="17" name="Rectangle 1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>
                  <a:solidFill>
                    <a:srgbClr val="FFFF00"/>
                  </a:solidFill>
                </a:rPr>
                <a:t>1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99773" y="2362200"/>
            <a:ext cx="846667" cy="1524000"/>
            <a:chOff x="1371600" y="3352800"/>
            <a:chExt cx="1143000" cy="2057400"/>
          </a:xfrm>
        </p:grpSpPr>
        <p:sp>
          <p:nvSpPr>
            <p:cNvPr id="27" name="Rectangle 2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2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75040" y="2362200"/>
            <a:ext cx="846667" cy="1524000"/>
            <a:chOff x="1371600" y="3352800"/>
            <a:chExt cx="1143000" cy="2057400"/>
          </a:xfrm>
        </p:grpSpPr>
        <p:sp>
          <p:nvSpPr>
            <p:cNvPr id="37" name="Rectangle 3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3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450307" y="2362200"/>
            <a:ext cx="846667" cy="1524000"/>
            <a:chOff x="1371600" y="3352800"/>
            <a:chExt cx="1143000" cy="2057400"/>
          </a:xfrm>
        </p:grpSpPr>
        <p:sp>
          <p:nvSpPr>
            <p:cNvPr id="47" name="Rectangle 4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4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86830" y="2362200"/>
            <a:ext cx="846667" cy="1524000"/>
            <a:chOff x="1371600" y="3352800"/>
            <a:chExt cx="1143000" cy="2057400"/>
          </a:xfrm>
        </p:grpSpPr>
        <p:sp>
          <p:nvSpPr>
            <p:cNvPr id="57" name="Rectangle 5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Oval 5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5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62097" y="2362200"/>
            <a:ext cx="846667" cy="1524000"/>
            <a:chOff x="1371600" y="3352800"/>
            <a:chExt cx="1143000" cy="2057400"/>
          </a:xfrm>
        </p:grpSpPr>
        <p:sp>
          <p:nvSpPr>
            <p:cNvPr id="67" name="Rectangle 6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6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637364" y="2362200"/>
            <a:ext cx="846667" cy="1524000"/>
            <a:chOff x="1371600" y="3352800"/>
            <a:chExt cx="1143000" cy="2057400"/>
          </a:xfrm>
        </p:grpSpPr>
        <p:sp>
          <p:nvSpPr>
            <p:cNvPr id="78" name="Rectangle 7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7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712631" y="2362200"/>
            <a:ext cx="846667" cy="1524000"/>
            <a:chOff x="1371600" y="3352800"/>
            <a:chExt cx="1143000" cy="2057400"/>
          </a:xfrm>
        </p:grpSpPr>
        <p:sp>
          <p:nvSpPr>
            <p:cNvPr id="88" name="Rectangle 8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8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787898" y="2362200"/>
            <a:ext cx="846667" cy="1524000"/>
            <a:chOff x="1371600" y="3352800"/>
            <a:chExt cx="1143000" cy="2057400"/>
          </a:xfrm>
        </p:grpSpPr>
        <p:sp>
          <p:nvSpPr>
            <p:cNvPr id="98" name="Rectangle 9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Oval 10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>
                  <a:solidFill>
                    <a:srgbClr val="FFFF00"/>
                  </a:solidFill>
                </a:rPr>
                <a:t>9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63165" y="2362200"/>
            <a:ext cx="846667" cy="1524000"/>
            <a:chOff x="1371600" y="3352800"/>
            <a:chExt cx="1143000" cy="2057400"/>
          </a:xfrm>
        </p:grpSpPr>
        <p:sp>
          <p:nvSpPr>
            <p:cNvPr id="108" name="Rectangle 10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89498" y="3558540"/>
              <a:ext cx="565250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>
                  <a:solidFill>
                    <a:srgbClr val="FFFF00"/>
                  </a:solidFill>
                </a:rPr>
                <a:t>10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1709832" y="272365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…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0" y="4338697"/>
            <a:ext cx="67154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There are an infinite number of rooms, </a:t>
            </a:r>
          </a:p>
          <a:p>
            <a:r>
              <a:rPr lang="en-US" sz="3200" smtClean="0"/>
              <a:t>each room is occupied.</a:t>
            </a:r>
          </a:p>
          <a:p>
            <a:r>
              <a:rPr lang="en-US" sz="3200" smtClean="0"/>
              <a:t>An infinite number of infinitely-sized families arrive </a:t>
            </a:r>
          </a:p>
          <a:p>
            <a:r>
              <a:rPr lang="en-US" sz="3200" smtClean="0"/>
              <a:t>is there space?</a:t>
            </a:r>
            <a:endParaRPr lang="en-US" sz="3200"/>
          </a:p>
        </p:txBody>
      </p:sp>
      <p:grpSp>
        <p:nvGrpSpPr>
          <p:cNvPr id="76" name="Group 75"/>
          <p:cNvGrpSpPr/>
          <p:nvPr/>
        </p:nvGrpSpPr>
        <p:grpSpPr>
          <a:xfrm>
            <a:off x="7005117" y="4479771"/>
            <a:ext cx="1139663" cy="541769"/>
            <a:chOff x="7008812" y="4424856"/>
            <a:chExt cx="4969110" cy="2362199"/>
          </a:xfrm>
        </p:grpSpPr>
        <p:grpSp>
          <p:nvGrpSpPr>
            <p:cNvPr id="3" name="Group 2"/>
            <p:cNvGrpSpPr/>
            <p:nvPr/>
          </p:nvGrpSpPr>
          <p:grpSpPr>
            <a:xfrm>
              <a:off x="7008812" y="4424856"/>
              <a:ext cx="3479424" cy="2362199"/>
              <a:chOff x="7008812" y="4424856"/>
              <a:chExt cx="3479424" cy="2362199"/>
            </a:xfrm>
          </p:grpSpPr>
          <p:pic>
            <p:nvPicPr>
              <p:cNvPr id="11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00881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58922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923235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2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226103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4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59386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978888" y="4430111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327416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8" name="TextBox 137"/>
            <p:cNvSpPr txBox="1"/>
            <p:nvPr/>
          </p:nvSpPr>
          <p:spPr>
            <a:xfrm>
              <a:off x="10634566" y="4494745"/>
              <a:ext cx="1343356" cy="1341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…</a:t>
              </a:r>
              <a:endParaRPr lang="en-US" sz="140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252572" y="4809182"/>
            <a:ext cx="1139663" cy="541769"/>
            <a:chOff x="7008812" y="4424856"/>
            <a:chExt cx="4969110" cy="2362199"/>
          </a:xfrm>
        </p:grpSpPr>
        <p:grpSp>
          <p:nvGrpSpPr>
            <p:cNvPr id="182" name="Group 181"/>
            <p:cNvGrpSpPr/>
            <p:nvPr/>
          </p:nvGrpSpPr>
          <p:grpSpPr>
            <a:xfrm>
              <a:off x="7008812" y="4424856"/>
              <a:ext cx="3479424" cy="2362199"/>
              <a:chOff x="7008812" y="4424856"/>
              <a:chExt cx="3479424" cy="2362199"/>
            </a:xfrm>
          </p:grpSpPr>
          <p:pic>
            <p:nvPicPr>
              <p:cNvPr id="184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00881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58922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923235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226103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8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59386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978888" y="4430111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0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327416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83" name="TextBox 182"/>
            <p:cNvSpPr txBox="1"/>
            <p:nvPr/>
          </p:nvSpPr>
          <p:spPr>
            <a:xfrm>
              <a:off x="10634566" y="4494745"/>
              <a:ext cx="1343356" cy="1341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…</a:t>
              </a:r>
              <a:endParaRPr lang="en-US" sz="140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420899" y="5122174"/>
            <a:ext cx="1139663" cy="541769"/>
            <a:chOff x="7008812" y="4424856"/>
            <a:chExt cx="4969110" cy="2362199"/>
          </a:xfrm>
        </p:grpSpPr>
        <p:grpSp>
          <p:nvGrpSpPr>
            <p:cNvPr id="192" name="Group 191"/>
            <p:cNvGrpSpPr/>
            <p:nvPr/>
          </p:nvGrpSpPr>
          <p:grpSpPr>
            <a:xfrm>
              <a:off x="7008812" y="4424856"/>
              <a:ext cx="3479424" cy="2362199"/>
              <a:chOff x="7008812" y="4424856"/>
              <a:chExt cx="3479424" cy="2362199"/>
            </a:xfrm>
          </p:grpSpPr>
          <p:pic>
            <p:nvPicPr>
              <p:cNvPr id="194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00881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58922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923235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226103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8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59386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978888" y="4430111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0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327416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93" name="TextBox 192"/>
            <p:cNvSpPr txBox="1"/>
            <p:nvPr/>
          </p:nvSpPr>
          <p:spPr>
            <a:xfrm>
              <a:off x="10634566" y="4494745"/>
              <a:ext cx="1343356" cy="1341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…</a:t>
              </a:r>
              <a:endParaRPr lang="en-US" sz="140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7573299" y="5478031"/>
            <a:ext cx="1139663" cy="541769"/>
            <a:chOff x="7008812" y="4424856"/>
            <a:chExt cx="4969110" cy="2362199"/>
          </a:xfrm>
        </p:grpSpPr>
        <p:grpSp>
          <p:nvGrpSpPr>
            <p:cNvPr id="202" name="Group 201"/>
            <p:cNvGrpSpPr/>
            <p:nvPr/>
          </p:nvGrpSpPr>
          <p:grpSpPr>
            <a:xfrm>
              <a:off x="7008812" y="4424856"/>
              <a:ext cx="3479424" cy="2362199"/>
              <a:chOff x="7008812" y="4424856"/>
              <a:chExt cx="3479424" cy="2362199"/>
            </a:xfrm>
          </p:grpSpPr>
          <p:pic>
            <p:nvPicPr>
              <p:cNvPr id="204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00881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58922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923235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226103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8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59386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978888" y="4430111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0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327416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03" name="TextBox 202"/>
            <p:cNvSpPr txBox="1"/>
            <p:nvPr/>
          </p:nvSpPr>
          <p:spPr>
            <a:xfrm>
              <a:off x="10634566" y="4494745"/>
              <a:ext cx="1343356" cy="1341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…</a:t>
              </a:r>
              <a:endParaRPr lang="en-US" sz="140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804848" y="5859973"/>
            <a:ext cx="1139663" cy="541769"/>
            <a:chOff x="7008812" y="4424856"/>
            <a:chExt cx="4969110" cy="2362199"/>
          </a:xfrm>
        </p:grpSpPr>
        <p:grpSp>
          <p:nvGrpSpPr>
            <p:cNvPr id="212" name="Group 211"/>
            <p:cNvGrpSpPr/>
            <p:nvPr/>
          </p:nvGrpSpPr>
          <p:grpSpPr>
            <a:xfrm>
              <a:off x="7008812" y="4424856"/>
              <a:ext cx="3479424" cy="2362199"/>
              <a:chOff x="7008812" y="4424856"/>
              <a:chExt cx="3479424" cy="2362199"/>
            </a:xfrm>
          </p:grpSpPr>
          <p:pic>
            <p:nvPicPr>
              <p:cNvPr id="214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00881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58922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923235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226103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8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59386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978888" y="4430111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0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327416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3" name="TextBox 212"/>
            <p:cNvSpPr txBox="1"/>
            <p:nvPr/>
          </p:nvSpPr>
          <p:spPr>
            <a:xfrm>
              <a:off x="10634566" y="4494745"/>
              <a:ext cx="1343356" cy="1341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…</a:t>
              </a:r>
              <a:endParaRPr lang="en-US" sz="1400"/>
            </a:p>
          </p:txBody>
        </p:sp>
      </p:grpSp>
      <p:sp>
        <p:nvSpPr>
          <p:cNvPr id="221" name="TextBox 220"/>
          <p:cNvSpPr txBox="1"/>
          <p:nvPr/>
        </p:nvSpPr>
        <p:spPr>
          <a:xfrm rot="2063803">
            <a:off x="8678317" y="6312866"/>
            <a:ext cx="58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p:grpSp>
        <p:nvGrpSpPr>
          <p:cNvPr id="236" name="Group 235"/>
          <p:cNvGrpSpPr/>
          <p:nvPr/>
        </p:nvGrpSpPr>
        <p:grpSpPr>
          <a:xfrm>
            <a:off x="427647" y="3738561"/>
            <a:ext cx="11060902" cy="616544"/>
            <a:chOff x="427647" y="3738561"/>
            <a:chExt cx="11060902" cy="616544"/>
          </a:xfrm>
        </p:grpSpPr>
        <p:pic>
          <p:nvPicPr>
            <p:cNvPr id="22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4" r="19009" b="18628"/>
            <a:stretch/>
          </p:blipFill>
          <p:spPr bwMode="auto">
            <a:xfrm>
              <a:off x="427647" y="3766455"/>
              <a:ext cx="266233" cy="540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4" r="19009" b="18628"/>
            <a:stretch/>
          </p:blipFill>
          <p:spPr bwMode="auto">
            <a:xfrm>
              <a:off x="5777046" y="3807871"/>
              <a:ext cx="266233" cy="540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7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4" r="19009" b="18628"/>
            <a:stretch/>
          </p:blipFill>
          <p:spPr bwMode="auto">
            <a:xfrm>
              <a:off x="6852312" y="3766455"/>
              <a:ext cx="266233" cy="540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8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4" r="19009" b="18628"/>
            <a:stretch/>
          </p:blipFill>
          <p:spPr bwMode="auto">
            <a:xfrm>
              <a:off x="7927580" y="3769670"/>
              <a:ext cx="266233" cy="540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4" r="19009" b="18628"/>
            <a:stretch/>
          </p:blipFill>
          <p:spPr bwMode="auto">
            <a:xfrm>
              <a:off x="9002847" y="3769670"/>
              <a:ext cx="266233" cy="540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4" r="19009" b="18628"/>
            <a:stretch/>
          </p:blipFill>
          <p:spPr bwMode="auto">
            <a:xfrm>
              <a:off x="10078114" y="3769670"/>
              <a:ext cx="266233" cy="540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4" r="19009" b="18628"/>
            <a:stretch/>
          </p:blipFill>
          <p:spPr bwMode="auto">
            <a:xfrm>
              <a:off x="11222316" y="3738561"/>
              <a:ext cx="266233" cy="540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4" r="19009" b="18628"/>
            <a:stretch/>
          </p:blipFill>
          <p:spPr bwMode="auto">
            <a:xfrm>
              <a:off x="4703513" y="3814541"/>
              <a:ext cx="266233" cy="540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3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4" r="19009" b="18628"/>
            <a:stretch/>
          </p:blipFill>
          <p:spPr bwMode="auto">
            <a:xfrm>
              <a:off x="3665256" y="3814541"/>
              <a:ext cx="266233" cy="540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4" r="19009" b="18628"/>
            <a:stretch/>
          </p:blipFill>
          <p:spPr bwMode="auto">
            <a:xfrm>
              <a:off x="2589988" y="3798133"/>
              <a:ext cx="266233" cy="540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4" r="19009" b="18628"/>
            <a:stretch/>
          </p:blipFill>
          <p:spPr bwMode="auto">
            <a:xfrm>
              <a:off x="1514721" y="3814541"/>
              <a:ext cx="266233" cy="5405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18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Dovetailing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256447" y="1600200"/>
            <a:ext cx="7419365" cy="4800600"/>
            <a:chOff x="2146376" y="2438400"/>
            <a:chExt cx="7419365" cy="4800600"/>
          </a:xfrm>
        </p:grpSpPr>
        <p:grpSp>
          <p:nvGrpSpPr>
            <p:cNvPr id="34" name="Group 33"/>
            <p:cNvGrpSpPr/>
            <p:nvPr/>
          </p:nvGrpSpPr>
          <p:grpSpPr>
            <a:xfrm>
              <a:off x="2146376" y="2438400"/>
              <a:ext cx="7419365" cy="540564"/>
              <a:chOff x="2146376" y="2438400"/>
              <a:chExt cx="7419365" cy="540564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2146376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3702849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2903217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4502482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6101362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5301730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6900995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499875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700243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299508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2146376" y="3498036"/>
              <a:ext cx="7419365" cy="540564"/>
              <a:chOff x="2146376" y="2438400"/>
              <a:chExt cx="7419365" cy="540564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2146376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3702849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2903217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4502482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6101362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5301730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6900995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499875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700243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299508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46" name="Group 45"/>
            <p:cNvGrpSpPr/>
            <p:nvPr/>
          </p:nvGrpSpPr>
          <p:grpSpPr>
            <a:xfrm>
              <a:off x="2146376" y="4564836"/>
              <a:ext cx="7419365" cy="540564"/>
              <a:chOff x="2146376" y="2438400"/>
              <a:chExt cx="7419365" cy="540564"/>
            </a:xfrm>
          </p:grpSpPr>
          <p:pic>
            <p:nvPicPr>
              <p:cNvPr id="47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2146376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3702849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2903217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4502482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6101362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5301730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6900995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499875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700243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299508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2146376" y="5631636"/>
              <a:ext cx="7419365" cy="540564"/>
              <a:chOff x="2146376" y="2438400"/>
              <a:chExt cx="7419365" cy="540564"/>
            </a:xfrm>
          </p:grpSpPr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2146376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3702849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2903217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4502482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6101362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5301730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6900995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499875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700243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299508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2146376" y="6698436"/>
              <a:ext cx="7419365" cy="540564"/>
              <a:chOff x="2146376" y="2438400"/>
              <a:chExt cx="7419365" cy="540564"/>
            </a:xfrm>
          </p:grpSpPr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2146376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3702849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2903217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4502482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6101362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5301730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6900995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499875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700243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299508" y="2438400"/>
                <a:ext cx="266233" cy="5405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80" name="TextBox 79"/>
          <p:cNvSpPr txBox="1"/>
          <p:nvPr/>
        </p:nvSpPr>
        <p:spPr>
          <a:xfrm>
            <a:off x="9675812" y="149443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1" name="TextBox 80"/>
          <p:cNvSpPr txBox="1"/>
          <p:nvPr/>
        </p:nvSpPr>
        <p:spPr>
          <a:xfrm>
            <a:off x="9665509" y="25540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2" name="TextBox 81"/>
          <p:cNvSpPr txBox="1"/>
          <p:nvPr/>
        </p:nvSpPr>
        <p:spPr>
          <a:xfrm>
            <a:off x="9675812" y="36208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3" name="TextBox 82"/>
          <p:cNvSpPr txBox="1"/>
          <p:nvPr/>
        </p:nvSpPr>
        <p:spPr>
          <a:xfrm>
            <a:off x="9697040" y="46876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4" name="TextBox 83"/>
          <p:cNvSpPr txBox="1"/>
          <p:nvPr/>
        </p:nvSpPr>
        <p:spPr>
          <a:xfrm>
            <a:off x="9697040" y="57518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2315446" y="63294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3084621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3883352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4683886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5482617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6282766" y="630626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7081497" y="63093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7824714" y="633561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8681279" y="633650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9480912" y="636982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5" name="TextBox 94"/>
          <p:cNvSpPr txBox="1"/>
          <p:nvPr/>
        </p:nvSpPr>
        <p:spPr>
          <a:xfrm rot="2407026">
            <a:off x="9846023" y="621675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cxnSp>
        <p:nvCxnSpPr>
          <p:cNvPr id="97" name="Straight Connector 96"/>
          <p:cNvCxnSpPr>
            <a:stCxn id="6" idx="3"/>
            <a:endCxn id="16" idx="1"/>
          </p:cNvCxnSpPr>
          <p:nvPr/>
        </p:nvCxnSpPr>
        <p:spPr>
          <a:xfrm>
            <a:off x="2522680" y="1870482"/>
            <a:ext cx="4906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6" idx="2"/>
            <a:endCxn id="38" idx="0"/>
          </p:cNvCxnSpPr>
          <p:nvPr/>
        </p:nvCxnSpPr>
        <p:spPr>
          <a:xfrm>
            <a:off x="3146405" y="2140764"/>
            <a:ext cx="0" cy="519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36" idx="3"/>
            <a:endCxn id="38" idx="1"/>
          </p:cNvCxnSpPr>
          <p:nvPr/>
        </p:nvCxnSpPr>
        <p:spPr>
          <a:xfrm>
            <a:off x="2522680" y="2930118"/>
            <a:ext cx="4906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6" idx="2"/>
            <a:endCxn id="47" idx="0"/>
          </p:cNvCxnSpPr>
          <p:nvPr/>
        </p:nvCxnSpPr>
        <p:spPr>
          <a:xfrm>
            <a:off x="2389564" y="3200400"/>
            <a:ext cx="0" cy="5262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9" idx="1"/>
            <a:endCxn id="47" idx="3"/>
          </p:cNvCxnSpPr>
          <p:nvPr/>
        </p:nvCxnSpPr>
        <p:spPr>
          <a:xfrm flipH="1">
            <a:off x="2522680" y="3996918"/>
            <a:ext cx="4906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49" idx="3"/>
          </p:cNvCxnSpPr>
          <p:nvPr/>
        </p:nvCxnSpPr>
        <p:spPr>
          <a:xfrm flipH="1">
            <a:off x="3279521" y="3996918"/>
            <a:ext cx="5333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37" idx="2"/>
            <a:endCxn id="48" idx="0"/>
          </p:cNvCxnSpPr>
          <p:nvPr/>
        </p:nvCxnSpPr>
        <p:spPr>
          <a:xfrm>
            <a:off x="3946037" y="3200400"/>
            <a:ext cx="0" cy="5262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5" idx="2"/>
            <a:endCxn id="37" idx="0"/>
          </p:cNvCxnSpPr>
          <p:nvPr/>
        </p:nvCxnSpPr>
        <p:spPr>
          <a:xfrm>
            <a:off x="3946037" y="2140764"/>
            <a:ext cx="0" cy="519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" idx="1"/>
            <a:endCxn id="15" idx="3"/>
          </p:cNvCxnSpPr>
          <p:nvPr/>
        </p:nvCxnSpPr>
        <p:spPr>
          <a:xfrm flipH="1">
            <a:off x="4079153" y="1870482"/>
            <a:ext cx="533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2"/>
            <a:endCxn id="39" idx="0"/>
          </p:cNvCxnSpPr>
          <p:nvPr/>
        </p:nvCxnSpPr>
        <p:spPr>
          <a:xfrm>
            <a:off x="4745670" y="2140764"/>
            <a:ext cx="0" cy="519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745670" y="3200400"/>
            <a:ext cx="0" cy="519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745669" y="4267200"/>
            <a:ext cx="0" cy="519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4079153" y="5063718"/>
            <a:ext cx="5333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3278619" y="5061450"/>
            <a:ext cx="5333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0" idx="1"/>
            <a:endCxn id="58" idx="3"/>
          </p:cNvCxnSpPr>
          <p:nvPr/>
        </p:nvCxnSpPr>
        <p:spPr>
          <a:xfrm flipH="1">
            <a:off x="2522680" y="5063718"/>
            <a:ext cx="4906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389564" y="5334000"/>
            <a:ext cx="0" cy="519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2522679" y="6130518"/>
            <a:ext cx="4906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70" idx="1"/>
            <a:endCxn id="71" idx="3"/>
          </p:cNvCxnSpPr>
          <p:nvPr/>
        </p:nvCxnSpPr>
        <p:spPr>
          <a:xfrm flipH="1">
            <a:off x="3279521" y="6130518"/>
            <a:ext cx="5333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4079152" y="6130518"/>
            <a:ext cx="5333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4877884" y="6130518"/>
            <a:ext cx="5333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5555676" y="5341164"/>
            <a:ext cx="0" cy="519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555676" y="4267200"/>
            <a:ext cx="0" cy="519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556635" y="3200400"/>
            <a:ext cx="0" cy="519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544917" y="2140764"/>
            <a:ext cx="0" cy="519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111751" y="1294378"/>
            <a:ext cx="314510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FF00"/>
                </a:solidFill>
              </a:rPr>
              <a:t>0</a:t>
            </a:r>
            <a:endParaRPr lang="en-US" sz="2000" b="1">
              <a:solidFill>
                <a:srgbClr val="FFFF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890444" y="1294378"/>
            <a:ext cx="314510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770003" y="2354014"/>
            <a:ext cx="314510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075053" y="2354014"/>
            <a:ext cx="314510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000675" y="3459936"/>
            <a:ext cx="314510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767983" y="3459936"/>
            <a:ext cx="314510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546220" y="3459936"/>
            <a:ext cx="314510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546220" y="2354014"/>
            <a:ext cx="314510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629776" y="1294378"/>
            <a:ext cx="314510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431159" y="1294378"/>
            <a:ext cx="314510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FFFF00"/>
                </a:solidFill>
              </a:rPr>
              <a:t>9</a:t>
            </a:r>
            <a:endParaRPr lang="en-US" sz="20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Russell’s Paradox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Sets can contain other sets</a:t>
                </a:r>
              </a:p>
              <a:p>
                <a:r>
                  <a:rPr lang="en-US" smtClean="0"/>
                  <a:t>Maybe a set can contain itself? 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be the set of all sets that do not contain themselves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?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944" b="-4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Bertrand Russell transparent 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66675"/>
            <a:ext cx="2095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7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Hilbert’s Hotel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9" descr="Post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5124" y="0"/>
            <a:ext cx="17090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150812" y="2362200"/>
            <a:ext cx="846667" cy="1524000"/>
            <a:chOff x="1371600" y="3352800"/>
            <a:chExt cx="1143000" cy="2057400"/>
          </a:xfrm>
        </p:grpSpPr>
        <p:sp>
          <p:nvSpPr>
            <p:cNvPr id="7" name="Rectangle 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FFFF00"/>
                  </a:solidFill>
                </a:rPr>
                <a:t>0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24506" y="2362200"/>
            <a:ext cx="846667" cy="1524000"/>
            <a:chOff x="1371600" y="3352800"/>
            <a:chExt cx="1143000" cy="2057400"/>
          </a:xfrm>
        </p:grpSpPr>
        <p:sp>
          <p:nvSpPr>
            <p:cNvPr id="17" name="Rectangle 1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>
                  <a:solidFill>
                    <a:srgbClr val="FFFF00"/>
                  </a:solidFill>
                </a:rPr>
                <a:t>1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99773" y="2362200"/>
            <a:ext cx="846667" cy="1524000"/>
            <a:chOff x="1371600" y="3352800"/>
            <a:chExt cx="1143000" cy="2057400"/>
          </a:xfrm>
        </p:grpSpPr>
        <p:sp>
          <p:nvSpPr>
            <p:cNvPr id="27" name="Rectangle 2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2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75040" y="2362200"/>
            <a:ext cx="846667" cy="1524000"/>
            <a:chOff x="1371600" y="3352800"/>
            <a:chExt cx="1143000" cy="2057400"/>
          </a:xfrm>
        </p:grpSpPr>
        <p:sp>
          <p:nvSpPr>
            <p:cNvPr id="37" name="Rectangle 3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3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450307" y="2362200"/>
            <a:ext cx="846667" cy="1524000"/>
            <a:chOff x="1371600" y="3352800"/>
            <a:chExt cx="1143000" cy="2057400"/>
          </a:xfrm>
        </p:grpSpPr>
        <p:sp>
          <p:nvSpPr>
            <p:cNvPr id="47" name="Rectangle 4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4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486830" y="2362200"/>
            <a:ext cx="846667" cy="1524000"/>
            <a:chOff x="1371600" y="3352800"/>
            <a:chExt cx="1143000" cy="2057400"/>
          </a:xfrm>
        </p:grpSpPr>
        <p:sp>
          <p:nvSpPr>
            <p:cNvPr id="57" name="Rectangle 5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Oval 5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5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62097" y="2362200"/>
            <a:ext cx="846667" cy="1524000"/>
            <a:chOff x="1371600" y="3352800"/>
            <a:chExt cx="1143000" cy="2057400"/>
          </a:xfrm>
        </p:grpSpPr>
        <p:sp>
          <p:nvSpPr>
            <p:cNvPr id="67" name="Rectangle 66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6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637364" y="2362200"/>
            <a:ext cx="846667" cy="1524000"/>
            <a:chOff x="1371600" y="3352800"/>
            <a:chExt cx="1143000" cy="2057400"/>
          </a:xfrm>
        </p:grpSpPr>
        <p:sp>
          <p:nvSpPr>
            <p:cNvPr id="78" name="Rectangle 7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7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712631" y="2362200"/>
            <a:ext cx="846667" cy="1524000"/>
            <a:chOff x="1371600" y="3352800"/>
            <a:chExt cx="1143000" cy="2057400"/>
          </a:xfrm>
        </p:grpSpPr>
        <p:sp>
          <p:nvSpPr>
            <p:cNvPr id="88" name="Rectangle 8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>
                  <a:solidFill>
                    <a:srgbClr val="FFFF00"/>
                  </a:solidFill>
                </a:rPr>
                <a:t>8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787898" y="2362200"/>
            <a:ext cx="846667" cy="1524000"/>
            <a:chOff x="1371600" y="3352800"/>
            <a:chExt cx="1143000" cy="2057400"/>
          </a:xfrm>
        </p:grpSpPr>
        <p:sp>
          <p:nvSpPr>
            <p:cNvPr id="98" name="Rectangle 9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Oval 10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89498" y="3558540"/>
              <a:ext cx="407276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>
                  <a:solidFill>
                    <a:srgbClr val="FFFF00"/>
                  </a:solidFill>
                </a:rPr>
                <a:t>9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63165" y="2362200"/>
            <a:ext cx="846667" cy="1524000"/>
            <a:chOff x="1371600" y="3352800"/>
            <a:chExt cx="1143000" cy="2057400"/>
          </a:xfrm>
        </p:grpSpPr>
        <p:sp>
          <p:nvSpPr>
            <p:cNvPr id="108" name="Rectangle 107"/>
            <p:cNvSpPr/>
            <p:nvPr/>
          </p:nvSpPr>
          <p:spPr>
            <a:xfrm>
              <a:off x="1371600" y="3352800"/>
              <a:ext cx="1143000" cy="2057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578578" y="3519947"/>
              <a:ext cx="729043" cy="757084"/>
              <a:chOff x="1578578" y="3586316"/>
              <a:chExt cx="729043" cy="75708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578578" y="358631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684638" y="369645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578578" y="4495800"/>
              <a:ext cx="729043" cy="757084"/>
              <a:chOff x="3962400" y="3628576"/>
              <a:chExt cx="729043" cy="75708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962400" y="3628576"/>
                <a:ext cx="729043" cy="75708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068460" y="3738716"/>
                <a:ext cx="516922" cy="53680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2309896" y="43053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89498" y="3558540"/>
              <a:ext cx="565250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mtClean="0">
                  <a:solidFill>
                    <a:srgbClr val="FFFF00"/>
                  </a:solidFill>
                </a:rPr>
                <a:t>10</a:t>
              </a:r>
              <a:endParaRPr lang="en-US" sz="18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1709832" y="272365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rgbClr val="FF0000"/>
                </a:solidFill>
              </a:rPr>
              <a:t>…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0" y="4338697"/>
            <a:ext cx="67154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There are an infinite number of rooms, </a:t>
            </a:r>
          </a:p>
          <a:p>
            <a:r>
              <a:rPr lang="en-US" sz="3200" smtClean="0"/>
              <a:t>each room is occupied.</a:t>
            </a:r>
          </a:p>
          <a:p>
            <a:r>
              <a:rPr lang="en-US" sz="3200" smtClean="0"/>
              <a:t>An infinite number of infinitely-sized families arrive </a:t>
            </a:r>
          </a:p>
          <a:p>
            <a:r>
              <a:rPr lang="en-US" sz="3200" smtClean="0"/>
              <a:t>is there space?</a:t>
            </a:r>
            <a:endParaRPr lang="en-US" sz="3200"/>
          </a:p>
        </p:txBody>
      </p:sp>
      <p:grpSp>
        <p:nvGrpSpPr>
          <p:cNvPr id="76" name="Group 75"/>
          <p:cNvGrpSpPr/>
          <p:nvPr/>
        </p:nvGrpSpPr>
        <p:grpSpPr>
          <a:xfrm>
            <a:off x="7005117" y="4479771"/>
            <a:ext cx="1139663" cy="541769"/>
            <a:chOff x="7008812" y="4424856"/>
            <a:chExt cx="4969110" cy="2362199"/>
          </a:xfrm>
        </p:grpSpPr>
        <p:grpSp>
          <p:nvGrpSpPr>
            <p:cNvPr id="3" name="Group 2"/>
            <p:cNvGrpSpPr/>
            <p:nvPr/>
          </p:nvGrpSpPr>
          <p:grpSpPr>
            <a:xfrm>
              <a:off x="7008812" y="4424856"/>
              <a:ext cx="3479424" cy="2362199"/>
              <a:chOff x="7008812" y="4424856"/>
              <a:chExt cx="3479424" cy="2362199"/>
            </a:xfrm>
          </p:grpSpPr>
          <p:pic>
            <p:nvPicPr>
              <p:cNvPr id="11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00881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58922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923235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2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226103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4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59386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978888" y="4430111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327416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8" name="TextBox 137"/>
            <p:cNvSpPr txBox="1"/>
            <p:nvPr/>
          </p:nvSpPr>
          <p:spPr>
            <a:xfrm>
              <a:off x="10634566" y="4494745"/>
              <a:ext cx="1343356" cy="1341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…</a:t>
              </a:r>
              <a:endParaRPr lang="en-US" sz="140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7252572" y="4809182"/>
            <a:ext cx="1139663" cy="541769"/>
            <a:chOff x="7008812" y="4424856"/>
            <a:chExt cx="4969110" cy="2362199"/>
          </a:xfrm>
        </p:grpSpPr>
        <p:grpSp>
          <p:nvGrpSpPr>
            <p:cNvPr id="182" name="Group 181"/>
            <p:cNvGrpSpPr/>
            <p:nvPr/>
          </p:nvGrpSpPr>
          <p:grpSpPr>
            <a:xfrm>
              <a:off x="7008812" y="4424856"/>
              <a:ext cx="3479424" cy="2362199"/>
              <a:chOff x="7008812" y="4424856"/>
              <a:chExt cx="3479424" cy="2362199"/>
            </a:xfrm>
          </p:grpSpPr>
          <p:pic>
            <p:nvPicPr>
              <p:cNvPr id="184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00881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58922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923235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226103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8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59386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978888" y="4430111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0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327416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83" name="TextBox 182"/>
            <p:cNvSpPr txBox="1"/>
            <p:nvPr/>
          </p:nvSpPr>
          <p:spPr>
            <a:xfrm>
              <a:off x="10634566" y="4494745"/>
              <a:ext cx="1343356" cy="1341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…</a:t>
              </a:r>
              <a:endParaRPr lang="en-US" sz="140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420899" y="5122174"/>
            <a:ext cx="1139663" cy="541769"/>
            <a:chOff x="7008812" y="4424856"/>
            <a:chExt cx="4969110" cy="2362199"/>
          </a:xfrm>
        </p:grpSpPr>
        <p:grpSp>
          <p:nvGrpSpPr>
            <p:cNvPr id="192" name="Group 191"/>
            <p:cNvGrpSpPr/>
            <p:nvPr/>
          </p:nvGrpSpPr>
          <p:grpSpPr>
            <a:xfrm>
              <a:off x="7008812" y="4424856"/>
              <a:ext cx="3479424" cy="2362199"/>
              <a:chOff x="7008812" y="4424856"/>
              <a:chExt cx="3479424" cy="2362199"/>
            </a:xfrm>
          </p:grpSpPr>
          <p:pic>
            <p:nvPicPr>
              <p:cNvPr id="194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00881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58922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923235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226103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8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59386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978888" y="4430111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0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327416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93" name="TextBox 192"/>
            <p:cNvSpPr txBox="1"/>
            <p:nvPr/>
          </p:nvSpPr>
          <p:spPr>
            <a:xfrm>
              <a:off x="10634566" y="4494745"/>
              <a:ext cx="1343356" cy="1341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…</a:t>
              </a:r>
              <a:endParaRPr lang="en-US" sz="140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7573299" y="5478031"/>
            <a:ext cx="1139663" cy="541769"/>
            <a:chOff x="7008812" y="4424856"/>
            <a:chExt cx="4969110" cy="2362199"/>
          </a:xfrm>
        </p:grpSpPr>
        <p:grpSp>
          <p:nvGrpSpPr>
            <p:cNvPr id="202" name="Group 201"/>
            <p:cNvGrpSpPr/>
            <p:nvPr/>
          </p:nvGrpSpPr>
          <p:grpSpPr>
            <a:xfrm>
              <a:off x="7008812" y="4424856"/>
              <a:ext cx="3479424" cy="2362199"/>
              <a:chOff x="7008812" y="4424856"/>
              <a:chExt cx="3479424" cy="2362199"/>
            </a:xfrm>
          </p:grpSpPr>
          <p:pic>
            <p:nvPicPr>
              <p:cNvPr id="204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00881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58922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923235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226103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8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59386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978888" y="4430111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0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327416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03" name="TextBox 202"/>
            <p:cNvSpPr txBox="1"/>
            <p:nvPr/>
          </p:nvSpPr>
          <p:spPr>
            <a:xfrm>
              <a:off x="10634566" y="4494745"/>
              <a:ext cx="1343356" cy="1341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…</a:t>
              </a:r>
              <a:endParaRPr lang="en-US" sz="140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804848" y="5859973"/>
            <a:ext cx="1139663" cy="541769"/>
            <a:chOff x="7008812" y="4424856"/>
            <a:chExt cx="4969110" cy="2362199"/>
          </a:xfrm>
        </p:grpSpPr>
        <p:grpSp>
          <p:nvGrpSpPr>
            <p:cNvPr id="212" name="Group 211"/>
            <p:cNvGrpSpPr/>
            <p:nvPr/>
          </p:nvGrpSpPr>
          <p:grpSpPr>
            <a:xfrm>
              <a:off x="7008812" y="4424856"/>
              <a:ext cx="3479424" cy="2362199"/>
              <a:chOff x="7008812" y="4424856"/>
              <a:chExt cx="3479424" cy="2362199"/>
            </a:xfrm>
          </p:grpSpPr>
          <p:pic>
            <p:nvPicPr>
              <p:cNvPr id="214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00881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5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58922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7923235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7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226103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8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593862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8978888" y="4430111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0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4" r="19009" b="18628"/>
              <a:stretch/>
            </p:blipFill>
            <p:spPr bwMode="auto">
              <a:xfrm>
                <a:off x="9327416" y="4424856"/>
                <a:ext cx="1160820" cy="23569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13" name="TextBox 212"/>
            <p:cNvSpPr txBox="1"/>
            <p:nvPr/>
          </p:nvSpPr>
          <p:spPr>
            <a:xfrm>
              <a:off x="10634566" y="4494745"/>
              <a:ext cx="1343356" cy="1341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…</a:t>
              </a:r>
              <a:endParaRPr lang="en-US" sz="1400"/>
            </a:p>
          </p:txBody>
        </p:sp>
      </p:grpSp>
      <p:sp>
        <p:nvSpPr>
          <p:cNvPr id="221" name="TextBox 220"/>
          <p:cNvSpPr txBox="1"/>
          <p:nvPr/>
        </p:nvSpPr>
        <p:spPr>
          <a:xfrm rot="2063803">
            <a:off x="8678317" y="6312866"/>
            <a:ext cx="58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…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/>
              <p:cNvSpPr txBox="1"/>
              <p:nvPr/>
            </p:nvSpPr>
            <p:spPr>
              <a:xfrm>
                <a:off x="432189" y="1456997"/>
                <a:ext cx="39866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smtClean="0">
                    <a:ea typeface="Cambria Math"/>
                  </a:rPr>
                  <a:t>Conclusion: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=|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endParaRPr lang="en-US" sz="2800"/>
              </a:p>
            </p:txBody>
          </p:sp>
        </mc:Choice>
        <mc:Fallback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89" y="1456997"/>
                <a:ext cx="3986604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321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7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143000"/>
          </a:xfrm>
        </p:spPr>
        <p:txBody>
          <a:bodyPr/>
          <a:lstStyle/>
          <a:p>
            <a:r>
              <a:rPr lang="en-US" smtClean="0"/>
              <a:t>Dovetailing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675812" y="149443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1" name="TextBox 80"/>
          <p:cNvSpPr txBox="1"/>
          <p:nvPr/>
        </p:nvSpPr>
        <p:spPr>
          <a:xfrm>
            <a:off x="9665509" y="25540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2" name="TextBox 81"/>
          <p:cNvSpPr txBox="1"/>
          <p:nvPr/>
        </p:nvSpPr>
        <p:spPr>
          <a:xfrm>
            <a:off x="9675812" y="36208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3" name="TextBox 82"/>
          <p:cNvSpPr txBox="1"/>
          <p:nvPr/>
        </p:nvSpPr>
        <p:spPr>
          <a:xfrm>
            <a:off x="9697040" y="46876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4" name="TextBox 83"/>
          <p:cNvSpPr txBox="1"/>
          <p:nvPr/>
        </p:nvSpPr>
        <p:spPr>
          <a:xfrm>
            <a:off x="9697040" y="57518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2315446" y="63294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3084621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3883352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4683886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5482617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6282766" y="630626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7081497" y="63093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7824714" y="633561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8681279" y="633650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9480912" y="636982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5" name="TextBox 94"/>
          <p:cNvSpPr txBox="1"/>
          <p:nvPr/>
        </p:nvSpPr>
        <p:spPr>
          <a:xfrm rot="2407026">
            <a:off x="9846023" y="621675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20" name="TextBox 119"/>
          <p:cNvSpPr txBox="1"/>
          <p:nvPr/>
        </p:nvSpPr>
        <p:spPr>
          <a:xfrm>
            <a:off x="2436812" y="990600"/>
            <a:ext cx="649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0	1	2	3	4	5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892982" y="15215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892982" y="25751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936743" y="37132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60083" y="46876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60083" y="57518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06822" y="528935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822" y="528935"/>
                <a:ext cx="47480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>
                <a:off x="1428054" y="1221432"/>
                <a:ext cx="474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54" y="1221432"/>
                <a:ext cx="47481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581631" y="759767"/>
            <a:ext cx="431656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3" idx="2"/>
          </p:cNvCxnSpPr>
          <p:nvPr/>
        </p:nvCxnSpPr>
        <p:spPr>
          <a:xfrm>
            <a:off x="1665459" y="1683097"/>
            <a:ext cx="0" cy="4576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091149" y="1826761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3943854" y="2140766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131952" y="2893367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2797459" y="3207566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176289" y="3976984"/>
            <a:ext cx="17594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258884" y="2048430"/>
            <a:ext cx="0" cy="15975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644078" y="1817597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535682" y="2048430"/>
            <a:ext cx="0" cy="26392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295650" y="4950767"/>
            <a:ext cx="2761965" cy="22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2813618" y="5264966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3205098" y="6019800"/>
            <a:ext cx="412823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7753380" y="2048430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8041475" y="1844494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 flipV="1">
            <a:off x="8933111" y="2044845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26975" y="1586765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(0,0)	(0,1)	(0,2)	</a:t>
            </a:r>
            <a:r>
              <a:rPr lang="en-US" b="1"/>
              <a:t> </a:t>
            </a:r>
            <a:r>
              <a:rPr lang="en-US" b="1"/>
              <a:t>(</a:t>
            </a:r>
            <a:r>
              <a:rPr lang="en-US" b="1" smtClean="0"/>
              <a:t>0,3)	</a:t>
            </a:r>
            <a:r>
              <a:rPr lang="en-US" b="1"/>
              <a:t> </a:t>
            </a:r>
            <a:r>
              <a:rPr lang="en-US" b="1"/>
              <a:t>(</a:t>
            </a:r>
            <a:r>
              <a:rPr lang="en-US" b="1" smtClean="0"/>
              <a:t>0,4)	</a:t>
            </a:r>
            <a:r>
              <a:rPr lang="en-US" b="1"/>
              <a:t> </a:t>
            </a:r>
            <a:r>
              <a:rPr lang="en-US" b="1"/>
              <a:t>(</a:t>
            </a:r>
            <a:r>
              <a:rPr lang="en-US" b="1" smtClean="0"/>
              <a:t>0,5)</a:t>
            </a:r>
            <a:endParaRPr lang="en-US" b="1"/>
          </a:p>
        </p:txBody>
      </p:sp>
      <p:sp>
        <p:nvSpPr>
          <p:cNvPr id="114" name="TextBox 113"/>
          <p:cNvSpPr txBox="1"/>
          <p:nvPr/>
        </p:nvSpPr>
        <p:spPr>
          <a:xfrm>
            <a:off x="2426975" y="2662535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(1,0)	(1,1)	(1,2)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1</a:t>
            </a:r>
            <a:r>
              <a:rPr lang="en-US" b="1" smtClean="0"/>
              <a:t>,3)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1</a:t>
            </a:r>
            <a:r>
              <a:rPr lang="en-US" b="1" smtClean="0"/>
              <a:t>,4)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1</a:t>
            </a:r>
            <a:r>
              <a:rPr lang="en-US" b="1" smtClean="0"/>
              <a:t>,5)</a:t>
            </a:r>
            <a:endParaRPr lang="en-US" b="1"/>
          </a:p>
        </p:txBody>
      </p:sp>
      <p:sp>
        <p:nvSpPr>
          <p:cNvPr id="115" name="TextBox 114"/>
          <p:cNvSpPr txBox="1"/>
          <p:nvPr/>
        </p:nvSpPr>
        <p:spPr>
          <a:xfrm>
            <a:off x="2436812" y="3729335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(2,0)	(2,1)	(2,2)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2</a:t>
            </a:r>
            <a:r>
              <a:rPr lang="en-US" b="1" smtClean="0"/>
              <a:t>,3)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2</a:t>
            </a:r>
            <a:r>
              <a:rPr lang="en-US" b="1" smtClean="0"/>
              <a:t>,4)	</a:t>
            </a:r>
            <a:r>
              <a:rPr lang="en-US" b="1"/>
              <a:t> </a:t>
            </a:r>
            <a:r>
              <a:rPr lang="en-US" b="1" smtClean="0"/>
              <a:t>(</a:t>
            </a:r>
            <a:r>
              <a:rPr lang="en-US" b="1"/>
              <a:t>2</a:t>
            </a:r>
            <a:r>
              <a:rPr lang="en-US" b="1" smtClean="0"/>
              <a:t>,5)</a:t>
            </a:r>
            <a:endParaRPr lang="en-US" b="1"/>
          </a:p>
        </p:txBody>
      </p:sp>
      <p:sp>
        <p:nvSpPr>
          <p:cNvPr id="117" name="TextBox 116"/>
          <p:cNvSpPr txBox="1"/>
          <p:nvPr/>
        </p:nvSpPr>
        <p:spPr>
          <a:xfrm>
            <a:off x="2436812" y="4719935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(3,0)	(3,1)	(3,2)	</a:t>
            </a:r>
            <a:r>
              <a:rPr lang="en-US" b="1"/>
              <a:t> </a:t>
            </a:r>
            <a:r>
              <a:rPr lang="en-US" b="1" smtClean="0"/>
              <a:t>(3,3)	</a:t>
            </a:r>
            <a:r>
              <a:rPr lang="en-US" b="1"/>
              <a:t> </a:t>
            </a:r>
            <a:r>
              <a:rPr lang="en-US" b="1" smtClean="0"/>
              <a:t>(3,4)	</a:t>
            </a:r>
            <a:r>
              <a:rPr lang="en-US" b="1"/>
              <a:t> </a:t>
            </a:r>
            <a:r>
              <a:rPr lang="en-US" b="1" smtClean="0"/>
              <a:t>(3,5)</a:t>
            </a:r>
            <a:endParaRPr lang="en-US" b="1"/>
          </a:p>
        </p:txBody>
      </p:sp>
      <p:sp>
        <p:nvSpPr>
          <p:cNvPr id="118" name="TextBox 117"/>
          <p:cNvSpPr txBox="1"/>
          <p:nvPr/>
        </p:nvSpPr>
        <p:spPr>
          <a:xfrm>
            <a:off x="2464210" y="5786735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(4,0)	(4,1)	(4,2)	</a:t>
            </a:r>
            <a:r>
              <a:rPr lang="en-US" b="1"/>
              <a:t> </a:t>
            </a:r>
            <a:r>
              <a:rPr lang="en-US" b="1" smtClean="0"/>
              <a:t>(4,3)	</a:t>
            </a:r>
            <a:r>
              <a:rPr lang="en-US" b="1"/>
              <a:t> </a:t>
            </a:r>
            <a:r>
              <a:rPr lang="en-US" b="1" smtClean="0"/>
              <a:t>(4,4)	</a:t>
            </a:r>
            <a:r>
              <a:rPr lang="en-US" b="1"/>
              <a:t> </a:t>
            </a:r>
            <a:r>
              <a:rPr lang="en-US" b="1" smtClean="0"/>
              <a:t>(4,5)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739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36812" y="1447800"/>
                <a:ext cx="6612708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 smtClean="0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smtClean="0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smtClean="0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smtClean="0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3200" b="1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1447800"/>
                <a:ext cx="6612708" cy="8036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2436812" y="2523570"/>
                <a:ext cx="6612708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3200" b="1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2523570"/>
                <a:ext cx="6612708" cy="8036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2446649" y="3590370"/>
                <a:ext cx="6612708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3200" b="1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49" y="3590370"/>
                <a:ext cx="6612708" cy="8036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2446649" y="4580970"/>
                <a:ext cx="6612708" cy="80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3200" b="1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49" y="4580970"/>
                <a:ext cx="6612708" cy="8036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2474047" y="5647770"/>
                <a:ext cx="6612708" cy="802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b="1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3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/>
                  <a:t>	</a:t>
                </a:r>
                <a:r>
                  <a:rPr lang="en-US" sz="32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US" sz="3200" b="1"/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47" y="5647770"/>
                <a:ext cx="6612708" cy="8023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ℕ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0"/>
                <a:ext cx="10969943" cy="1143000"/>
              </a:xfr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675812" y="149443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1" name="TextBox 80"/>
          <p:cNvSpPr txBox="1"/>
          <p:nvPr/>
        </p:nvSpPr>
        <p:spPr>
          <a:xfrm>
            <a:off x="9665509" y="25540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2" name="TextBox 81"/>
          <p:cNvSpPr txBox="1"/>
          <p:nvPr/>
        </p:nvSpPr>
        <p:spPr>
          <a:xfrm>
            <a:off x="9675812" y="36208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3" name="TextBox 82"/>
          <p:cNvSpPr txBox="1"/>
          <p:nvPr/>
        </p:nvSpPr>
        <p:spPr>
          <a:xfrm>
            <a:off x="9697040" y="46876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4" name="TextBox 83"/>
          <p:cNvSpPr txBox="1"/>
          <p:nvPr/>
        </p:nvSpPr>
        <p:spPr>
          <a:xfrm>
            <a:off x="9697040" y="575186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2315446" y="63294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3084621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3883352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4683886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5482617" y="632645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6282766" y="630626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7081497" y="630933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7824714" y="633561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8681279" y="633650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9480912" y="636982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95" name="TextBox 94"/>
          <p:cNvSpPr txBox="1"/>
          <p:nvPr/>
        </p:nvSpPr>
        <p:spPr>
          <a:xfrm rot="2407026">
            <a:off x="9846023" y="621675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20" name="TextBox 119"/>
          <p:cNvSpPr txBox="1"/>
          <p:nvPr/>
        </p:nvSpPr>
        <p:spPr>
          <a:xfrm>
            <a:off x="2436812" y="990600"/>
            <a:ext cx="649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 b="1" smtClean="0">
                <a:solidFill>
                  <a:srgbClr val="FF0000"/>
                </a:solidFill>
              </a:rPr>
              <a:t>	2	3	4	5	6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892982" y="15215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892982" y="25751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936743" y="37132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60083" y="46876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60083" y="57518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4</a:t>
            </a:r>
            <a:endParaRPr 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06822" y="528935"/>
                <a:ext cx="615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822" y="528935"/>
                <a:ext cx="61581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>
                <a:off x="1428054" y="1221432"/>
                <a:ext cx="474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054" y="1221432"/>
                <a:ext cx="47481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722632" y="759768"/>
            <a:ext cx="2906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3" idx="2"/>
          </p:cNvCxnSpPr>
          <p:nvPr/>
        </p:nvCxnSpPr>
        <p:spPr>
          <a:xfrm>
            <a:off x="1665459" y="1683097"/>
            <a:ext cx="0" cy="4576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935142" y="1826761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3808412" y="2209800"/>
            <a:ext cx="3606" cy="3828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894012" y="2893367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833316" y="3992211"/>
            <a:ext cx="210240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027612" y="2401201"/>
            <a:ext cx="0" cy="11174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449742" y="1817597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246812" y="2048430"/>
            <a:ext cx="0" cy="26392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2867960" y="5026968"/>
            <a:ext cx="3189655" cy="2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2935142" y="6048969"/>
            <a:ext cx="43981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7466012" y="2251483"/>
            <a:ext cx="1" cy="35003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847012" y="1844494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 flipV="1">
            <a:off x="8933111" y="2044845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584740" y="3327252"/>
            <a:ext cx="3606" cy="3828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2588346" y="5369066"/>
            <a:ext cx="3606" cy="3828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Countability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51053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As set is countable if:</a:t>
                </a:r>
              </a:p>
              <a:p>
                <a:pPr lvl="1"/>
                <a:r>
                  <a:rPr lang="en-US" smtClean="0"/>
                  <a:t>It is finite</a:t>
                </a:r>
              </a:p>
              <a:p>
                <a:pPr lvl="1"/>
                <a:r>
                  <a:rPr lang="en-US" smtClean="0"/>
                  <a:t>It has a bijection with the natural numbers </a:t>
                </a:r>
              </a:p>
              <a:p>
                <a:pPr lvl="2"/>
                <a:r>
                  <a:rPr lang="en-US" smtClean="0"/>
                  <a:t>(countably infinite)</a:t>
                </a:r>
              </a:p>
              <a:p>
                <a:r>
                  <a:rPr lang="en-US" smtClean="0"/>
                  <a:t>Notation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Aleph-naught</a:t>
                </a:r>
              </a:p>
              <a:p>
                <a:r>
                  <a:rPr lang="en-US" smtClean="0"/>
                  <a:t>Is the set of all strings over alphabet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countable?</a:t>
                </a:r>
              </a:p>
              <a:p>
                <a:pPr lvl="1"/>
                <a:r>
                  <a:rPr lang="en-US" smtClean="0"/>
                  <a:t>What about other alphabets?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5105399"/>
              </a:xfrm>
              <a:blipFill rotWithShape="1">
                <a:blip r:embed="rId2"/>
                <a:stretch>
                  <a:fillRect l="-1333" t="-3465" b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set of all strings is countable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27212" y="1841212"/>
                <a:ext cx="4782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sz="3200" b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12" y="1841212"/>
                <a:ext cx="47820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27212" y="2463225"/>
                <a:ext cx="16460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3200" b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12" y="2463225"/>
                <a:ext cx="164602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27212" y="3072825"/>
                <a:ext cx="44224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𝑎𝑏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𝑏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</m:oMath>
                </a14:m>
                <a:endParaRPr lang="en-US" sz="3200" b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12" y="3072825"/>
                <a:ext cx="4422429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803744" y="3758625"/>
                <a:ext cx="103850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𝑎𝑎𝑏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𝑎𝑏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𝑏𝑎𝑎</m:t>
                    </m:r>
                  </m:oMath>
                </a14:m>
                <a:r>
                  <a:rPr lang="en-US" sz="320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𝑏𝑎</m:t>
                    </m:r>
                    <m:r>
                      <a:rPr lang="en-US" sz="32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320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𝑏</m:t>
                    </m:r>
                    <m:r>
                      <a:rPr lang="en-US" sz="32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𝑏𝑏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44" y="3758625"/>
                <a:ext cx="1038508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805331" y="4495800"/>
                <a:ext cx="103850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𝑎𝑎𝑎𝑎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𝑎𝑎𝑎𝑏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𝑎𝑎𝑏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𝑎𝑏𝑎𝑎</m:t>
                    </m:r>
                  </m:oMath>
                </a14:m>
                <a:r>
                  <a:rPr lang="en-US" sz="320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</m:t>
                    </m:r>
                    <m:r>
                      <a:rPr lang="en-US" sz="3200" i="1">
                        <a:latin typeface="Cambria Math"/>
                      </a:rPr>
                      <m:t>𝑏𝑎</m:t>
                    </m:r>
                    <m:r>
                      <a:rPr lang="en-US" sz="32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320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𝑏</m:t>
                    </m:r>
                    <m:r>
                      <a:rPr lang="en-US" sz="32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𝑏𝑏</m:t>
                    </m:r>
                  </m:oMath>
                </a14:m>
                <a:r>
                  <a:rPr lang="en-US" sz="3200" smtClean="0"/>
                  <a:t> …</a:t>
                </a:r>
                <a:endParaRPr lang="en-US" sz="320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331" y="4495800"/>
                <a:ext cx="10385081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2632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805331" y="5206425"/>
                <a:ext cx="103850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𝑎𝑎𝑎𝑎𝑎</m:t>
                    </m:r>
                  </m:oMath>
                </a14:m>
                <a:r>
                  <a:rPr lang="en-US" sz="3200" b="0" smtClean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𝑎𝑎𝑎𝑎𝑏</m:t>
                    </m:r>
                  </m:oMath>
                </a14:m>
                <a:r>
                  <a:rPr lang="en-US" sz="3200" b="0" smtClean="0"/>
                  <a:t>	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𝑎𝑎𝑎𝑏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3200" smtClean="0"/>
                  <a:t> …</a:t>
                </a:r>
                <a:endParaRPr lang="en-US" sz="320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331" y="5206425"/>
                <a:ext cx="10385081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27012" y="1900535"/>
            <a:ext cx="12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Length 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7012" y="2586335"/>
            <a:ext cx="12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Length 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012" y="3195935"/>
            <a:ext cx="12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Length 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012" y="3805535"/>
            <a:ext cx="12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Length 3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542" y="4567535"/>
            <a:ext cx="12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Length 4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542" y="5257800"/>
            <a:ext cx="12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Length 5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608012" y="596782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…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850" y="1849095"/>
            <a:ext cx="1131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1 string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74011" y="2466964"/>
            <a:ext cx="125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  <a:r>
              <a:rPr lang="en-US" b="1" smtClean="0">
                <a:solidFill>
                  <a:srgbClr val="FF0000"/>
                </a:solidFill>
              </a:rPr>
              <a:t> strings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87197" y="3134379"/>
            <a:ext cx="125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4</a:t>
            </a:r>
            <a:r>
              <a:rPr lang="en-US" b="1" smtClean="0">
                <a:solidFill>
                  <a:srgbClr val="FF0000"/>
                </a:solidFill>
              </a:rPr>
              <a:t> strings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05746" y="3343870"/>
            <a:ext cx="125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8</a:t>
            </a:r>
            <a:r>
              <a:rPr lang="en-US" b="1" smtClean="0">
                <a:solidFill>
                  <a:srgbClr val="FF0000"/>
                </a:solidFill>
              </a:rPr>
              <a:t> strings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18812" y="4264967"/>
            <a:ext cx="14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16 strings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18812" y="5024735"/>
            <a:ext cx="14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32 strings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11331214" y="566975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…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5341" y="1671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20916" y="23437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15985" y="23400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24087" y="29157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0102" y="29526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1702" y="29526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0902" y="29526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3012" y="3638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32212" y="3638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7612" y="3638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6812" y="3638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03902" y="3638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11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21860" y="3638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12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17260" y="3638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13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212660" y="3638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14</a:t>
            </a:r>
            <a:endParaRPr lang="en-US" sz="2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5212" y="6230191"/>
            <a:ext cx="10160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E422C8"/>
                </a:solidFill>
              </a:rPr>
              <a:t>Important: A countable union of countable sets is countable</a:t>
            </a:r>
            <a:endParaRPr lang="en-US" sz="3200">
              <a:solidFill>
                <a:srgbClr val="E42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more countable things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Any language ever!</a:t>
            </a:r>
          </a:p>
          <a:p>
            <a:r>
              <a:rPr lang="en-US" smtClean="0"/>
              <a:t>Number of possible Java Programs</a:t>
            </a:r>
          </a:p>
          <a:p>
            <a:r>
              <a:rPr lang="en-US" smtClean="0"/>
              <a:t>The empty set</a:t>
            </a:r>
          </a:p>
          <a:p>
            <a:r>
              <a:rPr lang="en-US" smtClean="0"/>
              <a:t>The number of words in the English language</a:t>
            </a:r>
          </a:p>
          <a:p>
            <a:r>
              <a:rPr lang="en-US"/>
              <a:t>Number of </a:t>
            </a:r>
            <a:r>
              <a:rPr lang="en-US"/>
              <a:t>possible </a:t>
            </a:r>
            <a:r>
              <a:rPr lang="en-US" smtClean="0"/>
              <a:t>novels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HW1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Due Monday (2/4)</a:t>
            </a:r>
          </a:p>
          <a:p>
            <a:r>
              <a:rPr lang="en-US" smtClean="0"/>
              <a:t>Programming portion:</a:t>
            </a:r>
          </a:p>
          <a:p>
            <a:pPr lvl="1"/>
            <a:r>
              <a:rPr lang="en-US" smtClean="0"/>
              <a:t>Write Java code for deciders</a:t>
            </a:r>
          </a:p>
          <a:p>
            <a:pPr lvl="1"/>
            <a:r>
              <a:rPr lang="en-US" smtClean="0"/>
              <a:t>Use those deciders to produce the sets of strings they compute</a:t>
            </a:r>
          </a:p>
          <a:p>
            <a:r>
              <a:rPr lang="en-US" smtClean="0"/>
              <a:t>Written portion:</a:t>
            </a:r>
          </a:p>
          <a:p>
            <a:pPr lvl="1"/>
            <a:r>
              <a:rPr lang="en-US" smtClean="0"/>
              <a:t>Proofs</a:t>
            </a:r>
          </a:p>
          <a:p>
            <a:pPr lvl="1"/>
            <a:r>
              <a:rPr lang="en-US" strike="sngStrike" smtClean="0"/>
              <a:t>Sets and functions (next time)</a:t>
            </a:r>
            <a:endParaRPr lang="en-US" strike="sngStri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"/>
          <a:stretch/>
        </p:blipFill>
        <p:spPr bwMode="auto">
          <a:xfrm>
            <a:off x="7270954" y="232593"/>
            <a:ext cx="4594253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3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Interested in a BACS Major?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Information session tonight</a:t>
            </a:r>
          </a:p>
          <a:p>
            <a:pPr lvl="1"/>
            <a:r>
              <a:rPr lang="en-US" smtClean="0"/>
              <a:t>5-6pm</a:t>
            </a:r>
          </a:p>
          <a:p>
            <a:pPr lvl="1"/>
            <a:r>
              <a:rPr lang="en-US" smtClean="0"/>
              <a:t>Rice 130</a:t>
            </a:r>
          </a:p>
          <a:p>
            <a:r>
              <a:rPr lang="en-US" smtClean="0"/>
              <a:t>Application deadline:</a:t>
            </a:r>
          </a:p>
          <a:p>
            <a:pPr lvl="1"/>
            <a:r>
              <a:rPr lang="en-US" smtClean="0"/>
              <a:t>Monday, February 18, 9:00am</a:t>
            </a:r>
          </a:p>
          <a:p>
            <a:r>
              <a:rPr lang="en-US" smtClean="0">
                <a:hlinkClick r:id="rId2"/>
              </a:rPr>
              <a:t>http://bit.ly/apply-bacs-s19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Operations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587" y="1600201"/>
                <a:ext cx="7329330" cy="4525963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 fontScale="47500" lnSpcReduction="20000"/>
              </a:bodyPr>
              <a:lstStyle>
                <a:lvl1pPr marL="457120" indent="-457120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90427" indent="-380933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73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22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272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21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170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20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069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is a proper subset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Everything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is also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, and there’s at least one 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missing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real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such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that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=4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i="1">
                        <a:latin typeface="Cambria Math"/>
                      </a:rPr>
                      <m:t>ℤ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for any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mtClean="0"/>
                  <a:t> except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∅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i="1" smtClean="0">
                        <a:latin typeface="Cambria Math"/>
                      </a:rPr>
                      <m:t>𝑇</m:t>
                    </m:r>
                    <m:r>
                      <a:rPr lang="en-US" i="1" smtClean="0">
                        <a:latin typeface="Cambria Math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≤|</m:t>
                    </m:r>
                    <m:r>
                      <a:rPr lang="en-US" i="1" smtClean="0">
                        <a:latin typeface="Cambria Math"/>
                      </a:rPr>
                      <m:t>𝑇</m:t>
                    </m:r>
                    <m:r>
                      <a:rPr lang="en-US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mtClean="0"/>
                  <a:t> (why?)</a:t>
                </a:r>
              </a:p>
              <a:p>
                <a:pPr lvl="1"/>
                <a:r>
                  <a:rPr lang="en-US" smtClean="0"/>
                  <a:t>\subset in Latex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Powerset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The set of all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{0,1}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={∅,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mtClean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is finite</a:t>
                </a:r>
              </a:p>
              <a:p>
                <a:pPr lvl="2"/>
                <a:r>
                  <a:rPr lang="en-US" smtClean="0"/>
                  <a:t>Complicated when infinite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7" y="1600201"/>
                <a:ext cx="732933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333" t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7327742" y="1885335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61142" y="2418735"/>
            <a:ext cx="1676400" cy="163584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470742" y="3023870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742" y="3023870"/>
                <a:ext cx="4231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22872" y="2190135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72" y="2190135"/>
                <a:ext cx="44307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9675812" y="1828800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12423" y="3500735"/>
                <a:ext cx="1012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423" y="3500735"/>
                <a:ext cx="101277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ultiply 13"/>
          <p:cNvSpPr/>
          <p:nvPr/>
        </p:nvSpPr>
        <p:spPr>
          <a:xfrm>
            <a:off x="8898294" y="1051282"/>
            <a:ext cx="3841035" cy="3841035"/>
          </a:xfrm>
          <a:prstGeom prst="mathMultiply">
            <a:avLst>
              <a:gd name="adj1" fmla="val 45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Operations Cont.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77788" y="1600201"/>
                <a:ext cx="6094571" cy="5257799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Everything in the “Universe”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that’s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/>
                  <a:t>For </a:t>
                </a:r>
                <a:r>
                  <a:rPr lang="en-US" dirty="0" smtClean="0"/>
                  <a:t>languages, the Universe is all strings over a given alphabet</a:t>
                </a:r>
              </a:p>
              <a:p>
                <a:pPr lvl="1"/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prime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union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Everything that’s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(inclusive)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00,11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∪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\cup in Latex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7788" y="1600201"/>
                <a:ext cx="6094571" cy="5257799"/>
              </a:xfrm>
              <a:blipFill>
                <a:blip r:embed="rId2"/>
                <a:stretch>
                  <a:fillRect t="-2204" r="-1800" b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18412" y="1499583"/>
            <a:ext cx="3962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93870" y="1786562"/>
            <a:ext cx="1676400" cy="163584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03470" y="2391697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470" y="2391697"/>
                <a:ext cx="4231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157684" y="1066800"/>
                <a:ext cx="471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684" y="1066800"/>
                <a:ext cx="47121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76684" y="1880583"/>
                <a:ext cx="423128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684" y="1880583"/>
                <a:ext cx="423128" cy="462434"/>
              </a:xfrm>
              <a:prstGeom prst="rect">
                <a:avLst/>
              </a:prstGeom>
              <a:blipFill rotWithShape="1">
                <a:blip r:embed="rId5"/>
                <a:stretch>
                  <a:fillRect r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8856886" y="4763615"/>
            <a:ext cx="1750368" cy="17503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059724" y="4532783"/>
            <a:ext cx="1676400" cy="16358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913174" y="5350704"/>
                <a:ext cx="959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∪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174" y="5350704"/>
                <a:ext cx="959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5637212" y="4802832"/>
            <a:ext cx="1750368" cy="175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40050" y="4572000"/>
            <a:ext cx="1676400" cy="163584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449650" y="5177135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650" y="5177135"/>
                <a:ext cx="4231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69326" y="5407967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326" y="5407967"/>
                <a:ext cx="44307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2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76200"/>
            <a:ext cx="10969943" cy="1143000"/>
          </a:xfrm>
        </p:spPr>
        <p:txBody>
          <a:bodyPr/>
          <a:lstStyle/>
          <a:p>
            <a:r>
              <a:rPr lang="en-US" smtClean="0"/>
              <a:t>Set Operations Cont.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11456" y="1143001"/>
                <a:ext cx="11887201" cy="6095999"/>
              </a:xfrm>
              <a:prstGeom prst="rect">
                <a:avLst/>
              </a:prstGeom>
            </p:spPr>
            <p:txBody>
              <a:bodyPr vert="horz" lIns="121899" tIns="60949" rIns="121899" bIns="60949" rtlCol="0">
                <a:normAutofit fontScale="55000" lnSpcReduction="20000"/>
              </a:bodyPr>
              <a:lstStyle>
                <a:lvl1pPr marL="457120" indent="-457120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90427" indent="-380933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73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22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272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21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170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20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069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intersect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Everything that’s in both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00,01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00,11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</a:rPr>
                          <m:t>00</m:t>
                        </m:r>
                      </m:e>
                    </m:d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∩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\cap in Latex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minus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Everying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that’s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acc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cross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Ordered pairs of something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mtClean="0"/>
                  <a:t> with something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,(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\times in Latex</a:t>
                </a:r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56" y="1143001"/>
                <a:ext cx="11887201" cy="6095999"/>
              </a:xfrm>
              <a:prstGeom prst="rect">
                <a:avLst/>
              </a:prstGeom>
              <a:blipFill rotWithShape="1">
                <a:blip r:embed="rId2"/>
                <a:stretch>
                  <a:fillRect l="-410" t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6001850" y="1336849"/>
            <a:ext cx="2362200" cy="1750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21050" y="1295400"/>
            <a:ext cx="2530962" cy="1981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45050" y="175394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50" y="1753942"/>
                <a:ext cx="4231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33964" y="1941984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964" y="1941984"/>
                <a:ext cx="44307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28421" y="1981200"/>
                <a:ext cx="959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∩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421" y="1981200"/>
                <a:ext cx="959429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5256212" y="3355032"/>
            <a:ext cx="1750368" cy="1750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59050" y="3124200"/>
            <a:ext cx="1676400" cy="163584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68650" y="3729335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50" y="3729335"/>
                <a:ext cx="42312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688326" y="3960167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326" y="3960167"/>
                <a:ext cx="44307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10180439" y="3313019"/>
            <a:ext cx="1676400" cy="163584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790039" y="3918154"/>
                <a:ext cx="97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039" y="3918154"/>
                <a:ext cx="97866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409715" y="4148986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715" y="4148986"/>
                <a:ext cx="44307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8977601" y="3543851"/>
            <a:ext cx="1750368" cy="17503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2" y="1600201"/>
                <a:ext cx="10969943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Denoted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endParaRPr lang="en-US" i="1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the domain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is the co-domain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smtClean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“maps to” exactly one 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smtClean="0"/>
                  <a:t>Partial</a:t>
                </a:r>
                <a:r>
                  <a:rPr lang="en-US"/>
                  <a:t>: </a:t>
                </a:r>
                <a:r>
                  <a:rPr lang="en-US" smtClean="0"/>
                  <a:t>Some things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don’t map to anything</a:t>
                </a:r>
                <a:endParaRPr lang="en-US" dirty="0"/>
              </a:p>
              <a:p>
                <a:endParaRPr lang="en-US" dirty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2" y="1600201"/>
                <a:ext cx="10969943" cy="4525963"/>
              </a:xfrm>
              <a:blipFill rotWithShape="1">
                <a:blip r:embed="rId2"/>
                <a:stretch>
                  <a:fillRect l="-150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58376" y="1427746"/>
            <a:ext cx="1750368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056812" y="1219200"/>
            <a:ext cx="1676400" cy="2344153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66412" y="253264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412" y="2532646"/>
                <a:ext cx="4231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90490" y="2283767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490" y="2283767"/>
                <a:ext cx="44307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7694612" y="1981200"/>
            <a:ext cx="2971800" cy="152400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694612" y="1981200"/>
            <a:ext cx="3394928" cy="929147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90490" y="2057400"/>
            <a:ext cx="4199050" cy="936911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45578" y="1494954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78" y="1494954"/>
                <a:ext cx="43255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817" r="-14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4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10393635" y="5049869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218612" y="2657862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9066212" cy="5791200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One-to-one (1-1), Injective:</a:t>
                </a:r>
              </a:p>
              <a:p>
                <a:pPr lvl="1"/>
                <a:r>
                  <a:rPr lang="en-US" dirty="0" smtClean="0"/>
                  <a:t>Every element in the codomain is mapped to by at most one element in </a:t>
                </a:r>
                <a:r>
                  <a:rPr lang="en-US" smtClean="0"/>
                  <a:t>the domain</a:t>
                </a:r>
              </a:p>
              <a:p>
                <a:pPr lvl="1"/>
                <a:r>
                  <a:rPr lang="en-US" smtClean="0"/>
                  <a:t>Nothing has 2 incoming arrows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Onto, Surjective:</a:t>
                </a:r>
              </a:p>
              <a:p>
                <a:pPr lvl="1"/>
                <a:r>
                  <a:rPr lang="en-US" dirty="0" smtClean="0"/>
                  <a:t>Every element in the codomain is mapped to by at least one element in </a:t>
                </a:r>
                <a:r>
                  <a:rPr lang="en-US" smtClean="0"/>
                  <a:t>the domain</a:t>
                </a:r>
              </a:p>
              <a:p>
                <a:pPr lvl="1"/>
                <a:r>
                  <a:rPr lang="en-US" smtClean="0"/>
                  <a:t>Everything in Codomain has at least 1 incoming arrow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1-1 Correspondence, Bijective:</a:t>
                </a:r>
              </a:p>
              <a:p>
                <a:pPr lvl="1"/>
                <a:r>
                  <a:rPr lang="en-US" dirty="0" smtClean="0"/>
                  <a:t>Both injective and surjective</a:t>
                </a:r>
              </a:p>
              <a:p>
                <a:pPr lvl="1"/>
                <a:r>
                  <a:rPr lang="en-US" dirty="0" smtClean="0"/>
                  <a:t>Every element in the codomain pairs with exactly one element in </a:t>
                </a:r>
                <a:r>
                  <a:rPr lang="en-US" smtClean="0"/>
                  <a:t>the domain</a:t>
                </a:r>
              </a:p>
              <a:p>
                <a:pPr lvl="1"/>
                <a:r>
                  <a:rPr lang="en-US" smtClean="0"/>
                  <a:t>Everything in the domain has one outgoing arrow, everything in codomain has one incoming arrow</a:t>
                </a:r>
              </a:p>
              <a:p>
                <a:pPr marL="609494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9066212" cy="5791200"/>
              </a:xfrm>
              <a:blipFill rotWithShape="1">
                <a:blip r:embed="rId2"/>
                <a:stretch>
                  <a:fillRect l="-605" t="-316" r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1841" y="152400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Properties of Functions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6212" y="2016308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529335" y="2016308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443485" y="2219825"/>
            <a:ext cx="1295400" cy="0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443485" y="2219825"/>
            <a:ext cx="1295400" cy="634683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10597457" y="1524000"/>
            <a:ext cx="1391649" cy="1391649"/>
          </a:xfrm>
          <a:prstGeom prst="mathMultiply">
            <a:avLst>
              <a:gd name="adj1" fmla="val 45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697247" y="4462840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662480" y="3895027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229668" y="3711177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918945" y="3914694"/>
            <a:ext cx="1520273" cy="203518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034764" y="3914695"/>
            <a:ext cx="1404454" cy="744790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237912" y="4360104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876514" y="3222022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140643" y="3418667"/>
            <a:ext cx="1306819" cy="1240818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218503" y="3200400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10893583" y="2895484"/>
            <a:ext cx="1068940" cy="1068940"/>
          </a:xfrm>
          <a:prstGeom prst="mathMultiply">
            <a:avLst>
              <a:gd name="adj1" fmla="val 45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872379" y="6312309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837612" y="5744496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404800" y="5560646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094077" y="5268136"/>
            <a:ext cx="1509108" cy="699545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209896" y="5764164"/>
            <a:ext cx="1404454" cy="744790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413044" y="6209573"/>
            <a:ext cx="419100" cy="407035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051646" y="5071491"/>
            <a:ext cx="443396" cy="39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315775" y="5268136"/>
            <a:ext cx="1306819" cy="1240818"/>
          </a:xfrm>
          <a:prstGeom prst="straightConnector1">
            <a:avLst/>
          </a:prstGeom>
          <a:ln w="57150">
            <a:solidFill>
              <a:srgbClr val="E422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1441</Words>
  <Application>Microsoft Office PowerPoint</Application>
  <PresentationFormat>Custom</PresentationFormat>
  <Paragraphs>394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CS3102 Theory of Computation</vt:lpstr>
      <vt:lpstr>Russell’s Paradox</vt:lpstr>
      <vt:lpstr>HW1</vt:lpstr>
      <vt:lpstr>Interested in a BACS Major?</vt:lpstr>
      <vt:lpstr>Set Operations</vt:lpstr>
      <vt:lpstr>Set Operations Cont.</vt:lpstr>
      <vt:lpstr>Set Operations Cont.</vt:lpstr>
      <vt:lpstr>Functions</vt:lpstr>
      <vt:lpstr>PowerPoint Presentation</vt:lpstr>
      <vt:lpstr>Functions and Set Cardinalities</vt:lpstr>
      <vt:lpstr>Pigeonhole Principle</vt:lpstr>
      <vt:lpstr>Set Cardinalities</vt:lpstr>
      <vt:lpstr>Hilbert’s Hotel</vt:lpstr>
      <vt:lpstr>As a Bijection</vt:lpstr>
      <vt:lpstr>Hilbert’s Hotel</vt:lpstr>
      <vt:lpstr>As a Bijection</vt:lpstr>
      <vt:lpstr>A Similar Bijection</vt:lpstr>
      <vt:lpstr>Hilbert’s Hotel</vt:lpstr>
      <vt:lpstr>Dovetailing</vt:lpstr>
      <vt:lpstr>Hilbert’s Hotel</vt:lpstr>
      <vt:lpstr>Dovetailing</vt:lpstr>
      <vt:lpstr>|Q|=|N|</vt:lpstr>
      <vt:lpstr>Countability</vt:lpstr>
      <vt:lpstr>The set of all strings is countable</vt:lpstr>
      <vt:lpstr>Some more countable things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204</cp:revision>
  <dcterms:created xsi:type="dcterms:W3CDTF">2019-01-15T14:15:49Z</dcterms:created>
  <dcterms:modified xsi:type="dcterms:W3CDTF">2019-01-31T18:03:10Z</dcterms:modified>
</cp:coreProperties>
</file>