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4" r:id="rId3"/>
    <p:sldId id="260" r:id="rId4"/>
    <p:sldId id="269" r:id="rId5"/>
    <p:sldId id="270" r:id="rId6"/>
    <p:sldId id="271" r:id="rId7"/>
    <p:sldId id="272" r:id="rId8"/>
    <p:sldId id="273" r:id="rId9"/>
    <p:sldId id="276" r:id="rId1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536"/>
    <a:srgbClr val="F2E4CB"/>
    <a:srgbClr val="0A0A0A"/>
    <a:srgbClr val="156082"/>
    <a:srgbClr val="292929"/>
    <a:srgbClr val="131310"/>
    <a:srgbClr val="161512"/>
    <a:srgbClr val="268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E1B41-F69E-4994-A3F5-D949BDAACB4D}" v="20" dt="2025-10-15T22:20:18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76" y="9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rtolo, Joao" userId="36dccf69-0846-440b-8de5-e8f5c5366f53" providerId="ADAL" clId="{00BE1B41-F69E-4994-A3F5-D949BDAACB4D}"/>
    <pc:docChg chg="custSel modSld">
      <pc:chgData name="Curtolo, Joao" userId="36dccf69-0846-440b-8de5-e8f5c5366f53" providerId="ADAL" clId="{00BE1B41-F69E-4994-A3F5-D949BDAACB4D}" dt="2025-10-15T22:21:24.511" v="187" actId="2711"/>
      <pc:docMkLst>
        <pc:docMk/>
      </pc:docMkLst>
      <pc:sldChg chg="addSp modSp mod">
        <pc:chgData name="Curtolo, Joao" userId="36dccf69-0846-440b-8de5-e8f5c5366f53" providerId="ADAL" clId="{00BE1B41-F69E-4994-A3F5-D949BDAACB4D}" dt="2025-10-15T22:17:18.420" v="60" actId="1038"/>
        <pc:sldMkLst>
          <pc:docMk/>
          <pc:sldMk cId="1129359861" sldId="257"/>
        </pc:sldMkLst>
        <pc:spChg chg="add mod">
          <ac:chgData name="Curtolo, Joao" userId="36dccf69-0846-440b-8de5-e8f5c5366f53" providerId="ADAL" clId="{00BE1B41-F69E-4994-A3F5-D949BDAACB4D}" dt="2025-10-15T22:17:18.420" v="60" actId="1038"/>
          <ac:spMkLst>
            <pc:docMk/>
            <pc:sldMk cId="1129359861" sldId="257"/>
            <ac:spMk id="9" creationId="{23021A30-7E4E-24A5-DF07-A874003B44D2}"/>
          </ac:spMkLst>
        </pc:spChg>
      </pc:sldChg>
      <pc:sldChg chg="modSp mod">
        <pc:chgData name="Curtolo, Joao" userId="36dccf69-0846-440b-8de5-e8f5c5366f53" providerId="ADAL" clId="{00BE1B41-F69E-4994-A3F5-D949BDAACB4D}" dt="2025-10-15T22:15:12.252" v="1" actId="20577"/>
        <pc:sldMkLst>
          <pc:docMk/>
          <pc:sldMk cId="4185863871" sldId="274"/>
        </pc:sldMkLst>
        <pc:spChg chg="mod">
          <ac:chgData name="Curtolo, Joao" userId="36dccf69-0846-440b-8de5-e8f5c5366f53" providerId="ADAL" clId="{00BE1B41-F69E-4994-A3F5-D949BDAACB4D}" dt="2025-10-15T22:15:12.252" v="1" actId="20577"/>
          <ac:spMkLst>
            <pc:docMk/>
            <pc:sldMk cId="4185863871" sldId="274"/>
            <ac:spMk id="5" creationId="{D8D79926-5560-108C-5B1A-EA8D954C8EB3}"/>
          </ac:spMkLst>
        </pc:spChg>
      </pc:sldChg>
      <pc:sldChg chg="addSp delSp modSp mod">
        <pc:chgData name="Curtolo, Joao" userId="36dccf69-0846-440b-8de5-e8f5c5366f53" providerId="ADAL" clId="{00BE1B41-F69E-4994-A3F5-D949BDAACB4D}" dt="2025-10-15T22:21:24.511" v="187" actId="2711"/>
        <pc:sldMkLst>
          <pc:docMk/>
          <pc:sldMk cId="1291517910" sldId="276"/>
        </pc:sldMkLst>
        <pc:spChg chg="mod">
          <ac:chgData name="Curtolo, Joao" userId="36dccf69-0846-440b-8de5-e8f5c5366f53" providerId="ADAL" clId="{00BE1B41-F69E-4994-A3F5-D949BDAACB4D}" dt="2025-10-15T22:15:26.647" v="2" actId="123"/>
          <ac:spMkLst>
            <pc:docMk/>
            <pc:sldMk cId="1291517910" sldId="276"/>
            <ac:spMk id="3" creationId="{2B7BC5D6-6089-1086-E571-D3E9527CFDD8}"/>
          </ac:spMkLst>
        </pc:spChg>
        <pc:spChg chg="add del mod">
          <ac:chgData name="Curtolo, Joao" userId="36dccf69-0846-440b-8de5-e8f5c5366f53" providerId="ADAL" clId="{00BE1B41-F69E-4994-A3F5-D949BDAACB4D}" dt="2025-10-15T22:19:39.738" v="91" actId="478"/>
          <ac:spMkLst>
            <pc:docMk/>
            <pc:sldMk cId="1291517910" sldId="276"/>
            <ac:spMk id="14" creationId="{1A11708A-273C-C284-2FCC-31611CC2F01D}"/>
          </ac:spMkLst>
        </pc:spChg>
        <pc:spChg chg="add mod">
          <ac:chgData name="Curtolo, Joao" userId="36dccf69-0846-440b-8de5-e8f5c5366f53" providerId="ADAL" clId="{00BE1B41-F69E-4994-A3F5-D949BDAACB4D}" dt="2025-10-15T22:21:24.511" v="187" actId="2711"/>
          <ac:spMkLst>
            <pc:docMk/>
            <pc:sldMk cId="1291517910" sldId="276"/>
            <ac:spMk id="15" creationId="{C7CA9186-5ADA-4854-7150-E2491ED25FD4}"/>
          </ac:spMkLst>
        </pc:spChg>
        <pc:picChg chg="add del mod">
          <ac:chgData name="Curtolo, Joao" userId="36dccf69-0846-440b-8de5-e8f5c5366f53" providerId="ADAL" clId="{00BE1B41-F69E-4994-A3F5-D949BDAACB4D}" dt="2025-10-15T22:18:57.239" v="86" actId="478"/>
          <ac:picMkLst>
            <pc:docMk/>
            <pc:sldMk cId="1291517910" sldId="276"/>
            <ac:picMk id="11" creationId="{56E746FA-698D-D3B4-9B7A-D545AF8E93E0}"/>
          </ac:picMkLst>
        </pc:picChg>
        <pc:picChg chg="add del mod">
          <ac:chgData name="Curtolo, Joao" userId="36dccf69-0846-440b-8de5-e8f5c5366f53" providerId="ADAL" clId="{00BE1B41-F69E-4994-A3F5-D949BDAACB4D}" dt="2025-10-15T22:19:56.076" v="105" actId="478"/>
          <ac:picMkLst>
            <pc:docMk/>
            <pc:sldMk cId="1291517910" sldId="276"/>
            <ac:picMk id="13" creationId="{2272E6DA-C4CB-7AEE-878E-A00FA4B184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EC6C-961D-420B-8F4D-7FD336AEB415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0CE1-0A08-413A-A2AE-117201D15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23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EC6C-961D-420B-8F4D-7FD336AEB415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0CE1-0A08-413A-A2AE-117201D15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74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EC6C-961D-420B-8F4D-7FD336AEB415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0CE1-0A08-413A-A2AE-117201D15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24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EC6C-961D-420B-8F4D-7FD336AEB415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0CE1-0A08-413A-A2AE-117201D15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87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EC6C-961D-420B-8F4D-7FD336AEB415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0CE1-0A08-413A-A2AE-117201D15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38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EC6C-961D-420B-8F4D-7FD336AEB415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0CE1-0A08-413A-A2AE-117201D15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11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EC6C-961D-420B-8F4D-7FD336AEB415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0CE1-0A08-413A-A2AE-117201D15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1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EC6C-961D-420B-8F4D-7FD336AEB415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0CE1-0A08-413A-A2AE-117201D15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0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EC6C-961D-420B-8F4D-7FD336AEB415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0CE1-0A08-413A-A2AE-117201D15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4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EC6C-961D-420B-8F4D-7FD336AEB415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0CE1-0A08-413A-A2AE-117201D15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30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EC6C-961D-420B-8F4D-7FD336AEB415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0CE1-0A08-413A-A2AE-117201D15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13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AEC6C-961D-420B-8F4D-7FD336AEB415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60CE1-0A08-413A-A2AE-117201D15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03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E066B022-5532-2A0E-E1D2-D7730F9D1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344" y="-111512"/>
            <a:ext cx="7076688" cy="1061503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33A466E-4BD0-9617-F881-28BCEFB9467F}"/>
              </a:ext>
            </a:extLst>
          </p:cNvPr>
          <p:cNvSpPr/>
          <p:nvPr/>
        </p:nvSpPr>
        <p:spPr>
          <a:xfrm>
            <a:off x="-109344" y="167267"/>
            <a:ext cx="6858000" cy="2720897"/>
          </a:xfrm>
          <a:prstGeom prst="rect">
            <a:avLst/>
          </a:prstGeom>
          <a:solidFill>
            <a:srgbClr val="F2E4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600" b="1" dirty="0">
                <a:solidFill>
                  <a:srgbClr val="164536"/>
                </a:solidFill>
                <a:latin typeface="Algerian" panose="04020705040A02060702" pitchFamily="82" charset="0"/>
              </a:rPr>
              <a:t>OS FUNDAMENTOS </a:t>
            </a:r>
          </a:p>
          <a:p>
            <a:pPr algn="ctr"/>
            <a:r>
              <a:rPr lang="pt-BR" sz="5600" b="1" dirty="0">
                <a:solidFill>
                  <a:srgbClr val="164536"/>
                </a:solidFill>
                <a:latin typeface="Algerian" panose="04020705040A02060702" pitchFamily="82" charset="0"/>
              </a:rPr>
              <a:t>DO INVESTIDOR INTELIGENTE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B48833D-235F-CB54-EDAB-FA61ED18E90D}"/>
              </a:ext>
            </a:extLst>
          </p:cNvPr>
          <p:cNvSpPr/>
          <p:nvPr/>
        </p:nvSpPr>
        <p:spPr>
          <a:xfrm>
            <a:off x="0" y="2888164"/>
            <a:ext cx="6858000" cy="646771"/>
          </a:xfrm>
          <a:prstGeom prst="rect">
            <a:avLst/>
          </a:prstGeom>
          <a:solidFill>
            <a:srgbClr val="F2E4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rgbClr val="164536"/>
                </a:solidFill>
                <a:latin typeface="Bahnschrift Condensed" panose="020B0502040204020203" pitchFamily="34" charset="0"/>
              </a:rPr>
              <a:t>Da primeira aplicação à carteira sólida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3021A30-7E4E-24A5-DF07-A874003B44D2}"/>
              </a:ext>
            </a:extLst>
          </p:cNvPr>
          <p:cNvSpPr/>
          <p:nvPr/>
        </p:nvSpPr>
        <p:spPr>
          <a:xfrm>
            <a:off x="4705815" y="9288966"/>
            <a:ext cx="2096429" cy="494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2400" b="1" dirty="0">
                <a:solidFill>
                  <a:srgbClr val="164536"/>
                </a:solidFill>
                <a:latin typeface="Bahnschrift Condensed" panose="020B0502040204020203" pitchFamily="34" charset="0"/>
              </a:rPr>
              <a:t>JOÃO PEDRO CURTOLO</a:t>
            </a:r>
          </a:p>
        </p:txBody>
      </p:sp>
    </p:spTree>
    <p:extLst>
      <p:ext uri="{BB962C8B-B14F-4D97-AF65-F5344CB8AC3E}">
        <p14:creationId xmlns:p14="http://schemas.microsoft.com/office/powerpoint/2010/main" val="112935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79736C-9377-2A3F-0B7A-556C302F71C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645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5743E67-9D38-504A-7118-E54BDB562FC3}"/>
              </a:ext>
            </a:extLst>
          </p:cNvPr>
          <p:cNvSpPr/>
          <p:nvPr/>
        </p:nvSpPr>
        <p:spPr>
          <a:xfrm>
            <a:off x="340112" y="133813"/>
            <a:ext cx="6177776" cy="646771"/>
          </a:xfrm>
          <a:prstGeom prst="rect">
            <a:avLst/>
          </a:prstGeom>
          <a:solidFill>
            <a:srgbClr val="1645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800" b="1" dirty="0">
                <a:solidFill>
                  <a:srgbClr val="F2E4CB"/>
                </a:solidFill>
                <a:latin typeface="Bahnschrift Condensed" panose="020B0502040204020203" pitchFamily="34" charset="0"/>
              </a:rPr>
              <a:t>INTRODUÇÃO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FF9C84-362B-1067-37F1-51F0F3F181FA}"/>
              </a:ext>
            </a:extLst>
          </p:cNvPr>
          <p:cNvSpPr/>
          <p:nvPr/>
        </p:nvSpPr>
        <p:spPr>
          <a:xfrm flipH="1" flipV="1">
            <a:off x="334537" y="869790"/>
            <a:ext cx="6763215" cy="69849"/>
          </a:xfrm>
          <a:prstGeom prst="rect">
            <a:avLst/>
          </a:prstGeom>
          <a:solidFill>
            <a:srgbClr val="F2E4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8D79926-5560-108C-5B1A-EA8D954C8EB3}"/>
              </a:ext>
            </a:extLst>
          </p:cNvPr>
          <p:cNvSpPr/>
          <p:nvPr/>
        </p:nvSpPr>
        <p:spPr>
          <a:xfrm>
            <a:off x="6517888" y="9597485"/>
            <a:ext cx="340112" cy="308515"/>
          </a:xfrm>
          <a:prstGeom prst="rect">
            <a:avLst/>
          </a:prstGeom>
          <a:solidFill>
            <a:srgbClr val="F2E4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164536"/>
                </a:solidFill>
                <a:latin typeface="Bahnschrift Light" panose="020B0502040204020203" pitchFamily="34" charset="0"/>
              </a:rPr>
              <a:t>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5AB58D-75A3-AEE8-6FF3-99F6888590B1}"/>
              </a:ext>
            </a:extLst>
          </p:cNvPr>
          <p:cNvSpPr txBox="1"/>
          <p:nvPr/>
        </p:nvSpPr>
        <p:spPr>
          <a:xfrm>
            <a:off x="334537" y="1248937"/>
            <a:ext cx="6183351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rgbClr val="F2E4CB"/>
                </a:solidFill>
              </a:rPr>
              <a:t>Investir é muito mais do que procurar </a:t>
            </a:r>
            <a:r>
              <a:rPr lang="pt-BR" sz="1600" b="1" dirty="0">
                <a:solidFill>
                  <a:srgbClr val="F2E4CB"/>
                </a:solidFill>
              </a:rPr>
              <a:t>onde o dinheiro “rende mais”</a:t>
            </a:r>
            <a:r>
              <a:rPr lang="pt-BR" sz="1600" dirty="0">
                <a:solidFill>
                  <a:srgbClr val="F2E4CB"/>
                </a:solidFill>
              </a:rPr>
              <a:t>. É um processo de </a:t>
            </a:r>
            <a:r>
              <a:rPr lang="pt-BR" sz="1600" b="1" dirty="0">
                <a:solidFill>
                  <a:srgbClr val="F2E4CB"/>
                </a:solidFill>
              </a:rPr>
              <a:t>construção, aprendizado e disciplina</a:t>
            </a:r>
            <a:r>
              <a:rPr lang="pt-BR" sz="1600" dirty="0">
                <a:solidFill>
                  <a:srgbClr val="F2E4CB"/>
                </a:solidFill>
              </a:rPr>
              <a:t>. Cada decisão financeira molda o caminho que o investidor trilhará rumo à segurança e à liberdade financeira. E, como toda jornada, ela começa com um primeiro passo: </a:t>
            </a:r>
            <a:r>
              <a:rPr lang="pt-BR" sz="1600" b="1" i="1" dirty="0">
                <a:solidFill>
                  <a:srgbClr val="F2E4CB"/>
                </a:solidFill>
              </a:rPr>
              <a:t>entender o que realmente significa investir com inteligência</a:t>
            </a:r>
            <a:r>
              <a:rPr lang="pt-BR" sz="1600" dirty="0">
                <a:solidFill>
                  <a:srgbClr val="F2E4CB"/>
                </a:solidFill>
              </a:rPr>
              <a:t>.</a:t>
            </a:r>
          </a:p>
          <a:p>
            <a:pPr algn="just"/>
            <a:endParaRPr lang="pt-BR" sz="1600" dirty="0">
              <a:solidFill>
                <a:srgbClr val="F2E4CB"/>
              </a:solidFill>
            </a:endParaRPr>
          </a:p>
          <a:p>
            <a:pPr algn="just"/>
            <a:r>
              <a:rPr lang="pt-BR" sz="1600" dirty="0">
                <a:solidFill>
                  <a:srgbClr val="F2E4CB"/>
                </a:solidFill>
              </a:rPr>
              <a:t>No Brasil, a cultura de investimentos ainda está em amadurecimento. Por muito tempo, o brasileiro associou aplicar dinheiro a algo </a:t>
            </a:r>
            <a:r>
              <a:rPr lang="pt-BR" sz="1600" b="1" dirty="0">
                <a:solidFill>
                  <a:srgbClr val="F2E4CB"/>
                </a:solidFill>
              </a:rPr>
              <a:t>arriscado, complicado ou reservado a quem “entende de finanças”</a:t>
            </a:r>
            <a:r>
              <a:rPr lang="pt-BR" sz="1600" dirty="0">
                <a:solidFill>
                  <a:srgbClr val="F2E4CB"/>
                </a:solidFill>
              </a:rPr>
              <a:t>. Mas o cenário mudou. Com mais acesso à informação e tecnologia, q</a:t>
            </a:r>
            <a:r>
              <a:rPr lang="pt-BR" sz="1600" b="1" i="1" dirty="0">
                <a:solidFill>
                  <a:srgbClr val="F2E4CB"/>
                </a:solidFill>
              </a:rPr>
              <a:t>ualquer pessoa pode hoje aprender a investir de forma estratégica e responsável</a:t>
            </a:r>
            <a:r>
              <a:rPr lang="pt-BR" sz="1600" dirty="0">
                <a:solidFill>
                  <a:srgbClr val="F2E4CB"/>
                </a:solidFill>
              </a:rPr>
              <a:t>, construindo patrimônio no tempo certo.</a:t>
            </a:r>
          </a:p>
          <a:p>
            <a:pPr algn="just"/>
            <a:endParaRPr lang="pt-BR" sz="1600" dirty="0">
              <a:solidFill>
                <a:srgbClr val="F2E4CB"/>
              </a:solidFill>
            </a:endParaRPr>
          </a:p>
          <a:p>
            <a:pPr algn="just"/>
            <a:r>
              <a:rPr lang="pt-BR" sz="1600" dirty="0">
                <a:solidFill>
                  <a:srgbClr val="F2E4CB"/>
                </a:solidFill>
              </a:rPr>
              <a:t>O investidor inteligente não busca atalhos nem promessas milagrosas. Ele compreende que o sucesso financeiro nasce da </a:t>
            </a:r>
            <a:r>
              <a:rPr lang="pt-BR" sz="1600" b="1" dirty="0">
                <a:solidFill>
                  <a:srgbClr val="F2E4CB"/>
                </a:solidFill>
              </a:rPr>
              <a:t>consistência</a:t>
            </a:r>
            <a:r>
              <a:rPr lang="pt-BR" sz="1600" dirty="0">
                <a:solidFill>
                  <a:srgbClr val="F2E4CB"/>
                </a:solidFill>
              </a:rPr>
              <a:t>, não da sorte. Aprender sobre as principais classes de ativos — e como elas se relacionam — é o primeiro passo para montar uma carteira equilibrada, capaz de resistir a crises e aproveitar boas oportunidades.</a:t>
            </a:r>
          </a:p>
          <a:p>
            <a:pPr algn="just"/>
            <a:endParaRPr lang="pt-BR" sz="1600" dirty="0">
              <a:solidFill>
                <a:srgbClr val="F2E4CB"/>
              </a:solidFill>
            </a:endParaRPr>
          </a:p>
          <a:p>
            <a:pPr algn="just"/>
            <a:r>
              <a:rPr lang="pt-BR" sz="1600" dirty="0">
                <a:solidFill>
                  <a:srgbClr val="F2E4CB"/>
                </a:solidFill>
              </a:rPr>
              <a:t>Neste e-book, o objetivo não é indicar produtos específicos, mas </a:t>
            </a:r>
            <a:r>
              <a:rPr lang="pt-BR" sz="1600" b="1" dirty="0">
                <a:solidFill>
                  <a:srgbClr val="F2E4CB"/>
                </a:solidFill>
              </a:rPr>
              <a:t>apresentar os fundamentos que sustentam uma boa estratégia de investimentos</a:t>
            </a:r>
            <a:r>
              <a:rPr lang="pt-BR" sz="1600" dirty="0">
                <a:solidFill>
                  <a:srgbClr val="F2E4CB"/>
                </a:solidFill>
              </a:rPr>
              <a:t>. Entender o papel de cada tipo de investimento — da renda fixa às criptomoedas — é essencial para tomar decisões seguras e alinhadas ao seu perfil e aos seus objetivos.</a:t>
            </a:r>
          </a:p>
          <a:p>
            <a:pPr algn="just"/>
            <a:endParaRPr lang="pt-BR" sz="1600" dirty="0">
              <a:solidFill>
                <a:srgbClr val="F2E4CB"/>
              </a:solidFill>
            </a:endParaRPr>
          </a:p>
          <a:p>
            <a:pPr algn="just"/>
            <a:r>
              <a:rPr lang="pt-BR" sz="1600" dirty="0">
                <a:solidFill>
                  <a:srgbClr val="F2E4CB"/>
                </a:solidFill>
              </a:rPr>
              <a:t>Portanto, encare este material como um mapa. Ele não dita o caminho exato, mas mostra as rotas possíveis, os cuidados necessários e as estratégias que diferenciam o investidor amador do investidor inteligente. Afinal, </a:t>
            </a:r>
            <a:r>
              <a:rPr lang="pt-BR" sz="1600" b="1" dirty="0">
                <a:solidFill>
                  <a:srgbClr val="F2E4CB"/>
                </a:solidFill>
              </a:rPr>
              <a:t>investir bem é investir com propósito, clareza e conhecimento</a:t>
            </a:r>
            <a:r>
              <a:rPr lang="pt-BR" sz="1600" dirty="0">
                <a:solidFill>
                  <a:srgbClr val="F2E4CB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586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79736C-9377-2A3F-0B7A-556C302F71C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2E4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FC9A05-CDD6-51A9-87C8-EF450B7598F3}"/>
              </a:ext>
            </a:extLst>
          </p:cNvPr>
          <p:cNvSpPr txBox="1"/>
          <p:nvPr/>
        </p:nvSpPr>
        <p:spPr>
          <a:xfrm>
            <a:off x="334536" y="5841464"/>
            <a:ext cx="61833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Bahnschrift" panose="020B0502040204020203" pitchFamily="34" charset="0"/>
              </a:rPr>
              <a:t>A renda fixa é o </a:t>
            </a:r>
            <a:r>
              <a:rPr lang="pt-BR" sz="1600" b="1" dirty="0">
                <a:latin typeface="Bahnschrift" panose="020B0502040204020203" pitchFamily="34" charset="0"/>
              </a:rPr>
              <a:t>ponto de partida </a:t>
            </a:r>
            <a:r>
              <a:rPr lang="pt-BR" sz="1600" dirty="0">
                <a:latin typeface="Bahnschrift" panose="020B0502040204020203" pitchFamily="34" charset="0"/>
              </a:rPr>
              <a:t>para qualquer investidor. </a:t>
            </a:r>
          </a:p>
          <a:p>
            <a:endParaRPr lang="pt-BR" sz="1600" dirty="0">
              <a:latin typeface="Bahnschrift" panose="020B0502040204020203" pitchFamily="34" charset="0"/>
            </a:endParaRPr>
          </a:p>
          <a:p>
            <a:r>
              <a:rPr lang="pt-BR" sz="1600" dirty="0">
                <a:latin typeface="Bahnschrift" panose="020B0502040204020203" pitchFamily="34" charset="0"/>
              </a:rPr>
              <a:t>Aqui, o dinheiro é aplicado em títulos que oferecem </a:t>
            </a:r>
            <a:r>
              <a:rPr lang="pt-BR" sz="1600" b="1" i="1" dirty="0">
                <a:latin typeface="Bahnschrift" panose="020B0502040204020203" pitchFamily="34" charset="0"/>
              </a:rPr>
              <a:t>previsibilidade</a:t>
            </a:r>
            <a:r>
              <a:rPr lang="pt-BR" sz="1600" dirty="0">
                <a:latin typeface="Bahnschrift" panose="020B0502040204020203" pitchFamily="34" charset="0"/>
              </a:rPr>
              <a:t> — seja em juros prefixados, pós-fixados (como o Tesouro Selic) ou atrelados à inflação.</a:t>
            </a:r>
          </a:p>
          <a:p>
            <a:endParaRPr lang="pt-BR" sz="1600" dirty="0">
              <a:latin typeface="Bahnschrift" panose="020B0502040204020203" pitchFamily="34" charset="0"/>
            </a:endParaRPr>
          </a:p>
          <a:p>
            <a:r>
              <a:rPr lang="pt-BR" sz="1600" dirty="0">
                <a:latin typeface="Bahnschrift" panose="020B0502040204020203" pitchFamily="34" charset="0"/>
              </a:rPr>
              <a:t>Esses investimentos são ideais para quem busca </a:t>
            </a:r>
            <a:r>
              <a:rPr lang="pt-BR" sz="1600" b="1" dirty="0">
                <a:latin typeface="Bahnschrift" panose="020B0502040204020203" pitchFamily="34" charset="0"/>
              </a:rPr>
              <a:t>estabilidade, reserva de emergência ou proteção em momentos de incerteza</a:t>
            </a:r>
            <a:r>
              <a:rPr lang="pt-BR" sz="1600" dirty="0">
                <a:latin typeface="Bahnschrift" panose="020B0502040204020203" pitchFamily="34" charset="0"/>
              </a:rPr>
              <a:t>.</a:t>
            </a:r>
          </a:p>
          <a:p>
            <a:endParaRPr lang="pt-BR" sz="1600" dirty="0">
              <a:latin typeface="Bahnschrift" panose="020B0502040204020203" pitchFamily="34" charset="0"/>
            </a:endParaRPr>
          </a:p>
          <a:p>
            <a:r>
              <a:rPr lang="pt-BR" sz="1600" dirty="0">
                <a:latin typeface="Bahnschrift" panose="020B0502040204020203" pitchFamily="34" charset="0"/>
              </a:rPr>
              <a:t>Mais do que segurança, </a:t>
            </a:r>
            <a:r>
              <a:rPr lang="pt-BR" sz="1600" b="1" i="1" dirty="0">
                <a:latin typeface="Bahnschrift" panose="020B0502040204020203" pitchFamily="34" charset="0"/>
              </a:rPr>
              <a:t>a renda fixa é o fundamento que sustenta a estratégia de longo prazo</a:t>
            </a:r>
            <a:r>
              <a:rPr lang="pt-BR" sz="1600" dirty="0">
                <a:latin typeface="Bahnschrift" panose="020B0502040204020203" pitchFamily="34" charset="0"/>
              </a:rPr>
              <a:t>.</a:t>
            </a:r>
          </a:p>
        </p:txBody>
      </p:sp>
      <p:pic>
        <p:nvPicPr>
          <p:cNvPr id="8" name="Gráfico 7" descr="Coluna grega com preenchimento sólido">
            <a:extLst>
              <a:ext uri="{FF2B5EF4-FFF2-40B4-BE49-F238E27FC236}">
                <a16:creationId xmlns:a16="http://schemas.microsoft.com/office/drawing/2014/main" id="{8074542E-A456-0CD9-CBF1-D463771D6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788" y="3541799"/>
            <a:ext cx="6858000" cy="685800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5743E67-9D38-504A-7118-E54BDB562FC3}"/>
              </a:ext>
            </a:extLst>
          </p:cNvPr>
          <p:cNvSpPr/>
          <p:nvPr/>
        </p:nvSpPr>
        <p:spPr>
          <a:xfrm>
            <a:off x="340112" y="133813"/>
            <a:ext cx="6177776" cy="646771"/>
          </a:xfrm>
          <a:prstGeom prst="rect">
            <a:avLst/>
          </a:prstGeom>
          <a:solidFill>
            <a:srgbClr val="F2E4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800" b="1" dirty="0">
                <a:solidFill>
                  <a:srgbClr val="164536"/>
                </a:solidFill>
                <a:latin typeface="Bahnschrift Condensed" panose="020B0502040204020203" pitchFamily="34" charset="0"/>
              </a:rPr>
              <a:t>FUNDAMENTO Nº 1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FF9C84-362B-1067-37F1-51F0F3F181FA}"/>
              </a:ext>
            </a:extLst>
          </p:cNvPr>
          <p:cNvSpPr/>
          <p:nvPr/>
        </p:nvSpPr>
        <p:spPr>
          <a:xfrm flipH="1" flipV="1">
            <a:off x="334537" y="869790"/>
            <a:ext cx="6763215" cy="69849"/>
          </a:xfrm>
          <a:prstGeom prst="rect">
            <a:avLst/>
          </a:prstGeom>
          <a:solidFill>
            <a:srgbClr val="1645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8D79926-5560-108C-5B1A-EA8D954C8EB3}"/>
              </a:ext>
            </a:extLst>
          </p:cNvPr>
          <p:cNvSpPr/>
          <p:nvPr/>
        </p:nvSpPr>
        <p:spPr>
          <a:xfrm>
            <a:off x="6517888" y="9597485"/>
            <a:ext cx="340112" cy="308515"/>
          </a:xfrm>
          <a:prstGeom prst="rect">
            <a:avLst/>
          </a:prstGeom>
          <a:solidFill>
            <a:srgbClr val="1645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2E4CB"/>
                </a:solidFill>
                <a:latin typeface="Bahnschrift Light" panose="020B0502040204020203" pitchFamily="34" charset="0"/>
              </a:rPr>
              <a:t>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D5A8EA-9C74-DEB7-D02B-0A1E14F77EE0}"/>
              </a:ext>
            </a:extLst>
          </p:cNvPr>
          <p:cNvSpPr txBox="1"/>
          <p:nvPr/>
        </p:nvSpPr>
        <p:spPr>
          <a:xfrm>
            <a:off x="655591" y="1592700"/>
            <a:ext cx="55468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>
                <a:solidFill>
                  <a:srgbClr val="164536"/>
                </a:solidFill>
                <a:latin typeface="Algerian" panose="04020705040A02060702" pitchFamily="82" charset="0"/>
              </a:rPr>
              <a:t>Renda Fixa: O </a:t>
            </a:r>
            <a:r>
              <a:rPr lang="pt-BR" sz="6400" i="1" dirty="0">
                <a:solidFill>
                  <a:srgbClr val="164536"/>
                </a:solidFill>
                <a:latin typeface="Algerian" panose="04020705040A02060702" pitchFamily="82" charset="0"/>
              </a:rPr>
              <a:t>Alicerce</a:t>
            </a:r>
            <a:r>
              <a:rPr lang="pt-BR" sz="6400" dirty="0">
                <a:solidFill>
                  <a:srgbClr val="164536"/>
                </a:solidFill>
                <a:latin typeface="Algerian" panose="04020705040A02060702" pitchFamily="82" charset="0"/>
              </a:rPr>
              <a:t> da Carteira</a:t>
            </a:r>
          </a:p>
        </p:txBody>
      </p:sp>
    </p:spTree>
    <p:extLst>
      <p:ext uri="{BB962C8B-B14F-4D97-AF65-F5344CB8AC3E}">
        <p14:creationId xmlns:p14="http://schemas.microsoft.com/office/powerpoint/2010/main" val="329954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79736C-9377-2A3F-0B7A-556C302F71C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2E4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FC9A05-CDD6-51A9-87C8-EF450B7598F3}"/>
              </a:ext>
            </a:extLst>
          </p:cNvPr>
          <p:cNvSpPr txBox="1"/>
          <p:nvPr/>
        </p:nvSpPr>
        <p:spPr>
          <a:xfrm>
            <a:off x="337324" y="5841314"/>
            <a:ext cx="61833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Bahnschrift" panose="020B0502040204020203" pitchFamily="34" charset="0"/>
              </a:rPr>
              <a:t>Investir em ações é </a:t>
            </a:r>
            <a:r>
              <a:rPr lang="pt-BR" sz="1600" b="1" dirty="0">
                <a:latin typeface="Bahnschrift" panose="020B0502040204020203" pitchFamily="34" charset="0"/>
              </a:rPr>
              <a:t>participar do crescimento de empresas </a:t>
            </a:r>
            <a:r>
              <a:rPr lang="pt-BR" sz="1600" dirty="0">
                <a:latin typeface="Bahnschrift" panose="020B0502040204020203" pitchFamily="34" charset="0"/>
              </a:rPr>
              <a:t>— e não apenas especular sobre preços.</a:t>
            </a:r>
          </a:p>
          <a:p>
            <a:endParaRPr lang="pt-BR" sz="1600" dirty="0">
              <a:latin typeface="Bahnschrift" panose="020B0502040204020203" pitchFamily="34" charset="0"/>
            </a:endParaRPr>
          </a:p>
          <a:p>
            <a:r>
              <a:rPr lang="pt-BR" sz="1600" dirty="0">
                <a:latin typeface="Bahnschrift" panose="020B0502040204020203" pitchFamily="34" charset="0"/>
              </a:rPr>
              <a:t>O investidor inteligente entende que o mercado de ações recompensa </a:t>
            </a:r>
            <a:r>
              <a:rPr lang="pt-BR" sz="1600" b="1" i="1" dirty="0">
                <a:latin typeface="Bahnschrift" panose="020B0502040204020203" pitchFamily="34" charset="0"/>
              </a:rPr>
              <a:t>a paciência e o conhecimento</a:t>
            </a:r>
            <a:r>
              <a:rPr lang="pt-BR" sz="1600" dirty="0">
                <a:latin typeface="Bahnschrift" panose="020B0502040204020203" pitchFamily="34" charset="0"/>
              </a:rPr>
              <a:t>.</a:t>
            </a:r>
          </a:p>
          <a:p>
            <a:endParaRPr lang="pt-BR" sz="1600" dirty="0">
              <a:latin typeface="Bahnschrift" panose="020B0502040204020203" pitchFamily="34" charset="0"/>
            </a:endParaRPr>
          </a:p>
          <a:p>
            <a:r>
              <a:rPr lang="pt-BR" sz="1600" dirty="0">
                <a:latin typeface="Bahnschrift" panose="020B0502040204020203" pitchFamily="34" charset="0"/>
              </a:rPr>
              <a:t>Com </a:t>
            </a:r>
            <a:r>
              <a:rPr lang="pt-BR" sz="1600" b="1" dirty="0">
                <a:latin typeface="Bahnschrift" panose="020B0502040204020203" pitchFamily="34" charset="0"/>
              </a:rPr>
              <a:t>estratégia e visão de longo prazo</a:t>
            </a:r>
            <a:r>
              <a:rPr lang="pt-BR" sz="1600" dirty="0">
                <a:latin typeface="Bahnschrift" panose="020B0502040204020203" pitchFamily="34" charset="0"/>
              </a:rPr>
              <a:t>, é possível capturar o potencial de valorização das companhias brasileiras e internacionais.</a:t>
            </a:r>
          </a:p>
          <a:p>
            <a:endParaRPr lang="pt-BR" sz="1600" dirty="0">
              <a:latin typeface="Bahnschrift" panose="020B0502040204020203" pitchFamily="34" charset="0"/>
            </a:endParaRPr>
          </a:p>
          <a:p>
            <a:r>
              <a:rPr lang="pt-BR" sz="1600" dirty="0">
                <a:latin typeface="Bahnschrift" panose="020B0502040204020203" pitchFamily="34" charset="0"/>
              </a:rPr>
              <a:t>A chave está em </a:t>
            </a:r>
            <a:r>
              <a:rPr lang="pt-BR" sz="1600" b="1" dirty="0">
                <a:latin typeface="Bahnschrift" panose="020B0502040204020203" pitchFamily="34" charset="0"/>
              </a:rPr>
              <a:t>diversificar</a:t>
            </a:r>
            <a:r>
              <a:rPr lang="pt-BR" sz="1600" dirty="0">
                <a:latin typeface="Bahnschrift" panose="020B0502040204020203" pitchFamily="34" charset="0"/>
              </a:rPr>
              <a:t> e evitar concentrar riscos em poucas empresas ou setores.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5743E67-9D38-504A-7118-E54BDB562FC3}"/>
              </a:ext>
            </a:extLst>
          </p:cNvPr>
          <p:cNvSpPr/>
          <p:nvPr/>
        </p:nvSpPr>
        <p:spPr>
          <a:xfrm>
            <a:off x="340112" y="133813"/>
            <a:ext cx="6177776" cy="646771"/>
          </a:xfrm>
          <a:prstGeom prst="rect">
            <a:avLst/>
          </a:prstGeom>
          <a:solidFill>
            <a:srgbClr val="F2E4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800" b="1" dirty="0">
                <a:solidFill>
                  <a:srgbClr val="164536"/>
                </a:solidFill>
                <a:latin typeface="Bahnschrift Condensed" panose="020B0502040204020203" pitchFamily="34" charset="0"/>
              </a:rPr>
              <a:t>FUNDAMENTO Nº 2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FF9C84-362B-1067-37F1-51F0F3F181FA}"/>
              </a:ext>
            </a:extLst>
          </p:cNvPr>
          <p:cNvSpPr/>
          <p:nvPr/>
        </p:nvSpPr>
        <p:spPr>
          <a:xfrm flipH="1" flipV="1">
            <a:off x="334537" y="869790"/>
            <a:ext cx="6763215" cy="69849"/>
          </a:xfrm>
          <a:prstGeom prst="rect">
            <a:avLst/>
          </a:prstGeom>
          <a:solidFill>
            <a:srgbClr val="1645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8D79926-5560-108C-5B1A-EA8D954C8EB3}"/>
              </a:ext>
            </a:extLst>
          </p:cNvPr>
          <p:cNvSpPr/>
          <p:nvPr/>
        </p:nvSpPr>
        <p:spPr>
          <a:xfrm>
            <a:off x="6517888" y="9597485"/>
            <a:ext cx="340112" cy="308515"/>
          </a:xfrm>
          <a:prstGeom prst="rect">
            <a:avLst/>
          </a:prstGeom>
          <a:solidFill>
            <a:srgbClr val="1645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2E4CB"/>
                </a:solidFill>
                <a:latin typeface="Bahnschrift Light" panose="020B0502040204020203" pitchFamily="34" charset="0"/>
              </a:rPr>
              <a:t>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D5A8EA-9C74-DEB7-D02B-0A1E14F77EE0}"/>
              </a:ext>
            </a:extLst>
          </p:cNvPr>
          <p:cNvSpPr txBox="1"/>
          <p:nvPr/>
        </p:nvSpPr>
        <p:spPr>
          <a:xfrm>
            <a:off x="-19058" y="1358525"/>
            <a:ext cx="6858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>
                <a:solidFill>
                  <a:srgbClr val="164536"/>
                </a:solidFill>
                <a:latin typeface="Algerian" panose="04020705040A02060702" pitchFamily="82" charset="0"/>
              </a:rPr>
              <a:t>Ações: </a:t>
            </a:r>
          </a:p>
          <a:p>
            <a:pPr algn="ctr"/>
            <a:r>
              <a:rPr lang="pt-BR" sz="6400" i="1" dirty="0">
                <a:solidFill>
                  <a:srgbClr val="164536"/>
                </a:solidFill>
                <a:latin typeface="Algerian" panose="04020705040A02060702" pitchFamily="82" charset="0"/>
              </a:rPr>
              <a:t>Sócio</a:t>
            </a:r>
            <a:r>
              <a:rPr lang="pt-BR" sz="6400" dirty="0">
                <a:solidFill>
                  <a:srgbClr val="164536"/>
                </a:solidFill>
                <a:latin typeface="Algerian" panose="04020705040A02060702" pitchFamily="82" charset="0"/>
              </a:rPr>
              <a:t> de Grandes EMPRESAS</a:t>
            </a:r>
          </a:p>
        </p:txBody>
      </p:sp>
      <p:pic>
        <p:nvPicPr>
          <p:cNvPr id="9" name="Gráfico 8" descr="Aperto de mão com preenchimento sólido">
            <a:extLst>
              <a:ext uri="{FF2B5EF4-FFF2-40B4-BE49-F238E27FC236}">
                <a16:creationId xmlns:a16="http://schemas.microsoft.com/office/drawing/2014/main" id="{32040F24-EF93-AB62-A394-EA7B41B05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8" y="302199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8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79736C-9377-2A3F-0B7A-556C302F71C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2E4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5743E67-9D38-504A-7118-E54BDB562FC3}"/>
              </a:ext>
            </a:extLst>
          </p:cNvPr>
          <p:cNvSpPr/>
          <p:nvPr/>
        </p:nvSpPr>
        <p:spPr>
          <a:xfrm>
            <a:off x="340112" y="133813"/>
            <a:ext cx="6177776" cy="646771"/>
          </a:xfrm>
          <a:prstGeom prst="rect">
            <a:avLst/>
          </a:prstGeom>
          <a:solidFill>
            <a:srgbClr val="F2E4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800" b="1" dirty="0">
                <a:solidFill>
                  <a:srgbClr val="164536"/>
                </a:solidFill>
                <a:latin typeface="Bahnschrift Condensed" panose="020B0502040204020203" pitchFamily="34" charset="0"/>
              </a:rPr>
              <a:t>FUNDAMENTO Nº 3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FF9C84-362B-1067-37F1-51F0F3F181FA}"/>
              </a:ext>
            </a:extLst>
          </p:cNvPr>
          <p:cNvSpPr/>
          <p:nvPr/>
        </p:nvSpPr>
        <p:spPr>
          <a:xfrm flipH="1" flipV="1">
            <a:off x="334537" y="869790"/>
            <a:ext cx="6763215" cy="69849"/>
          </a:xfrm>
          <a:prstGeom prst="rect">
            <a:avLst/>
          </a:prstGeom>
          <a:solidFill>
            <a:srgbClr val="1645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8D79926-5560-108C-5B1A-EA8D954C8EB3}"/>
              </a:ext>
            </a:extLst>
          </p:cNvPr>
          <p:cNvSpPr/>
          <p:nvPr/>
        </p:nvSpPr>
        <p:spPr>
          <a:xfrm>
            <a:off x="6517888" y="9597485"/>
            <a:ext cx="340112" cy="308515"/>
          </a:xfrm>
          <a:prstGeom prst="rect">
            <a:avLst/>
          </a:prstGeom>
          <a:solidFill>
            <a:srgbClr val="1645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2E4CB"/>
                </a:solidFill>
                <a:latin typeface="Bahnschrift Light" panose="020B0502040204020203" pitchFamily="34" charset="0"/>
              </a:rPr>
              <a:t>4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FC9A05-CDD6-51A9-87C8-EF450B7598F3}"/>
              </a:ext>
            </a:extLst>
          </p:cNvPr>
          <p:cNvSpPr txBox="1"/>
          <p:nvPr/>
        </p:nvSpPr>
        <p:spPr>
          <a:xfrm>
            <a:off x="337324" y="5841314"/>
            <a:ext cx="61833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Os FIIs (fundos imobiliários) permitem investir no mercado imobiliário </a:t>
            </a:r>
            <a:r>
              <a:rPr lang="pt-BR" sz="1600" b="1" dirty="0"/>
              <a:t>sem precisar comprar um imóvel</a:t>
            </a:r>
            <a:r>
              <a:rPr lang="pt-BR" sz="1600" dirty="0"/>
              <a:t>.</a:t>
            </a:r>
          </a:p>
          <a:p>
            <a:br>
              <a:rPr lang="pt-BR" sz="1600" dirty="0"/>
            </a:br>
            <a:r>
              <a:rPr lang="pt-BR" sz="1600" dirty="0"/>
              <a:t>Com cotas negociadas na bolsa, eles oferecem </a:t>
            </a:r>
            <a:r>
              <a:rPr lang="pt-BR" sz="1600" b="1" dirty="0"/>
              <a:t>renda recorrente</a:t>
            </a:r>
            <a:r>
              <a:rPr lang="pt-BR" sz="1600" dirty="0"/>
              <a:t> e </a:t>
            </a:r>
            <a:r>
              <a:rPr lang="pt-BR" sz="1600" b="1" dirty="0"/>
              <a:t>diversificação</a:t>
            </a:r>
            <a:r>
              <a:rPr lang="pt-BR" sz="1600" dirty="0"/>
              <a:t>, podendo incluir lajes corporativas, shoppings, galpões e até fundos de papel (que investem em títulos de crédito imobiliário).</a:t>
            </a:r>
          </a:p>
          <a:p>
            <a:br>
              <a:rPr lang="pt-BR" sz="1600" dirty="0"/>
            </a:br>
            <a:r>
              <a:rPr lang="pt-BR" sz="1600" dirty="0"/>
              <a:t>Para o investidor brasileiro, os FIIs são uma forma eficiente de </a:t>
            </a:r>
            <a:r>
              <a:rPr lang="pt-BR" sz="1600" b="1" i="1" dirty="0"/>
              <a:t>gerar fluxo de caixa</a:t>
            </a:r>
            <a:r>
              <a:rPr lang="pt-BR" sz="1600" dirty="0"/>
              <a:t> e proteger parte do patrimônio contra a inflação.</a:t>
            </a:r>
            <a:endParaRPr lang="pt-BR" sz="1600" dirty="0">
              <a:latin typeface="Bahnschrift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D5A8EA-9C74-DEB7-D02B-0A1E14F77EE0}"/>
              </a:ext>
            </a:extLst>
          </p:cNvPr>
          <p:cNvSpPr txBox="1"/>
          <p:nvPr/>
        </p:nvSpPr>
        <p:spPr>
          <a:xfrm>
            <a:off x="-19059" y="1592700"/>
            <a:ext cx="685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>
                <a:solidFill>
                  <a:srgbClr val="164536"/>
                </a:solidFill>
                <a:latin typeface="Algerian" panose="04020705040A02060702" pitchFamily="82" charset="0"/>
              </a:rPr>
              <a:t>FII’S: Renda Passiva com </a:t>
            </a:r>
            <a:r>
              <a:rPr lang="pt-BR" sz="6400" i="1" dirty="0">
                <a:solidFill>
                  <a:srgbClr val="164536"/>
                </a:solidFill>
                <a:latin typeface="Algerian" panose="04020705040A02060702" pitchFamily="82" charset="0"/>
              </a:rPr>
              <a:t>Tijolos</a:t>
            </a:r>
            <a:r>
              <a:rPr lang="pt-BR" sz="6400" dirty="0">
                <a:solidFill>
                  <a:srgbClr val="164536"/>
                </a:solidFill>
                <a:latin typeface="Algerian" panose="04020705040A02060702" pitchFamily="82" charset="0"/>
              </a:rPr>
              <a:t> </a:t>
            </a:r>
            <a:r>
              <a:rPr lang="pt-BR" sz="6400" i="1" dirty="0">
                <a:solidFill>
                  <a:srgbClr val="164536"/>
                </a:solidFill>
                <a:latin typeface="Algerian" panose="04020705040A02060702" pitchFamily="82" charset="0"/>
              </a:rPr>
              <a:t>Digitais</a:t>
            </a:r>
          </a:p>
        </p:txBody>
      </p:sp>
      <p:pic>
        <p:nvPicPr>
          <p:cNvPr id="8" name="Gráfico 7" descr="Escola com preenchimento sólido">
            <a:extLst>
              <a:ext uri="{FF2B5EF4-FFF2-40B4-BE49-F238E27FC236}">
                <a16:creationId xmlns:a16="http://schemas.microsoft.com/office/drawing/2014/main" id="{66862298-8AB6-A5A2-2C7B-ABD660F11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530" y="2141265"/>
            <a:ext cx="6838941" cy="68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3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79736C-9377-2A3F-0B7A-556C302F71C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2E4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5743E67-9D38-504A-7118-E54BDB562FC3}"/>
              </a:ext>
            </a:extLst>
          </p:cNvPr>
          <p:cNvSpPr/>
          <p:nvPr/>
        </p:nvSpPr>
        <p:spPr>
          <a:xfrm>
            <a:off x="340112" y="133813"/>
            <a:ext cx="6177776" cy="646771"/>
          </a:xfrm>
          <a:prstGeom prst="rect">
            <a:avLst/>
          </a:prstGeom>
          <a:solidFill>
            <a:srgbClr val="F2E4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800" b="1" dirty="0">
                <a:solidFill>
                  <a:srgbClr val="164536"/>
                </a:solidFill>
                <a:latin typeface="Bahnschrift Condensed" panose="020B0502040204020203" pitchFamily="34" charset="0"/>
              </a:rPr>
              <a:t>FUNDAMENTO Nº 4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FF9C84-362B-1067-37F1-51F0F3F181FA}"/>
              </a:ext>
            </a:extLst>
          </p:cNvPr>
          <p:cNvSpPr/>
          <p:nvPr/>
        </p:nvSpPr>
        <p:spPr>
          <a:xfrm flipH="1" flipV="1">
            <a:off x="334537" y="869790"/>
            <a:ext cx="6763215" cy="69849"/>
          </a:xfrm>
          <a:prstGeom prst="rect">
            <a:avLst/>
          </a:prstGeom>
          <a:solidFill>
            <a:srgbClr val="1645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8D79926-5560-108C-5B1A-EA8D954C8EB3}"/>
              </a:ext>
            </a:extLst>
          </p:cNvPr>
          <p:cNvSpPr/>
          <p:nvPr/>
        </p:nvSpPr>
        <p:spPr>
          <a:xfrm>
            <a:off x="6517888" y="9597485"/>
            <a:ext cx="340112" cy="308515"/>
          </a:xfrm>
          <a:prstGeom prst="rect">
            <a:avLst/>
          </a:prstGeom>
          <a:solidFill>
            <a:srgbClr val="1645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2E4CB"/>
                </a:solidFill>
                <a:latin typeface="Bahnschrift Light" panose="020B0502040204020203" pitchFamily="34" charset="0"/>
              </a:rPr>
              <a:t>5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FC9A05-CDD6-51A9-87C8-EF450B7598F3}"/>
              </a:ext>
            </a:extLst>
          </p:cNvPr>
          <p:cNvSpPr txBox="1"/>
          <p:nvPr/>
        </p:nvSpPr>
        <p:spPr>
          <a:xfrm>
            <a:off x="337324" y="5841314"/>
            <a:ext cx="61833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Limitar-se apenas ao Brasil é </a:t>
            </a:r>
            <a:r>
              <a:rPr lang="pt-BR" sz="1600" b="1" i="1" dirty="0"/>
              <a:t>restringir seu potencial</a:t>
            </a:r>
            <a:r>
              <a:rPr lang="pt-BR" sz="1600" dirty="0"/>
              <a:t>.</a:t>
            </a:r>
          </a:p>
          <a:p>
            <a:br>
              <a:rPr lang="pt-BR" sz="1600" dirty="0"/>
            </a:br>
            <a:r>
              <a:rPr lang="pt-BR" sz="1600" dirty="0"/>
              <a:t>Investir fora do país permite </a:t>
            </a:r>
            <a:r>
              <a:rPr lang="pt-BR" sz="1600" b="1" dirty="0"/>
              <a:t>dolarizar o patrimônio</a:t>
            </a:r>
            <a:r>
              <a:rPr lang="pt-BR" sz="1600" dirty="0"/>
              <a:t>, reduzir riscos locais e acessar oportunidades em empresas e setores globais.</a:t>
            </a:r>
            <a:br>
              <a:rPr lang="pt-BR" sz="1600" dirty="0"/>
            </a:br>
            <a:endParaRPr lang="pt-BR" sz="1600" dirty="0"/>
          </a:p>
          <a:p>
            <a:r>
              <a:rPr lang="pt-BR" sz="1600" dirty="0"/>
              <a:t>Isso pode ser feito por meio de </a:t>
            </a:r>
            <a:r>
              <a:rPr lang="pt-BR" sz="1600" b="1" dirty="0" err="1"/>
              <a:t>ETFs</a:t>
            </a:r>
            <a:r>
              <a:rPr lang="pt-BR" sz="1600" b="1" dirty="0"/>
              <a:t> internacionais, </a:t>
            </a:r>
            <a:r>
              <a:rPr lang="pt-BR" sz="1600" b="1" dirty="0" err="1"/>
              <a:t>BDRs</a:t>
            </a:r>
            <a:r>
              <a:rPr lang="pt-BR" sz="1600" b="1" dirty="0"/>
              <a:t> ou fundos globais</a:t>
            </a:r>
            <a:r>
              <a:rPr lang="pt-BR" sz="1600" dirty="0"/>
              <a:t>.</a:t>
            </a:r>
          </a:p>
          <a:p>
            <a:br>
              <a:rPr lang="pt-BR" sz="1600" dirty="0"/>
            </a:br>
            <a:r>
              <a:rPr lang="pt-BR" sz="1600" dirty="0"/>
              <a:t>O investidor inteligente sabe que a diversificação geográfica é uma ferramenta poderosa para a </a:t>
            </a:r>
            <a:r>
              <a:rPr lang="pt-BR" sz="1600" b="1" dirty="0"/>
              <a:t>resiliência financeira</a:t>
            </a:r>
            <a:r>
              <a:rPr lang="pt-BR" sz="1600" dirty="0"/>
              <a:t>.</a:t>
            </a:r>
            <a:endParaRPr lang="pt-BR" sz="1600" dirty="0">
              <a:latin typeface="Bahnschrift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D5A8EA-9C74-DEB7-D02B-0A1E14F77EE0}"/>
              </a:ext>
            </a:extLst>
          </p:cNvPr>
          <p:cNvSpPr txBox="1"/>
          <p:nvPr/>
        </p:nvSpPr>
        <p:spPr>
          <a:xfrm>
            <a:off x="-19060" y="1379795"/>
            <a:ext cx="6858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dirty="0">
                <a:solidFill>
                  <a:srgbClr val="164536"/>
                </a:solidFill>
                <a:latin typeface="Algerian" panose="04020705040A02060702" pitchFamily="82" charset="0"/>
              </a:rPr>
              <a:t>Investimentos no Exterior: </a:t>
            </a:r>
            <a:r>
              <a:rPr lang="pt-BR" sz="6400" i="1" dirty="0">
                <a:solidFill>
                  <a:srgbClr val="164536"/>
                </a:solidFill>
                <a:latin typeface="Algerian" panose="04020705040A02060702" pitchFamily="82" charset="0"/>
              </a:rPr>
              <a:t>Expandindo Horizontes</a:t>
            </a:r>
          </a:p>
        </p:txBody>
      </p:sp>
      <p:pic>
        <p:nvPicPr>
          <p:cNvPr id="9" name="Gráfico 8" descr="Globo estrutura de tópicos">
            <a:extLst>
              <a:ext uri="{FF2B5EF4-FFF2-40B4-BE49-F238E27FC236}">
                <a16:creationId xmlns:a16="http://schemas.microsoft.com/office/drawing/2014/main" id="{7328E81F-0FAE-A78E-798E-0A42F78E4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60" y="2844128"/>
            <a:ext cx="6819880" cy="68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6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79736C-9377-2A3F-0B7A-556C302F71C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2E4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5743E67-9D38-504A-7118-E54BDB562FC3}"/>
              </a:ext>
            </a:extLst>
          </p:cNvPr>
          <p:cNvSpPr/>
          <p:nvPr/>
        </p:nvSpPr>
        <p:spPr>
          <a:xfrm>
            <a:off x="340112" y="133813"/>
            <a:ext cx="6177776" cy="646771"/>
          </a:xfrm>
          <a:prstGeom prst="rect">
            <a:avLst/>
          </a:prstGeom>
          <a:solidFill>
            <a:srgbClr val="F2E4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800" b="1" dirty="0">
                <a:solidFill>
                  <a:srgbClr val="164536"/>
                </a:solidFill>
                <a:latin typeface="Bahnschrift Condensed" panose="020B0502040204020203" pitchFamily="34" charset="0"/>
              </a:rPr>
              <a:t>FUNDAMENTO Nº 5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FF9C84-362B-1067-37F1-51F0F3F181FA}"/>
              </a:ext>
            </a:extLst>
          </p:cNvPr>
          <p:cNvSpPr/>
          <p:nvPr/>
        </p:nvSpPr>
        <p:spPr>
          <a:xfrm flipH="1" flipV="1">
            <a:off x="334537" y="869790"/>
            <a:ext cx="6763215" cy="69849"/>
          </a:xfrm>
          <a:prstGeom prst="rect">
            <a:avLst/>
          </a:prstGeom>
          <a:solidFill>
            <a:srgbClr val="1645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8D79926-5560-108C-5B1A-EA8D954C8EB3}"/>
              </a:ext>
            </a:extLst>
          </p:cNvPr>
          <p:cNvSpPr/>
          <p:nvPr/>
        </p:nvSpPr>
        <p:spPr>
          <a:xfrm>
            <a:off x="6517888" y="9597485"/>
            <a:ext cx="340112" cy="308515"/>
          </a:xfrm>
          <a:prstGeom prst="rect">
            <a:avLst/>
          </a:prstGeom>
          <a:solidFill>
            <a:srgbClr val="1645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F2E4CB"/>
                </a:solidFill>
                <a:latin typeface="Bahnschrift Light" panose="020B0502040204020203" pitchFamily="34" charset="0"/>
              </a:rPr>
              <a:t>6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FC9A05-CDD6-51A9-87C8-EF450B7598F3}"/>
              </a:ext>
            </a:extLst>
          </p:cNvPr>
          <p:cNvSpPr txBox="1"/>
          <p:nvPr/>
        </p:nvSpPr>
        <p:spPr>
          <a:xfrm>
            <a:off x="337324" y="5841314"/>
            <a:ext cx="61833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As criptomoedas são o </a:t>
            </a:r>
            <a:r>
              <a:rPr lang="pt-BR" sz="1600" b="1" dirty="0"/>
              <a:t>segmento mais novo </a:t>
            </a:r>
            <a:r>
              <a:rPr lang="pt-BR" sz="1600" dirty="0"/>
              <a:t>— e também o mais </a:t>
            </a:r>
            <a:r>
              <a:rPr lang="pt-BR" sz="1600" b="1" i="1" dirty="0"/>
              <a:t>volátil</a:t>
            </a:r>
            <a:r>
              <a:rPr lang="pt-BR" sz="1600" dirty="0"/>
              <a:t> — do mercado financeiro.</a:t>
            </a:r>
          </a:p>
          <a:p>
            <a:br>
              <a:rPr lang="pt-BR" sz="1600" dirty="0"/>
            </a:br>
            <a:r>
              <a:rPr lang="pt-BR" sz="1600" dirty="0"/>
              <a:t>Ainda assim, ativos como o Bitcoin e o Ethereum vêm ganhando espaço em carteiras diversificadas.</a:t>
            </a:r>
          </a:p>
          <a:p>
            <a:br>
              <a:rPr lang="pt-BR" sz="1600" dirty="0"/>
            </a:br>
            <a:r>
              <a:rPr lang="pt-BR" sz="1600" dirty="0"/>
              <a:t>Aqui, o segredo é </a:t>
            </a:r>
            <a:r>
              <a:rPr lang="pt-BR" sz="1600" b="1" dirty="0"/>
              <a:t>alocação responsável</a:t>
            </a:r>
            <a:r>
              <a:rPr lang="pt-BR" sz="1600" dirty="0"/>
              <a:t>: pequenas porcentagens podem trazer ganhos relevantes sem comprometer a segurança do portfólio.</a:t>
            </a:r>
          </a:p>
          <a:p>
            <a:br>
              <a:rPr lang="pt-BR" sz="1600" dirty="0"/>
            </a:br>
            <a:r>
              <a:rPr lang="pt-BR" sz="1600" dirty="0"/>
              <a:t>O importante é entender que esse mercado </a:t>
            </a:r>
            <a:r>
              <a:rPr lang="pt-BR" sz="1600" b="1" i="1" dirty="0"/>
              <a:t>exige estudo, cautela e visão de longo prazo</a:t>
            </a:r>
            <a:r>
              <a:rPr lang="pt-BR" sz="1600" dirty="0"/>
              <a:t>.</a:t>
            </a:r>
            <a:endParaRPr lang="pt-BR" sz="1600" dirty="0">
              <a:latin typeface="Bahnschrift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D5A8EA-9C74-DEB7-D02B-0A1E14F77EE0}"/>
              </a:ext>
            </a:extLst>
          </p:cNvPr>
          <p:cNvSpPr txBox="1"/>
          <p:nvPr/>
        </p:nvSpPr>
        <p:spPr>
          <a:xfrm>
            <a:off x="-22473" y="1650374"/>
            <a:ext cx="685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164536"/>
                </a:solidFill>
                <a:latin typeface="Algerian" panose="04020705040A02060702" pitchFamily="82" charset="0"/>
              </a:rPr>
              <a:t>Criptomoedas: INTEGRANDO </a:t>
            </a:r>
            <a:r>
              <a:rPr lang="pt-BR" sz="6600" i="1" dirty="0">
                <a:solidFill>
                  <a:srgbClr val="164536"/>
                </a:solidFill>
                <a:latin typeface="Algerian" panose="04020705040A02060702" pitchFamily="82" charset="0"/>
              </a:rPr>
              <a:t>TECNOLOGIA</a:t>
            </a:r>
          </a:p>
        </p:txBody>
      </p:sp>
      <p:pic>
        <p:nvPicPr>
          <p:cNvPr id="8" name="Gráfico 7" descr="Bitcoin com preenchimento sólido">
            <a:extLst>
              <a:ext uri="{FF2B5EF4-FFF2-40B4-BE49-F238E27FC236}">
                <a16:creationId xmlns:a16="http://schemas.microsoft.com/office/drawing/2014/main" id="{CFE79B98-1275-65D9-C417-50485850D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473" y="2575536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9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79736C-9377-2A3F-0B7A-556C302F71CA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645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5743E67-9D38-504A-7118-E54BDB562FC3}"/>
              </a:ext>
            </a:extLst>
          </p:cNvPr>
          <p:cNvSpPr/>
          <p:nvPr/>
        </p:nvSpPr>
        <p:spPr>
          <a:xfrm>
            <a:off x="340112" y="133813"/>
            <a:ext cx="6177776" cy="646771"/>
          </a:xfrm>
          <a:prstGeom prst="rect">
            <a:avLst/>
          </a:prstGeom>
          <a:solidFill>
            <a:srgbClr val="1645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800" b="1" dirty="0">
                <a:solidFill>
                  <a:srgbClr val="F2E4CB"/>
                </a:solidFill>
                <a:latin typeface="Bahnschrift Condensed" panose="020B0502040204020203" pitchFamily="34" charset="0"/>
              </a:rPr>
              <a:t>CONCLUSÃO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FF9C84-362B-1067-37F1-51F0F3F181FA}"/>
              </a:ext>
            </a:extLst>
          </p:cNvPr>
          <p:cNvSpPr/>
          <p:nvPr/>
        </p:nvSpPr>
        <p:spPr>
          <a:xfrm flipH="1" flipV="1">
            <a:off x="334537" y="869790"/>
            <a:ext cx="6763215" cy="69849"/>
          </a:xfrm>
          <a:prstGeom prst="rect">
            <a:avLst/>
          </a:prstGeom>
          <a:solidFill>
            <a:srgbClr val="F2E4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8D79926-5560-108C-5B1A-EA8D954C8EB3}"/>
              </a:ext>
            </a:extLst>
          </p:cNvPr>
          <p:cNvSpPr/>
          <p:nvPr/>
        </p:nvSpPr>
        <p:spPr>
          <a:xfrm>
            <a:off x="6517888" y="9597485"/>
            <a:ext cx="340112" cy="308515"/>
          </a:xfrm>
          <a:prstGeom prst="rect">
            <a:avLst/>
          </a:prstGeom>
          <a:solidFill>
            <a:srgbClr val="F2E4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rgbClr val="164536"/>
                </a:solidFill>
                <a:latin typeface="Bahnschrift Light" panose="020B0502040204020203" pitchFamily="34" charset="0"/>
              </a:rPr>
              <a:t>7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382E7B-1E26-08D6-4541-BBE6E1E2767D}"/>
              </a:ext>
            </a:extLst>
          </p:cNvPr>
          <p:cNvSpPr txBox="1"/>
          <p:nvPr/>
        </p:nvSpPr>
        <p:spPr>
          <a:xfrm>
            <a:off x="334537" y="1248937"/>
            <a:ext cx="6183351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2E4CB"/>
                </a:solidFill>
              </a:rPr>
              <a:t>Investir não é apenas uma questão de técnica — é uma questão de </a:t>
            </a:r>
            <a:r>
              <a:rPr lang="pt-BR" sz="1600" b="1" dirty="0">
                <a:solidFill>
                  <a:srgbClr val="F2E4CB"/>
                </a:solidFill>
              </a:rPr>
              <a:t>mentalidade</a:t>
            </a:r>
            <a:r>
              <a:rPr lang="pt-BR" sz="1600" dirty="0">
                <a:solidFill>
                  <a:srgbClr val="F2E4CB"/>
                </a:solidFill>
              </a:rPr>
              <a:t>. O investidor inteligente sabe que o tempo é seu maior aliado, e que o poder dos juros compostos se manifesta quando há constância e paciência. O verdadeiro ganho não está em acertar o momento perfeito, </a:t>
            </a:r>
            <a:r>
              <a:rPr lang="pt-BR" sz="1600" b="1" i="1" dirty="0">
                <a:solidFill>
                  <a:srgbClr val="F2E4CB"/>
                </a:solidFill>
              </a:rPr>
              <a:t>mas em permanecer no jogo com uma estratégia sólida</a:t>
            </a:r>
            <a:r>
              <a:rPr lang="pt-BR" sz="1600" dirty="0">
                <a:solidFill>
                  <a:srgbClr val="F2E4CB"/>
                </a:solidFill>
              </a:rPr>
              <a:t>.</a:t>
            </a:r>
          </a:p>
          <a:p>
            <a:endParaRPr lang="pt-BR" sz="1600" dirty="0">
              <a:solidFill>
                <a:srgbClr val="F2E4CB"/>
              </a:solidFill>
            </a:endParaRPr>
          </a:p>
          <a:p>
            <a:r>
              <a:rPr lang="pt-BR" sz="1600" dirty="0">
                <a:solidFill>
                  <a:srgbClr val="F2E4CB"/>
                </a:solidFill>
              </a:rPr>
              <a:t>Ao compreender as principais classes de investimentos, o investidor passa a enxergar sua carteira como um ecossistema. Cada ativo cumpre um papel essencial: </a:t>
            </a:r>
            <a:r>
              <a:rPr lang="pt-BR" sz="1600" b="1" dirty="0">
                <a:solidFill>
                  <a:srgbClr val="F2E4CB"/>
                </a:solidFill>
              </a:rPr>
              <a:t>a renda fixa garante estabilidade</a:t>
            </a:r>
            <a:r>
              <a:rPr lang="pt-BR" sz="1600" dirty="0">
                <a:solidFill>
                  <a:srgbClr val="F2E4CB"/>
                </a:solidFill>
              </a:rPr>
              <a:t>, </a:t>
            </a:r>
            <a:r>
              <a:rPr lang="pt-BR" sz="1600" b="1" dirty="0">
                <a:solidFill>
                  <a:srgbClr val="F2E4CB"/>
                </a:solidFill>
              </a:rPr>
              <a:t>as ações trazem crescimento</a:t>
            </a:r>
            <a:r>
              <a:rPr lang="pt-BR" sz="1600" dirty="0">
                <a:solidFill>
                  <a:srgbClr val="F2E4CB"/>
                </a:solidFill>
              </a:rPr>
              <a:t>, </a:t>
            </a:r>
            <a:r>
              <a:rPr lang="pt-BR" sz="1600" b="1" dirty="0">
                <a:solidFill>
                  <a:srgbClr val="F2E4CB"/>
                </a:solidFill>
              </a:rPr>
              <a:t>os FIIs oferecem renda passiva</a:t>
            </a:r>
            <a:r>
              <a:rPr lang="pt-BR" sz="1600" dirty="0">
                <a:solidFill>
                  <a:srgbClr val="F2E4CB"/>
                </a:solidFill>
              </a:rPr>
              <a:t>, </a:t>
            </a:r>
            <a:r>
              <a:rPr lang="pt-BR" sz="1600" b="1" dirty="0">
                <a:solidFill>
                  <a:srgbClr val="F2E4CB"/>
                </a:solidFill>
              </a:rPr>
              <a:t>os investimentos no exterior protegem contra riscos locais</a:t>
            </a:r>
            <a:r>
              <a:rPr lang="pt-BR" sz="1600" dirty="0">
                <a:solidFill>
                  <a:srgbClr val="F2E4CB"/>
                </a:solidFill>
              </a:rPr>
              <a:t> e </a:t>
            </a:r>
            <a:r>
              <a:rPr lang="pt-BR" sz="1600" b="1" dirty="0">
                <a:solidFill>
                  <a:srgbClr val="F2E4CB"/>
                </a:solidFill>
              </a:rPr>
              <a:t>as criptomoedas agregam inovação e potencial de valorização</a:t>
            </a:r>
            <a:r>
              <a:rPr lang="pt-BR" sz="1600" dirty="0">
                <a:solidFill>
                  <a:srgbClr val="F2E4CB"/>
                </a:solidFill>
              </a:rPr>
              <a:t>. Juntos, eles formam a base de um portfólio equilibrado e preparado para o futuro.</a:t>
            </a:r>
          </a:p>
          <a:p>
            <a:endParaRPr lang="pt-BR" sz="1600" dirty="0">
              <a:solidFill>
                <a:srgbClr val="F2E4CB"/>
              </a:solidFill>
            </a:endParaRPr>
          </a:p>
          <a:p>
            <a:r>
              <a:rPr lang="pt-BR" sz="1600" dirty="0">
                <a:solidFill>
                  <a:srgbClr val="F2E4CB"/>
                </a:solidFill>
              </a:rPr>
              <a:t>Outro </a:t>
            </a:r>
            <a:r>
              <a:rPr lang="pt-BR" sz="1600" dirty="0" err="1">
                <a:solidFill>
                  <a:srgbClr val="F2E4CB"/>
                </a:solidFill>
              </a:rPr>
              <a:t>ponto-chave</a:t>
            </a:r>
            <a:r>
              <a:rPr lang="pt-BR" sz="1600" dirty="0">
                <a:solidFill>
                  <a:srgbClr val="F2E4CB"/>
                </a:solidFill>
              </a:rPr>
              <a:t> é entender que </a:t>
            </a:r>
            <a:r>
              <a:rPr lang="pt-BR" sz="1600" b="1" dirty="0">
                <a:solidFill>
                  <a:srgbClr val="F2E4CB"/>
                </a:solidFill>
              </a:rPr>
              <a:t>educação financeira é um processo contínuo</a:t>
            </a:r>
            <a:r>
              <a:rPr lang="pt-BR" sz="1600" dirty="0">
                <a:solidFill>
                  <a:srgbClr val="F2E4CB"/>
                </a:solidFill>
              </a:rPr>
              <a:t>. O mercado muda, a economia evolui, e o investidor precisa acompanhar esse movimento. Estudar, se atualizar e revisar suas estratégias faz parte da rotina de quem busca independência financeira de forma sustentável.</a:t>
            </a:r>
          </a:p>
          <a:p>
            <a:r>
              <a:rPr lang="pt-BR" sz="1600" dirty="0">
                <a:solidFill>
                  <a:srgbClr val="F2E4CB"/>
                </a:solidFill>
              </a:rPr>
              <a:t>Mais do que multiplicar patrimônio, investir é </a:t>
            </a:r>
            <a:r>
              <a:rPr lang="pt-BR" sz="1600" b="1" dirty="0">
                <a:solidFill>
                  <a:srgbClr val="F2E4CB"/>
                </a:solidFill>
              </a:rPr>
              <a:t>criar liberdade</a:t>
            </a:r>
            <a:r>
              <a:rPr lang="pt-BR" sz="1600" dirty="0">
                <a:solidFill>
                  <a:srgbClr val="F2E4CB"/>
                </a:solidFill>
              </a:rPr>
              <a:t> — o poder de fazer escolhas sem depender apenas de um salário, de um emprego ou das circunstâncias. Quando bem estruturada, uma carteira de investimentos oferece tranquilidade, segurança e, principalmente, propósito.</a:t>
            </a:r>
          </a:p>
          <a:p>
            <a:endParaRPr lang="pt-BR" sz="1600" dirty="0">
              <a:solidFill>
                <a:srgbClr val="F2E4CB"/>
              </a:solidFill>
            </a:endParaRPr>
          </a:p>
          <a:p>
            <a:r>
              <a:rPr lang="pt-BR" sz="1600" dirty="0">
                <a:solidFill>
                  <a:srgbClr val="F2E4CB"/>
                </a:solidFill>
              </a:rPr>
              <a:t>Por fim, lembre-se: o investidor inteligente não nasce pronto — </a:t>
            </a:r>
            <a:r>
              <a:rPr lang="pt-BR" sz="1600" b="1" dirty="0">
                <a:solidFill>
                  <a:srgbClr val="F2E4CB"/>
                </a:solidFill>
              </a:rPr>
              <a:t>ele se forma com o tempo, com cada leitura, com cada decisão e com cada aprendizado</a:t>
            </a:r>
            <a:r>
              <a:rPr lang="pt-BR" sz="1600" dirty="0">
                <a:solidFill>
                  <a:srgbClr val="F2E4CB"/>
                </a:solidFill>
              </a:rPr>
              <a:t>. E este e-book é apenas o primeiro passo de uma jornada que pode transformar não apenas suas finanças, mas sua relação com o dinheiro e com o futuro.</a:t>
            </a:r>
          </a:p>
        </p:txBody>
      </p:sp>
    </p:spTree>
    <p:extLst>
      <p:ext uri="{BB962C8B-B14F-4D97-AF65-F5344CB8AC3E}">
        <p14:creationId xmlns:p14="http://schemas.microsoft.com/office/powerpoint/2010/main" val="373546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89E52C9-AF25-0582-1311-3C3C45AC94AE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2E4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E066B022-5532-2A0E-E1D2-D7730F9D1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51"/>
          <a:stretch/>
        </p:blipFill>
        <p:spPr>
          <a:xfrm>
            <a:off x="0" y="4565496"/>
            <a:ext cx="5423352" cy="534050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5C42480-8716-038F-00FD-1CD6611B19D3}"/>
              </a:ext>
            </a:extLst>
          </p:cNvPr>
          <p:cNvSpPr/>
          <p:nvPr/>
        </p:nvSpPr>
        <p:spPr>
          <a:xfrm>
            <a:off x="0" y="167267"/>
            <a:ext cx="6520675" cy="1204333"/>
          </a:xfrm>
          <a:prstGeom prst="rect">
            <a:avLst/>
          </a:prstGeom>
          <a:solidFill>
            <a:srgbClr val="F2E4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7200" b="1" dirty="0">
                <a:solidFill>
                  <a:srgbClr val="164536"/>
                </a:solidFill>
                <a:latin typeface="Algerian" panose="04020705040A02060702" pitchFamily="82" charset="0"/>
              </a:rPr>
              <a:t>OBRIGADO!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7BC5D6-6089-1086-E571-D3E9527CFDD8}"/>
              </a:ext>
            </a:extLst>
          </p:cNvPr>
          <p:cNvSpPr txBox="1"/>
          <p:nvPr/>
        </p:nvSpPr>
        <p:spPr>
          <a:xfrm>
            <a:off x="337324" y="1691275"/>
            <a:ext cx="61833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Este e-book foi criado para tornar o universo dos investimentos mais acessível e prático para o investidor pessoa física brasileiro. Agradecemos por fazer parte dessa jornada e por confiar neste conteúdo como ponto de partida para suas próximas decisões financeiras.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O texto foi </a:t>
            </a:r>
            <a:r>
              <a:rPr lang="pt-BR" sz="1600" b="1" dirty="0"/>
              <a:t>desenvolvido com o apoio de inteligência artificial</a:t>
            </a:r>
            <a:r>
              <a:rPr lang="pt-BR" sz="1600" dirty="0"/>
              <a:t>, que auxiliou na organização das ideias e na clareza das explicações. A tecnologia, quando bem utilizada, é uma aliada poderosa do aprendizado.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7CA9186-5ADA-4854-7150-E2491ED25FD4}"/>
              </a:ext>
            </a:extLst>
          </p:cNvPr>
          <p:cNvSpPr txBox="1"/>
          <p:nvPr/>
        </p:nvSpPr>
        <p:spPr>
          <a:xfrm>
            <a:off x="4051090" y="9400179"/>
            <a:ext cx="2744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" b="1" dirty="0">
                <a:solidFill>
                  <a:srgbClr val="164536"/>
                </a:solidFill>
                <a:latin typeface="Bahnschrift" panose="020B0502040204020203" pitchFamily="34" charset="0"/>
              </a:rPr>
              <a:t>CONTEÚDO CRIADO POR INTELIGÊNCIA ARTIFICIAL. PODE CONTER ERROS.</a:t>
            </a:r>
          </a:p>
        </p:txBody>
      </p:sp>
    </p:spTree>
    <p:extLst>
      <p:ext uri="{BB962C8B-B14F-4D97-AF65-F5344CB8AC3E}">
        <p14:creationId xmlns:p14="http://schemas.microsoft.com/office/powerpoint/2010/main" val="1291517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1118</Words>
  <Application>Microsoft Office PowerPoint</Application>
  <PresentationFormat>Papel A4 (210 x 297 mm)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Algerian</vt:lpstr>
      <vt:lpstr>Aptos</vt:lpstr>
      <vt:lpstr>Aptos Display</vt:lpstr>
      <vt:lpstr>Arial</vt:lpstr>
      <vt:lpstr>Bahnschrift</vt:lpstr>
      <vt:lpstr>Bahnschrift Condensed</vt:lpstr>
      <vt:lpstr>Bahnschrift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Curtolo, Joao</dc:creator>
  <cp:lastModifiedBy>Curtolo, Joao</cp:lastModifiedBy>
  <cp:revision>1</cp:revision>
  <dcterms:created xsi:type="dcterms:W3CDTF">2025-10-15T21:01:24Z</dcterms:created>
  <dcterms:modified xsi:type="dcterms:W3CDTF">2025-10-15T22:21:30Z</dcterms:modified>
</cp:coreProperties>
</file>