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0" r:id="rId6"/>
    <p:sldId id="265" r:id="rId7"/>
    <p:sldId id="263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B30ED-1498-4AB0-9972-FFA152E41E07}" type="datetimeFigureOut">
              <a:rPr lang="en-IN" smtClean="0"/>
              <a:t>30-05-2016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MIPv6 and HIP Performance Evaluation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66B1-6F50-4A65-BC49-FC9C2BC65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3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C1C3-E6FC-4199-BEFF-0DBF94838697}" type="datetimeFigureOut">
              <a:rPr lang="en-IN" smtClean="0"/>
              <a:t>30-05-2016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MIPv6 and HIP Performance Evaluation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09B4-1205-4A3C-8552-1D74A020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71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789274" cy="287214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8094" y="6558082"/>
            <a:ext cx="592315" cy="299918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34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2860992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39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496" y="1702552"/>
            <a:ext cx="5354320" cy="460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923745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55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878921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81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706960" y="6570786"/>
            <a:ext cx="2798239" cy="171962"/>
          </a:xfrm>
        </p:spPr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12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6054" y="1454139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054" y="6521446"/>
            <a:ext cx="11925300" cy="0"/>
          </a:xfrm>
          <a:custGeom>
            <a:avLst/>
            <a:gdLst/>
            <a:ahLst/>
            <a:cxnLst/>
            <a:rect l="l" t="t" r="r" b="b"/>
            <a:pathLst>
              <a:path w="11925300">
                <a:moveTo>
                  <a:pt x="0" y="0"/>
                </a:moveTo>
                <a:lnTo>
                  <a:pt x="11925305" y="0"/>
                </a:lnTo>
              </a:path>
            </a:pathLst>
          </a:custGeom>
          <a:ln w="38099">
            <a:solidFill>
              <a:srgbClr val="9CBDDE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0744200" y="215911"/>
            <a:ext cx="1308101" cy="1015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961" y="6570786"/>
            <a:ext cx="30851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9701" y="6558082"/>
            <a:ext cx="4807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2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262432"/>
          </a:xfrm>
        </p:spPr>
        <p:txBody>
          <a:bodyPr/>
          <a:lstStyle/>
          <a:p>
            <a:r>
              <a:rPr lang="en-GB" sz="4400" dirty="0"/>
              <a:t>Performance comparison of 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MIPv6 </a:t>
            </a:r>
            <a:r>
              <a:rPr lang="en-GB" sz="4400" dirty="0"/>
              <a:t>and </a:t>
            </a:r>
            <a:r>
              <a:rPr lang="en-GB" sz="4400" dirty="0" smtClean="0"/>
              <a:t>HIP</a:t>
            </a:r>
            <a:br>
              <a:rPr lang="en-GB" sz="4400" dirty="0" smtClean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IN" sz="2000" dirty="0" smtClean="0"/>
              <a:t>Anukriti Shrimal</a:t>
            </a:r>
            <a:br>
              <a:rPr lang="en-IN" sz="2000" dirty="0" smtClean="0"/>
            </a:br>
            <a:r>
              <a:rPr lang="en-IN" sz="2000" dirty="0" smtClean="0"/>
              <a:t>Simon Curty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May </a:t>
            </a:r>
            <a:r>
              <a:rPr lang="en-IN" sz="2000" dirty="0" smtClean="0"/>
              <a:t>30, </a:t>
            </a:r>
            <a:r>
              <a:rPr lang="en-IN" sz="2000" dirty="0"/>
              <a:t>2016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106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0304" y="1576334"/>
            <a:ext cx="11058521" cy="57246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HIP protocol has an average </a:t>
            </a:r>
            <a:r>
              <a:rPr lang="en-IN" dirty="0" smtClean="0"/>
              <a:t>handover latency </a:t>
            </a:r>
            <a:r>
              <a:rPr lang="en-IN" dirty="0"/>
              <a:t>of </a:t>
            </a:r>
            <a:r>
              <a:rPr lang="en-IN" dirty="0" smtClean="0"/>
              <a:t>1.73 seconds </a:t>
            </a:r>
            <a:r>
              <a:rPr lang="en-IN" dirty="0"/>
              <a:t>compared to </a:t>
            </a:r>
            <a:r>
              <a:rPr lang="en-IN" dirty="0" smtClean="0"/>
              <a:t>2.29 seconds for MIPv6.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MIPv6 is slower because it involves more signalling.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However, HIP adds the overhead of new network nodes and added functionality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As the speed increases, the latency increases.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Rehoming is not available in MIPv6.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Rehoming (as tested in HIP) performs way better because of </a:t>
            </a:r>
            <a:r>
              <a:rPr lang="en-IN" dirty="0"/>
              <a:t>proactive IPv6 address configuration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sz="2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82298" y="1692504"/>
            <a:ext cx="11027403" cy="366254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IN" sz="7200" kern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 rtl="0"/>
            <a:endParaRPr lang="en-IN" sz="7200" kern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/>
            <a:r>
              <a:rPr lang="en-IN" sz="7200" kern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endParaRPr lang="en-IN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44012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Updates </a:t>
            </a:r>
            <a:r>
              <a:rPr lang="en-IN" dirty="0" smtClean="0"/>
              <a:t>since last presentation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Experimental Setup </a:t>
            </a:r>
            <a:r>
              <a:rPr lang="en-IN" dirty="0" smtClean="0"/>
              <a:t>and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Evaluation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Conclusion</a:t>
            </a:r>
          </a:p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298" y="1702552"/>
            <a:ext cx="11027403" cy="4278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Mobility protocols provide reachability and connectivity to mobile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Objective is to compare performance of two such protocols : MIPv6 and 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Performance measured is terms of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Handover Latency.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Rehoming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Performance studied using </a:t>
            </a:r>
            <a:r>
              <a:rPr lang="en-IN" dirty="0" err="1" smtClean="0"/>
              <a:t>OMNeT</a:t>
            </a:r>
            <a:r>
              <a:rPr lang="en-IN" dirty="0" smtClean="0"/>
              <a:t>++ and following libraries: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Inet-3.2.4, for MIPv</a:t>
            </a:r>
            <a:r>
              <a:rPr lang="en-IN" sz="2000" dirty="0"/>
              <a:t>6</a:t>
            </a:r>
            <a:endParaRPr lang="en-I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Inet-hipsim-v102, for 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7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Updates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04" y="1757309"/>
            <a:ext cx="11058521" cy="37240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Evaluated rehoming time in HIP using multi-homed mobile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Mobile node initially is not in range of any access point. This is done to enable auto-configuration of the mobile node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Re-baselined the two networks and configuration.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9387" y="5944101"/>
            <a:ext cx="5308914" cy="246221"/>
          </a:xfrm>
        </p:spPr>
        <p:txBody>
          <a:bodyPr/>
          <a:lstStyle/>
          <a:p>
            <a:pPr algn="l" rtl="0"/>
            <a:r>
              <a:rPr lang="en-IN" sz="1600" dirty="0"/>
              <a:t>Fig 2. HIP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02956"/>
            <a:ext cx="5846273" cy="39215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602956"/>
            <a:ext cx="5014913" cy="402624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220473" y="5897935"/>
            <a:ext cx="530891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kern="0" dirty="0" smtClean="0"/>
              <a:t>Fig 1. MIPv6 network</a:t>
            </a:r>
            <a:endParaRPr lang="en-IN" sz="1600" kern="0" dirty="0"/>
          </a:p>
        </p:txBody>
      </p:sp>
    </p:spTree>
    <p:extLst>
      <p:ext uri="{BB962C8B-B14F-4D97-AF65-F5344CB8AC3E}">
        <p14:creationId xmlns:p14="http://schemas.microsoft.com/office/powerpoint/2010/main" val="13869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Metrics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504" y="1585859"/>
            <a:ext cx="11058521" cy="4678204"/>
          </a:xfrm>
        </p:spPr>
        <p:txBody>
          <a:bodyPr/>
          <a:lstStyle/>
          <a:p>
            <a:r>
              <a:rPr lang="en-IN" dirty="0"/>
              <a:t>Handover </a:t>
            </a:r>
            <a:r>
              <a:rPr lang="en-IN" dirty="0" smtClean="0"/>
              <a:t>latency/Rehoming Time is calculated as follows: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r>
              <a:rPr lang="en-IN" sz="2000" dirty="0"/>
              <a:t>MIPv6</a:t>
            </a:r>
            <a:r>
              <a:rPr lang="en-IN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Elapsed </a:t>
            </a:r>
            <a:r>
              <a:rPr lang="en-IN" sz="2000" dirty="0"/>
              <a:t>time between the moment of </a:t>
            </a:r>
            <a:r>
              <a:rPr lang="en-IN" sz="2000" dirty="0" smtClean="0"/>
              <a:t>association </a:t>
            </a:r>
            <a:r>
              <a:rPr lang="en-IN" sz="2000" dirty="0"/>
              <a:t>of the MN </a:t>
            </a:r>
            <a:r>
              <a:rPr lang="en-IN" sz="2000" dirty="0" smtClean="0"/>
              <a:t>with </a:t>
            </a:r>
            <a:r>
              <a:rPr lang="en-IN" sz="2000" dirty="0"/>
              <a:t>the </a:t>
            </a:r>
            <a:r>
              <a:rPr lang="en-IN" sz="2000" dirty="0" smtClean="0"/>
              <a:t>new </a:t>
            </a:r>
            <a:r>
              <a:rPr lang="en-IN" sz="2000" dirty="0"/>
              <a:t>access point and the instant MN receives the binding acknowledgement message from the </a:t>
            </a:r>
            <a:r>
              <a:rPr lang="en-IN" sz="2000" dirty="0" smtClean="0"/>
              <a:t>Home Agent, measured in seconds.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ctr"/>
            <a:r>
              <a:rPr lang="en-IN" sz="2000" dirty="0"/>
              <a:t>HIP: 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Elapsed </a:t>
            </a:r>
            <a:r>
              <a:rPr lang="en-IN" sz="2000" dirty="0"/>
              <a:t>time between the moment of association of the MN with the new access point </a:t>
            </a:r>
            <a:r>
              <a:rPr lang="en-IN" sz="2000" dirty="0" smtClean="0"/>
              <a:t>and </a:t>
            </a:r>
            <a:r>
              <a:rPr lang="en-IN" sz="2000" dirty="0"/>
              <a:t>the instant CN receives the third UPDATE </a:t>
            </a:r>
            <a:r>
              <a:rPr lang="en-IN" sz="2000" dirty="0" smtClean="0"/>
              <a:t>message </a:t>
            </a:r>
            <a:r>
              <a:rPr lang="en-IN" sz="2000" dirty="0"/>
              <a:t>from the MN, </a:t>
            </a:r>
            <a:r>
              <a:rPr lang="en-IN" sz="2000" dirty="0" smtClean="0"/>
              <a:t>also measured </a:t>
            </a:r>
            <a:r>
              <a:rPr lang="en-IN" sz="2000" dirty="0"/>
              <a:t>in seconds</a:t>
            </a:r>
            <a:r>
              <a:rPr lang="en-IN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 smtClean="0"/>
              <a:t>Evaluated using three speeds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Pedestrian – 5Km/hr.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In-Town – 40 km/hr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Train speed – 200 km/hr</a:t>
            </a:r>
            <a:endParaRPr lang="en-IN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Evaluation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1542" y="6015229"/>
            <a:ext cx="5308914" cy="338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Fig. Sample MIPv6 output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461131"/>
            <a:ext cx="6129338" cy="22428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3685181"/>
            <a:ext cx="6868232" cy="22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Experimental </a:t>
            </a:r>
            <a:r>
              <a:rPr lang="en-IN" dirty="0" smtClean="0"/>
              <a:t>Evaluation (Contd..)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9373" y="5655383"/>
            <a:ext cx="5308914" cy="338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Fig. Sample HIP output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06118"/>
              </p:ext>
            </p:extLst>
          </p:nvPr>
        </p:nvGraphicFramePr>
        <p:xfrm>
          <a:off x="784225" y="1743075"/>
          <a:ext cx="10942568" cy="367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Macro-Enabled Worksheet" r:id="rId3" imgW="7650381" imgH="2568024" progId="Excel.SheetMacroEnabled.12">
                  <p:embed/>
                </p:oleObj>
              </mc:Choice>
              <mc:Fallback>
                <p:oleObj name="Macro-Enabled Worksheet" r:id="rId3" imgW="7650381" imgH="2568024" progId="Excel.SheetMacroEnabled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225" y="1743075"/>
                        <a:ext cx="10942568" cy="3674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73" y="660134"/>
            <a:ext cx="10778052" cy="400110"/>
          </a:xfrm>
        </p:spPr>
        <p:txBody>
          <a:bodyPr/>
          <a:lstStyle/>
          <a:p>
            <a:r>
              <a:rPr lang="en-IN" dirty="0" smtClean="0"/>
              <a:t>Experiment Results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-45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MIPv6 and HIP Performance Evaluation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702552"/>
            <a:ext cx="8029575" cy="46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b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368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Unibe_theme</vt:lpstr>
      <vt:lpstr>Macro-Enabled Worksheet</vt:lpstr>
      <vt:lpstr>Performance comparison of  MIPv6 and HIP  Anukriti Shrimal Simon Curty  May 30, 2016</vt:lpstr>
      <vt:lpstr>Contents</vt:lpstr>
      <vt:lpstr>Introduction</vt:lpstr>
      <vt:lpstr>Updates </vt:lpstr>
      <vt:lpstr>Experimental Setup</vt:lpstr>
      <vt:lpstr>Metrics </vt:lpstr>
      <vt:lpstr>Experimental Evaluation</vt:lpstr>
      <vt:lpstr>Experimental Evaluation (Contd..)</vt:lpstr>
      <vt:lpstr>Experiment Results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 of  MIPv6 and HIP  Anukriti Shrimal Simon Curty  May 27, 2016</dc:title>
  <dc:creator>Anu</dc:creator>
  <cp:lastModifiedBy>Anu</cp:lastModifiedBy>
  <cp:revision>29</cp:revision>
  <dcterms:created xsi:type="dcterms:W3CDTF">2016-05-27T17:58:09Z</dcterms:created>
  <dcterms:modified xsi:type="dcterms:W3CDTF">2016-05-30T09:52:52Z</dcterms:modified>
</cp:coreProperties>
</file>