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9" d="100"/>
          <a:sy n="99" d="100"/>
        </p:scale>
        <p:origin x="90"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79E2958-3E4E-4F34-8215-A250988E947C}" type="datetimeFigureOut">
              <a:rPr lang="de-CH" smtClean="0"/>
              <a:t>17.04.2016</a:t>
            </a:fld>
            <a:endParaRPr lang="de-CH"/>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de-CH"/>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5E326EC-BAA6-4745-A601-CE828026F7DA}" type="slidenum">
              <a:rPr lang="de-CH" smtClean="0"/>
              <a:t>‹Nr.›</a:t>
            </a:fld>
            <a:endParaRPr lang="de-CH"/>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57961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79E2958-3E4E-4F34-8215-A250988E947C}" type="datetimeFigureOut">
              <a:rPr lang="de-CH" smtClean="0"/>
              <a:t>17.04.2016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5E326EC-BAA6-4745-A601-CE828026F7DA}" type="slidenum">
              <a:rPr lang="de-CH" smtClean="0"/>
              <a:t>‹Nr.›</a:t>
            </a:fld>
            <a:endParaRPr lang="de-CH"/>
          </a:p>
        </p:txBody>
      </p:sp>
    </p:spTree>
    <p:extLst>
      <p:ext uri="{BB962C8B-B14F-4D97-AF65-F5344CB8AC3E}">
        <p14:creationId xmlns:p14="http://schemas.microsoft.com/office/powerpoint/2010/main" val="156877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79E2958-3E4E-4F34-8215-A250988E947C}" type="datetimeFigureOut">
              <a:rPr lang="de-CH" smtClean="0"/>
              <a:t>17.04.2016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5E326EC-BAA6-4745-A601-CE828026F7DA}" type="slidenum">
              <a:rPr lang="de-CH" smtClean="0"/>
              <a:t>‹Nr.›</a:t>
            </a:fld>
            <a:endParaRPr lang="de-CH"/>
          </a:p>
        </p:txBody>
      </p:sp>
    </p:spTree>
    <p:extLst>
      <p:ext uri="{BB962C8B-B14F-4D97-AF65-F5344CB8AC3E}">
        <p14:creationId xmlns:p14="http://schemas.microsoft.com/office/powerpoint/2010/main" val="156885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79E2958-3E4E-4F34-8215-A250988E947C}" type="datetimeFigureOut">
              <a:rPr lang="de-CH" smtClean="0"/>
              <a:t>17.04.2016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5E326EC-BAA6-4745-A601-CE828026F7DA}" type="slidenum">
              <a:rPr lang="de-CH" smtClean="0"/>
              <a:t>‹Nr.›</a:t>
            </a:fld>
            <a:endParaRPr lang="de-CH"/>
          </a:p>
        </p:txBody>
      </p:sp>
    </p:spTree>
    <p:extLst>
      <p:ext uri="{BB962C8B-B14F-4D97-AF65-F5344CB8AC3E}">
        <p14:creationId xmlns:p14="http://schemas.microsoft.com/office/powerpoint/2010/main" val="323175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79E2958-3E4E-4F34-8215-A250988E947C}" type="datetimeFigureOut">
              <a:rPr lang="de-CH" smtClean="0"/>
              <a:t>17.04.2016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5E326EC-BAA6-4745-A601-CE828026F7DA}" type="slidenum">
              <a:rPr lang="de-CH" smtClean="0"/>
              <a:t>‹Nr.›</a:t>
            </a:fld>
            <a:endParaRPr lang="de-CH"/>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3797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E79E2958-3E4E-4F34-8215-A250988E947C}" type="datetimeFigureOut">
              <a:rPr lang="de-CH" smtClean="0"/>
              <a:t>17.04.2016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5E326EC-BAA6-4745-A601-CE828026F7DA}" type="slidenum">
              <a:rPr lang="de-CH" smtClean="0"/>
              <a:t>‹Nr.›</a:t>
            </a:fld>
            <a:endParaRPr lang="de-CH"/>
          </a:p>
        </p:txBody>
      </p:sp>
    </p:spTree>
    <p:extLst>
      <p:ext uri="{BB962C8B-B14F-4D97-AF65-F5344CB8AC3E}">
        <p14:creationId xmlns:p14="http://schemas.microsoft.com/office/powerpoint/2010/main" val="112345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de-DE" smtClean="0"/>
              <a:t>Textmasterformat bearbeiten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E79E2958-3E4E-4F34-8215-A250988E947C}" type="datetimeFigureOut">
              <a:rPr lang="de-CH" smtClean="0"/>
              <a:t>17.04.2016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5E326EC-BAA6-4745-A601-CE828026F7DA}" type="slidenum">
              <a:rPr lang="de-CH" smtClean="0"/>
              <a:t>‹Nr.›</a:t>
            </a:fld>
            <a:endParaRPr lang="de-CH"/>
          </a:p>
        </p:txBody>
      </p:sp>
    </p:spTree>
    <p:extLst>
      <p:ext uri="{BB962C8B-B14F-4D97-AF65-F5344CB8AC3E}">
        <p14:creationId xmlns:p14="http://schemas.microsoft.com/office/powerpoint/2010/main" val="137787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E79E2958-3E4E-4F34-8215-A250988E947C}" type="datetimeFigureOut">
              <a:rPr lang="de-CH" smtClean="0"/>
              <a:t>17.04.2016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5E326EC-BAA6-4745-A601-CE828026F7DA}" type="slidenum">
              <a:rPr lang="de-CH" smtClean="0"/>
              <a:t>‹Nr.›</a:t>
            </a:fld>
            <a:endParaRPr lang="de-CH"/>
          </a:p>
        </p:txBody>
      </p:sp>
    </p:spTree>
    <p:extLst>
      <p:ext uri="{BB962C8B-B14F-4D97-AF65-F5344CB8AC3E}">
        <p14:creationId xmlns:p14="http://schemas.microsoft.com/office/powerpoint/2010/main" val="98790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E2958-3E4E-4F34-8215-A250988E947C}" type="datetimeFigureOut">
              <a:rPr lang="de-CH" smtClean="0"/>
              <a:t>17.04.2016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5E326EC-BAA6-4745-A601-CE828026F7DA}" type="slidenum">
              <a:rPr lang="de-CH" smtClean="0"/>
              <a:t>‹Nr.›</a:t>
            </a:fld>
            <a:endParaRPr lang="de-CH"/>
          </a:p>
        </p:txBody>
      </p:sp>
    </p:spTree>
    <p:extLst>
      <p:ext uri="{BB962C8B-B14F-4D97-AF65-F5344CB8AC3E}">
        <p14:creationId xmlns:p14="http://schemas.microsoft.com/office/powerpoint/2010/main" val="2038040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de-DE" smtClean="0"/>
              <a:t>Titelmasterformat durch Klicken bearbeiten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E79E2958-3E4E-4F34-8215-A250988E947C}" type="datetimeFigureOut">
              <a:rPr lang="de-CH" smtClean="0"/>
              <a:t>17.04.2016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5E326EC-BAA6-4745-A601-CE828026F7DA}" type="slidenum">
              <a:rPr lang="de-CH" smtClean="0"/>
              <a:t>‹Nr.›</a:t>
            </a:fld>
            <a:endParaRPr lang="de-CH"/>
          </a:p>
        </p:txBody>
      </p:sp>
    </p:spTree>
    <p:extLst>
      <p:ext uri="{BB962C8B-B14F-4D97-AF65-F5344CB8AC3E}">
        <p14:creationId xmlns:p14="http://schemas.microsoft.com/office/powerpoint/2010/main" val="226318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E79E2958-3E4E-4F34-8215-A250988E947C}" type="datetimeFigureOut">
              <a:rPr lang="de-CH" smtClean="0"/>
              <a:t>17.04.2016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5E326EC-BAA6-4745-A601-CE828026F7DA}" type="slidenum">
              <a:rPr lang="de-CH" smtClean="0"/>
              <a:t>‹Nr.›</a:t>
            </a:fld>
            <a:endParaRPr lang="de-CH"/>
          </a:p>
        </p:txBody>
      </p:sp>
    </p:spTree>
    <p:extLst>
      <p:ext uri="{BB962C8B-B14F-4D97-AF65-F5344CB8AC3E}">
        <p14:creationId xmlns:p14="http://schemas.microsoft.com/office/powerpoint/2010/main" val="143951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79E2958-3E4E-4F34-8215-A250988E947C}" type="datetimeFigureOut">
              <a:rPr lang="de-CH" smtClean="0"/>
              <a:t>17.04.2016</a:t>
            </a:fld>
            <a:endParaRPr lang="de-CH"/>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de-CH"/>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5E326EC-BAA6-4745-A601-CE828026F7DA}" type="slidenum">
              <a:rPr lang="de-CH" smtClean="0"/>
              <a:t>‹Nr.›</a:t>
            </a:fld>
            <a:endParaRPr lang="de-CH"/>
          </a:p>
        </p:txBody>
      </p:sp>
    </p:spTree>
    <p:extLst>
      <p:ext uri="{BB962C8B-B14F-4D97-AF65-F5344CB8AC3E}">
        <p14:creationId xmlns:p14="http://schemas.microsoft.com/office/powerpoint/2010/main" val="29662900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GB" dirty="0" smtClean="0"/>
              <a:t>Intermediate Report -</a:t>
            </a:r>
            <a:br>
              <a:rPr lang="en-GB" dirty="0" smtClean="0"/>
            </a:br>
            <a:r>
              <a:rPr lang="en-GB" dirty="0" smtClean="0"/>
              <a:t>Performance comparison of MIPv6 and HIP</a:t>
            </a:r>
            <a:endParaRPr lang="en-GB" dirty="0"/>
          </a:p>
        </p:txBody>
      </p:sp>
      <p:sp>
        <p:nvSpPr>
          <p:cNvPr id="3" name="Untertitel 2"/>
          <p:cNvSpPr>
            <a:spLocks noGrp="1"/>
          </p:cNvSpPr>
          <p:nvPr>
            <p:ph type="subTitle" idx="1"/>
          </p:nvPr>
        </p:nvSpPr>
        <p:spPr/>
        <p:txBody>
          <a:bodyPr/>
          <a:lstStyle/>
          <a:p>
            <a:r>
              <a:rPr lang="en-GB" dirty="0" smtClean="0"/>
              <a:t>Simon </a:t>
            </a:r>
            <a:r>
              <a:rPr lang="en-GB" dirty="0" err="1" smtClean="0"/>
              <a:t>Curty</a:t>
            </a:r>
            <a:endParaRPr lang="en-GB" dirty="0" smtClean="0"/>
          </a:p>
          <a:p>
            <a:r>
              <a:rPr lang="en-GB" dirty="0" err="1" smtClean="0"/>
              <a:t>Anukriti</a:t>
            </a:r>
            <a:r>
              <a:rPr lang="en-GB" dirty="0" smtClean="0"/>
              <a:t> </a:t>
            </a:r>
            <a:r>
              <a:rPr lang="en-GB" dirty="0" err="1" smtClean="0"/>
              <a:t>Shrimal</a:t>
            </a:r>
            <a:endParaRPr lang="en-GB" dirty="0"/>
          </a:p>
        </p:txBody>
      </p:sp>
    </p:spTree>
    <p:extLst>
      <p:ext uri="{BB962C8B-B14F-4D97-AF65-F5344CB8AC3E}">
        <p14:creationId xmlns:p14="http://schemas.microsoft.com/office/powerpoint/2010/main" val="3853565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Scenarios</a:t>
            </a:r>
            <a:endParaRPr lang="en-GB" dirty="0"/>
          </a:p>
        </p:txBody>
      </p:sp>
      <p:sp>
        <p:nvSpPr>
          <p:cNvPr id="3" name="Inhaltsplatzhalter 2"/>
          <p:cNvSpPr>
            <a:spLocks noGrp="1"/>
          </p:cNvSpPr>
          <p:nvPr>
            <p:ph idx="1"/>
          </p:nvPr>
        </p:nvSpPr>
        <p:spPr/>
        <p:txBody>
          <a:bodyPr/>
          <a:lstStyle/>
          <a:p>
            <a:pPr marL="342900" indent="-342900">
              <a:buFont typeface="+mj-lt"/>
              <a:buAutoNum type="arabicPeriod"/>
            </a:pPr>
            <a:r>
              <a:rPr lang="en-GB" dirty="0" smtClean="0"/>
              <a:t>Pedestrian: Movement at 5km/h</a:t>
            </a:r>
          </a:p>
          <a:p>
            <a:pPr marL="342900" indent="-342900">
              <a:buFont typeface="+mj-lt"/>
              <a:buAutoNum type="arabicPeriod"/>
            </a:pPr>
            <a:r>
              <a:rPr lang="en-GB" dirty="0" smtClean="0"/>
              <a:t>In-town traffic: Movement at 40km/h</a:t>
            </a:r>
          </a:p>
          <a:p>
            <a:pPr marL="342900" indent="-342900">
              <a:buFont typeface="+mj-lt"/>
              <a:buAutoNum type="arabicPeriod"/>
            </a:pPr>
            <a:r>
              <a:rPr lang="en-GB" dirty="0" smtClean="0"/>
              <a:t>Train at high speed: Movement at 200km/h</a:t>
            </a:r>
          </a:p>
          <a:p>
            <a:pPr marL="342900" indent="-342900">
              <a:buFont typeface="+mj-lt"/>
              <a:buAutoNum type="arabicPeriod"/>
            </a:pPr>
            <a:r>
              <a:rPr lang="en-GB" dirty="0" smtClean="0"/>
              <a:t>Maybe: (Stationary MN: MN is stationary in the foreign network)</a:t>
            </a:r>
          </a:p>
          <a:p>
            <a:pPr marL="342900" indent="-342900">
              <a:buFont typeface="+mj-lt"/>
              <a:buAutoNum type="arabicPeriod"/>
            </a:pPr>
            <a:endParaRPr lang="en-GB" dirty="0"/>
          </a:p>
          <a:p>
            <a:pPr marL="0" indent="0">
              <a:buNone/>
            </a:pPr>
            <a:r>
              <a:rPr lang="en-GB" dirty="0" smtClean="0"/>
              <a:t>Mobility scenarios with route optimization enabled.</a:t>
            </a:r>
          </a:p>
        </p:txBody>
      </p:sp>
    </p:spTree>
    <p:extLst>
      <p:ext uri="{BB962C8B-B14F-4D97-AF65-F5344CB8AC3E}">
        <p14:creationId xmlns:p14="http://schemas.microsoft.com/office/powerpoint/2010/main" val="16202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Metrics</a:t>
            </a:r>
            <a:endParaRPr lang="en-GB" dirty="0"/>
          </a:p>
        </p:txBody>
      </p:sp>
      <p:sp>
        <p:nvSpPr>
          <p:cNvPr id="3" name="Inhaltsplatzhalter 2"/>
          <p:cNvSpPr>
            <a:spLocks noGrp="1"/>
          </p:cNvSpPr>
          <p:nvPr>
            <p:ph idx="1"/>
          </p:nvPr>
        </p:nvSpPr>
        <p:spPr/>
        <p:txBody>
          <a:bodyPr/>
          <a:lstStyle/>
          <a:p>
            <a:r>
              <a:rPr lang="en-GB" dirty="0" smtClean="0"/>
              <a:t>Handover latency:</a:t>
            </a:r>
          </a:p>
          <a:p>
            <a:endParaRPr lang="en-GB" dirty="0" smtClean="0"/>
          </a:p>
          <a:p>
            <a:pPr lvl="1"/>
            <a:r>
              <a:rPr lang="en-GB" dirty="0" smtClean="0"/>
              <a:t>MIPv6: Elapsed time between the moment of disassociation of the MN from the former access point and the instant MN receives the binding acknowledgement message from the CN, while connected to the new access point. [</a:t>
            </a:r>
            <a:r>
              <a:rPr lang="en-GB" dirty="0" err="1" smtClean="0"/>
              <a:t>ms</a:t>
            </a:r>
            <a:r>
              <a:rPr lang="en-GB" dirty="0" smtClean="0"/>
              <a:t>]</a:t>
            </a:r>
          </a:p>
          <a:p>
            <a:pPr lvl="1"/>
            <a:endParaRPr lang="en-GB" dirty="0" smtClean="0"/>
          </a:p>
          <a:p>
            <a:pPr lvl="1"/>
            <a:r>
              <a:rPr lang="en-GB" dirty="0" smtClean="0"/>
              <a:t>HIP: Elapsed time between the moment of disassociation of the MN from the former access point and the instant CN receives the third UPDATE package from the MN, while the MN is connected to the new access point. [</a:t>
            </a:r>
            <a:r>
              <a:rPr lang="en-GB" dirty="0" err="1" smtClean="0"/>
              <a:t>ms</a:t>
            </a:r>
            <a:r>
              <a:rPr lang="en-GB" dirty="0" smtClean="0"/>
              <a:t>]</a:t>
            </a:r>
          </a:p>
        </p:txBody>
      </p:sp>
    </p:spTree>
    <p:extLst>
      <p:ext uri="{BB962C8B-B14F-4D97-AF65-F5344CB8AC3E}">
        <p14:creationId xmlns:p14="http://schemas.microsoft.com/office/powerpoint/2010/main" val="1464734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What’s next?</a:t>
            </a:r>
            <a:endParaRPr lang="en-GB" dirty="0"/>
          </a:p>
        </p:txBody>
      </p:sp>
      <p:sp>
        <p:nvSpPr>
          <p:cNvPr id="3" name="Inhaltsplatzhalter 2"/>
          <p:cNvSpPr>
            <a:spLocks noGrp="1"/>
          </p:cNvSpPr>
          <p:nvPr>
            <p:ph idx="1"/>
          </p:nvPr>
        </p:nvSpPr>
        <p:spPr/>
        <p:txBody>
          <a:bodyPr/>
          <a:lstStyle/>
          <a:p>
            <a:r>
              <a:rPr lang="en-GB" dirty="0" smtClean="0"/>
              <a:t>Refine Testbeds, conform parameters</a:t>
            </a:r>
          </a:p>
          <a:p>
            <a:r>
              <a:rPr lang="en-GB" dirty="0" smtClean="0"/>
              <a:t>Analyse and interpretation of the simulation results</a:t>
            </a:r>
          </a:p>
          <a:p>
            <a:r>
              <a:rPr lang="en-GB" dirty="0" smtClean="0"/>
              <a:t>Maybe: Investigate and compare control traffic overhead</a:t>
            </a:r>
            <a:endParaRPr lang="en-GB" dirty="0"/>
          </a:p>
        </p:txBody>
      </p:sp>
    </p:spTree>
    <p:extLst>
      <p:ext uri="{BB962C8B-B14F-4D97-AF65-F5344CB8AC3E}">
        <p14:creationId xmlns:p14="http://schemas.microsoft.com/office/powerpoint/2010/main" val="229431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Objective</a:t>
            </a:r>
            <a:endParaRPr lang="en-GB" dirty="0"/>
          </a:p>
        </p:txBody>
      </p:sp>
      <p:sp>
        <p:nvSpPr>
          <p:cNvPr id="3" name="Inhaltsplatzhalter 2"/>
          <p:cNvSpPr>
            <a:spLocks noGrp="1"/>
          </p:cNvSpPr>
          <p:nvPr>
            <p:ph idx="1"/>
          </p:nvPr>
        </p:nvSpPr>
        <p:spPr/>
        <p:txBody>
          <a:bodyPr/>
          <a:lstStyle/>
          <a:p>
            <a:r>
              <a:rPr lang="de-CH" dirty="0" err="1" smtClean="0"/>
              <a:t>Which</a:t>
            </a:r>
            <a:r>
              <a:rPr lang="de-CH" dirty="0" smtClean="0"/>
              <a:t> </a:t>
            </a:r>
            <a:r>
              <a:rPr lang="en-GB" dirty="0" smtClean="0"/>
              <a:t>mobility</a:t>
            </a:r>
            <a:r>
              <a:rPr lang="de-CH" dirty="0" smtClean="0"/>
              <a:t> </a:t>
            </a:r>
            <a:r>
              <a:rPr lang="de-CH" dirty="0" err="1" smtClean="0"/>
              <a:t>protocol</a:t>
            </a:r>
            <a:r>
              <a:rPr lang="de-CH" dirty="0" smtClean="0"/>
              <a:t> </a:t>
            </a:r>
            <a:r>
              <a:rPr lang="de-CH" dirty="0" err="1" smtClean="0"/>
              <a:t>performs</a:t>
            </a:r>
            <a:r>
              <a:rPr lang="de-CH" dirty="0" smtClean="0"/>
              <a:t> </a:t>
            </a:r>
            <a:r>
              <a:rPr lang="de-CH" dirty="0" err="1" smtClean="0"/>
              <a:t>best</a:t>
            </a:r>
            <a:r>
              <a:rPr lang="de-CH" dirty="0" smtClean="0"/>
              <a:t> in </a:t>
            </a:r>
            <a:r>
              <a:rPr lang="de-CH" dirty="0" err="1" smtClean="0"/>
              <a:t>certain</a:t>
            </a:r>
            <a:r>
              <a:rPr lang="de-CH" dirty="0" smtClean="0"/>
              <a:t> </a:t>
            </a:r>
            <a:r>
              <a:rPr lang="de-CH" dirty="0" err="1" smtClean="0"/>
              <a:t>mobility</a:t>
            </a:r>
            <a:r>
              <a:rPr lang="de-CH" dirty="0" smtClean="0"/>
              <a:t> </a:t>
            </a:r>
            <a:r>
              <a:rPr lang="de-CH" dirty="0" err="1" smtClean="0"/>
              <a:t>situations</a:t>
            </a:r>
            <a:r>
              <a:rPr lang="de-CH" dirty="0" smtClean="0"/>
              <a:t>?</a:t>
            </a:r>
          </a:p>
          <a:p>
            <a:r>
              <a:rPr lang="en-GB" dirty="0" smtClean="0"/>
              <a:t>Main focus on handover</a:t>
            </a:r>
          </a:p>
          <a:p>
            <a:endParaRPr lang="de-CH" dirty="0"/>
          </a:p>
        </p:txBody>
      </p:sp>
    </p:spTree>
    <p:extLst>
      <p:ext uri="{BB962C8B-B14F-4D97-AF65-F5344CB8AC3E}">
        <p14:creationId xmlns:p14="http://schemas.microsoft.com/office/powerpoint/2010/main" val="1517812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Mobile IPv6</a:t>
            </a:r>
            <a:br>
              <a:rPr lang="en-GB" dirty="0" smtClean="0"/>
            </a:br>
            <a:endParaRPr lang="en-GB" dirty="0"/>
          </a:p>
        </p:txBody>
      </p:sp>
      <p:sp>
        <p:nvSpPr>
          <p:cNvPr id="7" name="Rechteck 6"/>
          <p:cNvSpPr>
            <a:spLocks noChangeAspect="1"/>
          </p:cNvSpPr>
          <p:nvPr/>
        </p:nvSpPr>
        <p:spPr>
          <a:xfrm>
            <a:off x="2148602" y="3739111"/>
            <a:ext cx="1008000" cy="10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Home Agent</a:t>
            </a:r>
          </a:p>
        </p:txBody>
      </p:sp>
      <p:sp>
        <p:nvSpPr>
          <p:cNvPr id="8" name="Rechteck 7"/>
          <p:cNvSpPr>
            <a:spLocks noChangeAspect="1"/>
          </p:cNvSpPr>
          <p:nvPr/>
        </p:nvSpPr>
        <p:spPr>
          <a:xfrm>
            <a:off x="8056693" y="3739111"/>
            <a:ext cx="1008000" cy="10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Foreign Agent</a:t>
            </a:r>
            <a:endParaRPr lang="en-GB" dirty="0"/>
          </a:p>
        </p:txBody>
      </p:sp>
      <p:sp>
        <p:nvSpPr>
          <p:cNvPr id="9" name="Ellipse 8"/>
          <p:cNvSpPr/>
          <p:nvPr/>
        </p:nvSpPr>
        <p:spPr>
          <a:xfrm>
            <a:off x="2195402" y="205018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MN</a:t>
            </a:r>
            <a:endParaRPr lang="en-GB" dirty="0"/>
          </a:p>
        </p:txBody>
      </p:sp>
      <p:cxnSp>
        <p:nvCxnSpPr>
          <p:cNvPr id="14" name="Gerade Verbindung mit Pfeil 13"/>
          <p:cNvCxnSpPr>
            <a:stCxn id="7" idx="3"/>
            <a:endCxn id="8" idx="1"/>
          </p:cNvCxnSpPr>
          <p:nvPr/>
        </p:nvCxnSpPr>
        <p:spPr>
          <a:xfrm>
            <a:off x="3156602" y="4243111"/>
            <a:ext cx="4900091"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Ellipse 14"/>
          <p:cNvSpPr/>
          <p:nvPr/>
        </p:nvSpPr>
        <p:spPr>
          <a:xfrm>
            <a:off x="732362" y="1679305"/>
            <a:ext cx="3840480" cy="3431710"/>
          </a:xfrm>
          <a:prstGeom prst="ellipse">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Ellipse 15"/>
          <p:cNvSpPr/>
          <p:nvPr/>
        </p:nvSpPr>
        <p:spPr>
          <a:xfrm>
            <a:off x="6640453" y="1691322"/>
            <a:ext cx="3840480" cy="3431710"/>
          </a:xfrm>
          <a:prstGeom prst="ellipse">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feld 16"/>
          <p:cNvSpPr txBox="1"/>
          <p:nvPr/>
        </p:nvSpPr>
        <p:spPr>
          <a:xfrm>
            <a:off x="732362" y="3216502"/>
            <a:ext cx="1757212" cy="369332"/>
          </a:xfrm>
          <a:prstGeom prst="rect">
            <a:avLst/>
          </a:prstGeom>
          <a:noFill/>
        </p:spPr>
        <p:txBody>
          <a:bodyPr wrap="none" rtlCol="0">
            <a:spAutoFit/>
          </a:bodyPr>
          <a:lstStyle/>
          <a:p>
            <a:r>
              <a:rPr lang="en-GB" dirty="0" smtClean="0"/>
              <a:t>Home network</a:t>
            </a:r>
            <a:endParaRPr lang="en-GB" dirty="0"/>
          </a:p>
        </p:txBody>
      </p:sp>
      <p:sp>
        <p:nvSpPr>
          <p:cNvPr id="18" name="Textfeld 17"/>
          <p:cNvSpPr txBox="1"/>
          <p:nvPr/>
        </p:nvSpPr>
        <p:spPr>
          <a:xfrm>
            <a:off x="8560693" y="3222511"/>
            <a:ext cx="1952779" cy="369332"/>
          </a:xfrm>
          <a:prstGeom prst="rect">
            <a:avLst/>
          </a:prstGeom>
          <a:noFill/>
        </p:spPr>
        <p:txBody>
          <a:bodyPr wrap="none" rtlCol="0">
            <a:spAutoFit/>
          </a:bodyPr>
          <a:lstStyle/>
          <a:p>
            <a:r>
              <a:rPr lang="en-GB" dirty="0" smtClean="0"/>
              <a:t>Foreign network</a:t>
            </a:r>
            <a:endParaRPr lang="en-GB" dirty="0"/>
          </a:p>
        </p:txBody>
      </p:sp>
    </p:spTree>
    <p:extLst>
      <p:ext uri="{BB962C8B-B14F-4D97-AF65-F5344CB8AC3E}">
        <p14:creationId xmlns:p14="http://schemas.microsoft.com/office/powerpoint/2010/main" val="2741432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
            </a:r>
            <a:br>
              <a:rPr lang="en-GB" dirty="0" smtClean="0"/>
            </a:br>
            <a:endParaRPr lang="en-GB" dirty="0"/>
          </a:p>
        </p:txBody>
      </p:sp>
      <p:sp>
        <p:nvSpPr>
          <p:cNvPr id="7" name="Rechteck 6"/>
          <p:cNvSpPr>
            <a:spLocks noChangeAspect="1"/>
          </p:cNvSpPr>
          <p:nvPr/>
        </p:nvSpPr>
        <p:spPr>
          <a:xfrm>
            <a:off x="2148602" y="3739111"/>
            <a:ext cx="1008000" cy="10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Home Agent</a:t>
            </a:r>
          </a:p>
        </p:txBody>
      </p:sp>
      <p:sp>
        <p:nvSpPr>
          <p:cNvPr id="8" name="Rechteck 7"/>
          <p:cNvSpPr>
            <a:spLocks noChangeAspect="1"/>
          </p:cNvSpPr>
          <p:nvPr/>
        </p:nvSpPr>
        <p:spPr>
          <a:xfrm>
            <a:off x="8056693" y="3739111"/>
            <a:ext cx="1008000" cy="10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Foreign Agent</a:t>
            </a:r>
            <a:endParaRPr lang="en-GB" dirty="0"/>
          </a:p>
        </p:txBody>
      </p:sp>
      <p:sp>
        <p:nvSpPr>
          <p:cNvPr id="9" name="Ellipse 8"/>
          <p:cNvSpPr/>
          <p:nvPr/>
        </p:nvSpPr>
        <p:spPr>
          <a:xfrm>
            <a:off x="8103493" y="199671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MN</a:t>
            </a:r>
            <a:endParaRPr lang="en-GB" dirty="0"/>
          </a:p>
        </p:txBody>
      </p:sp>
      <p:sp>
        <p:nvSpPr>
          <p:cNvPr id="15" name="Ellipse 14"/>
          <p:cNvSpPr/>
          <p:nvPr/>
        </p:nvSpPr>
        <p:spPr>
          <a:xfrm>
            <a:off x="732362" y="1679305"/>
            <a:ext cx="3840480" cy="3431710"/>
          </a:xfrm>
          <a:prstGeom prst="ellipse">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Ellipse 15"/>
          <p:cNvSpPr/>
          <p:nvPr/>
        </p:nvSpPr>
        <p:spPr>
          <a:xfrm>
            <a:off x="6640453" y="1691322"/>
            <a:ext cx="3840480" cy="3431710"/>
          </a:xfrm>
          <a:prstGeom prst="ellipse">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feld 16"/>
          <p:cNvSpPr txBox="1"/>
          <p:nvPr/>
        </p:nvSpPr>
        <p:spPr>
          <a:xfrm>
            <a:off x="732362" y="3216502"/>
            <a:ext cx="1757212" cy="369332"/>
          </a:xfrm>
          <a:prstGeom prst="rect">
            <a:avLst/>
          </a:prstGeom>
          <a:noFill/>
        </p:spPr>
        <p:txBody>
          <a:bodyPr wrap="none" rtlCol="0">
            <a:spAutoFit/>
          </a:bodyPr>
          <a:lstStyle/>
          <a:p>
            <a:r>
              <a:rPr lang="en-GB" dirty="0" smtClean="0"/>
              <a:t>Home network</a:t>
            </a:r>
            <a:endParaRPr lang="en-GB" dirty="0"/>
          </a:p>
        </p:txBody>
      </p:sp>
      <p:sp>
        <p:nvSpPr>
          <p:cNvPr id="18" name="Textfeld 17"/>
          <p:cNvSpPr txBox="1"/>
          <p:nvPr/>
        </p:nvSpPr>
        <p:spPr>
          <a:xfrm>
            <a:off x="8560693" y="3222511"/>
            <a:ext cx="1952779" cy="369332"/>
          </a:xfrm>
          <a:prstGeom prst="rect">
            <a:avLst/>
          </a:prstGeom>
          <a:noFill/>
        </p:spPr>
        <p:txBody>
          <a:bodyPr wrap="none" rtlCol="0">
            <a:spAutoFit/>
          </a:bodyPr>
          <a:lstStyle/>
          <a:p>
            <a:r>
              <a:rPr lang="en-GB" dirty="0" smtClean="0"/>
              <a:t>Foreign network</a:t>
            </a:r>
            <a:endParaRPr lang="en-GB" dirty="0"/>
          </a:p>
        </p:txBody>
      </p:sp>
      <p:sp>
        <p:nvSpPr>
          <p:cNvPr id="11" name="Rechteck 10"/>
          <p:cNvSpPr>
            <a:spLocks noChangeAspect="1"/>
          </p:cNvSpPr>
          <p:nvPr/>
        </p:nvSpPr>
        <p:spPr>
          <a:xfrm>
            <a:off x="5100192" y="5296800"/>
            <a:ext cx="1008000" cy="10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CN</a:t>
            </a:r>
          </a:p>
        </p:txBody>
      </p:sp>
      <p:cxnSp>
        <p:nvCxnSpPr>
          <p:cNvPr id="10" name="Gerade Verbindung mit Pfeil 9"/>
          <p:cNvCxnSpPr>
            <a:endCxn id="11" idx="3"/>
          </p:cNvCxnSpPr>
          <p:nvPr/>
        </p:nvCxnSpPr>
        <p:spPr>
          <a:xfrm flipH="1">
            <a:off x="6108192" y="4747111"/>
            <a:ext cx="1948501" cy="1053689"/>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7307364" y="610531"/>
            <a:ext cx="2901756" cy="923330"/>
          </a:xfrm>
          <a:prstGeom prst="rect">
            <a:avLst/>
          </a:prstGeom>
          <a:noFill/>
        </p:spPr>
        <p:txBody>
          <a:bodyPr wrap="none" rtlCol="0">
            <a:spAutoFit/>
          </a:bodyPr>
          <a:lstStyle/>
          <a:p>
            <a:r>
              <a:rPr lang="en-GB" dirty="0" smtClean="0"/>
              <a:t>MN has now 2 addresses:</a:t>
            </a:r>
          </a:p>
          <a:p>
            <a:pPr marL="285750" indent="-285750">
              <a:buFontTx/>
              <a:buChar char="-"/>
            </a:pPr>
            <a:r>
              <a:rPr lang="en-GB" dirty="0" smtClean="0"/>
              <a:t>Care-of address (CoA)</a:t>
            </a:r>
          </a:p>
          <a:p>
            <a:pPr marL="285750" indent="-285750">
              <a:buFontTx/>
              <a:buChar char="-"/>
            </a:pPr>
            <a:r>
              <a:rPr lang="en-GB" dirty="0" smtClean="0"/>
              <a:t>Home address (</a:t>
            </a:r>
            <a:r>
              <a:rPr lang="en-GB" dirty="0" err="1" smtClean="0"/>
              <a:t>HoA</a:t>
            </a:r>
            <a:r>
              <a:rPr lang="en-GB" dirty="0" smtClean="0"/>
              <a:t>)</a:t>
            </a:r>
            <a:endParaRPr lang="en-GB" dirty="0"/>
          </a:p>
        </p:txBody>
      </p:sp>
      <p:cxnSp>
        <p:nvCxnSpPr>
          <p:cNvPr id="19" name="Gerade Verbindung mit Pfeil 18"/>
          <p:cNvCxnSpPr>
            <a:stCxn id="11" idx="1"/>
          </p:cNvCxnSpPr>
          <p:nvPr/>
        </p:nvCxnSpPr>
        <p:spPr>
          <a:xfrm flipH="1" flipV="1">
            <a:off x="3156602" y="4747111"/>
            <a:ext cx="1943590" cy="1053689"/>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a:stCxn id="7" idx="3"/>
            <a:endCxn id="8" idx="1"/>
          </p:cNvCxnSpPr>
          <p:nvPr/>
        </p:nvCxnSpPr>
        <p:spPr>
          <a:xfrm>
            <a:off x="3156602" y="4243111"/>
            <a:ext cx="4900091"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stCxn id="8" idx="0"/>
            <a:endCxn id="9" idx="4"/>
          </p:cNvCxnSpPr>
          <p:nvPr/>
        </p:nvCxnSpPr>
        <p:spPr>
          <a:xfrm flipV="1">
            <a:off x="8560693" y="2911112"/>
            <a:ext cx="0" cy="827999"/>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1754442" y="5453193"/>
            <a:ext cx="2818400" cy="369332"/>
          </a:xfrm>
          <a:prstGeom prst="rect">
            <a:avLst/>
          </a:prstGeom>
          <a:noFill/>
        </p:spPr>
        <p:txBody>
          <a:bodyPr wrap="none" rtlCol="0">
            <a:spAutoFit/>
          </a:bodyPr>
          <a:lstStyle/>
          <a:p>
            <a:r>
              <a:rPr lang="en-GB" dirty="0" smtClean="0">
                <a:solidFill>
                  <a:srgbClr val="C00000"/>
                </a:solidFill>
              </a:rPr>
              <a:t>CN wants to send to MN</a:t>
            </a:r>
            <a:endParaRPr lang="en-GB" dirty="0">
              <a:solidFill>
                <a:srgbClr val="C00000"/>
              </a:solidFill>
            </a:endParaRPr>
          </a:p>
        </p:txBody>
      </p:sp>
    </p:spTree>
    <p:extLst>
      <p:ext uri="{BB962C8B-B14F-4D97-AF65-F5344CB8AC3E}">
        <p14:creationId xmlns:p14="http://schemas.microsoft.com/office/powerpoint/2010/main" val="54779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
            </a:r>
            <a:br>
              <a:rPr lang="en-GB" dirty="0" smtClean="0"/>
            </a:br>
            <a:endParaRPr lang="en-GB" dirty="0"/>
          </a:p>
        </p:txBody>
      </p:sp>
      <p:sp>
        <p:nvSpPr>
          <p:cNvPr id="7" name="Rechteck 6"/>
          <p:cNvSpPr>
            <a:spLocks noChangeAspect="1"/>
          </p:cNvSpPr>
          <p:nvPr/>
        </p:nvSpPr>
        <p:spPr>
          <a:xfrm>
            <a:off x="2148602" y="3739111"/>
            <a:ext cx="1008000" cy="10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Home Agent</a:t>
            </a:r>
          </a:p>
        </p:txBody>
      </p:sp>
      <p:sp>
        <p:nvSpPr>
          <p:cNvPr id="8" name="Rechteck 7"/>
          <p:cNvSpPr>
            <a:spLocks noChangeAspect="1"/>
          </p:cNvSpPr>
          <p:nvPr/>
        </p:nvSpPr>
        <p:spPr>
          <a:xfrm>
            <a:off x="8056693" y="3739111"/>
            <a:ext cx="1008000" cy="10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Foreign Agent</a:t>
            </a:r>
            <a:endParaRPr lang="en-GB" dirty="0"/>
          </a:p>
        </p:txBody>
      </p:sp>
      <p:sp>
        <p:nvSpPr>
          <p:cNvPr id="9" name="Ellipse 8"/>
          <p:cNvSpPr/>
          <p:nvPr/>
        </p:nvSpPr>
        <p:spPr>
          <a:xfrm>
            <a:off x="8103493" y="199671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MN</a:t>
            </a:r>
            <a:endParaRPr lang="en-GB" dirty="0"/>
          </a:p>
        </p:txBody>
      </p:sp>
      <p:sp>
        <p:nvSpPr>
          <p:cNvPr id="15" name="Ellipse 14"/>
          <p:cNvSpPr/>
          <p:nvPr/>
        </p:nvSpPr>
        <p:spPr>
          <a:xfrm>
            <a:off x="732362" y="1679305"/>
            <a:ext cx="3840480" cy="3431710"/>
          </a:xfrm>
          <a:prstGeom prst="ellipse">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Ellipse 15"/>
          <p:cNvSpPr/>
          <p:nvPr/>
        </p:nvSpPr>
        <p:spPr>
          <a:xfrm>
            <a:off x="6640453" y="1691322"/>
            <a:ext cx="3840480" cy="3431710"/>
          </a:xfrm>
          <a:prstGeom prst="ellipse">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feld 16"/>
          <p:cNvSpPr txBox="1"/>
          <p:nvPr/>
        </p:nvSpPr>
        <p:spPr>
          <a:xfrm>
            <a:off x="732362" y="3216502"/>
            <a:ext cx="1757212" cy="369332"/>
          </a:xfrm>
          <a:prstGeom prst="rect">
            <a:avLst/>
          </a:prstGeom>
          <a:noFill/>
        </p:spPr>
        <p:txBody>
          <a:bodyPr wrap="none" rtlCol="0">
            <a:spAutoFit/>
          </a:bodyPr>
          <a:lstStyle/>
          <a:p>
            <a:r>
              <a:rPr lang="en-GB" dirty="0" smtClean="0"/>
              <a:t>Home network</a:t>
            </a:r>
            <a:endParaRPr lang="en-GB" dirty="0"/>
          </a:p>
        </p:txBody>
      </p:sp>
      <p:sp>
        <p:nvSpPr>
          <p:cNvPr id="18" name="Textfeld 17"/>
          <p:cNvSpPr txBox="1"/>
          <p:nvPr/>
        </p:nvSpPr>
        <p:spPr>
          <a:xfrm>
            <a:off x="8560693" y="3222511"/>
            <a:ext cx="1952779" cy="369332"/>
          </a:xfrm>
          <a:prstGeom prst="rect">
            <a:avLst/>
          </a:prstGeom>
          <a:noFill/>
        </p:spPr>
        <p:txBody>
          <a:bodyPr wrap="none" rtlCol="0">
            <a:spAutoFit/>
          </a:bodyPr>
          <a:lstStyle/>
          <a:p>
            <a:r>
              <a:rPr lang="en-GB" dirty="0" smtClean="0"/>
              <a:t>Foreign network</a:t>
            </a:r>
            <a:endParaRPr lang="en-GB" dirty="0"/>
          </a:p>
        </p:txBody>
      </p:sp>
      <p:sp>
        <p:nvSpPr>
          <p:cNvPr id="11" name="Rechteck 10"/>
          <p:cNvSpPr>
            <a:spLocks noChangeAspect="1"/>
          </p:cNvSpPr>
          <p:nvPr/>
        </p:nvSpPr>
        <p:spPr>
          <a:xfrm>
            <a:off x="5100192" y="5296800"/>
            <a:ext cx="1008000" cy="10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CN</a:t>
            </a:r>
          </a:p>
        </p:txBody>
      </p:sp>
      <p:sp>
        <p:nvSpPr>
          <p:cNvPr id="24" name="Textfeld 23"/>
          <p:cNvSpPr txBox="1"/>
          <p:nvPr/>
        </p:nvSpPr>
        <p:spPr>
          <a:xfrm>
            <a:off x="6607914" y="3111479"/>
            <a:ext cx="1954381" cy="369332"/>
          </a:xfrm>
          <a:prstGeom prst="rect">
            <a:avLst/>
          </a:prstGeom>
          <a:noFill/>
        </p:spPr>
        <p:txBody>
          <a:bodyPr wrap="none" rtlCol="0">
            <a:spAutoFit/>
          </a:bodyPr>
          <a:lstStyle/>
          <a:p>
            <a:r>
              <a:rPr lang="en-GB" dirty="0" smtClean="0">
                <a:solidFill>
                  <a:srgbClr val="92D050"/>
                </a:solidFill>
              </a:rPr>
              <a:t>MN answers CN</a:t>
            </a:r>
            <a:endParaRPr lang="en-GB" dirty="0">
              <a:solidFill>
                <a:srgbClr val="92D050"/>
              </a:solidFill>
            </a:endParaRPr>
          </a:p>
        </p:txBody>
      </p:sp>
      <p:cxnSp>
        <p:nvCxnSpPr>
          <p:cNvPr id="4" name="Gerade Verbindung mit Pfeil 3"/>
          <p:cNvCxnSpPr>
            <a:stCxn id="9" idx="4"/>
            <a:endCxn id="8" idx="0"/>
          </p:cNvCxnSpPr>
          <p:nvPr/>
        </p:nvCxnSpPr>
        <p:spPr>
          <a:xfrm>
            <a:off x="8560693" y="2911112"/>
            <a:ext cx="0" cy="827999"/>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 name="Gerade Verbindung mit Pfeil 5"/>
          <p:cNvCxnSpPr>
            <a:stCxn id="8" idx="1"/>
            <a:endCxn id="7" idx="3"/>
          </p:cNvCxnSpPr>
          <p:nvPr/>
        </p:nvCxnSpPr>
        <p:spPr>
          <a:xfrm flipH="1">
            <a:off x="3156602" y="4243111"/>
            <a:ext cx="4900091" cy="0"/>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a:endCxn id="11" idx="1"/>
          </p:cNvCxnSpPr>
          <p:nvPr/>
        </p:nvCxnSpPr>
        <p:spPr>
          <a:xfrm>
            <a:off x="3156602" y="4747111"/>
            <a:ext cx="1943590" cy="1053689"/>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endCxn id="11" idx="3"/>
          </p:cNvCxnSpPr>
          <p:nvPr/>
        </p:nvCxnSpPr>
        <p:spPr>
          <a:xfrm flipH="1">
            <a:off x="6108192" y="4747111"/>
            <a:ext cx="1948501" cy="105368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7116192" y="5234064"/>
            <a:ext cx="4243331" cy="923330"/>
          </a:xfrm>
          <a:prstGeom prst="rect">
            <a:avLst/>
          </a:prstGeom>
          <a:noFill/>
        </p:spPr>
        <p:txBody>
          <a:bodyPr wrap="square" rtlCol="0">
            <a:spAutoFit/>
          </a:bodyPr>
          <a:lstStyle/>
          <a:p>
            <a:r>
              <a:rPr lang="en-GB" dirty="0" smtClean="0">
                <a:solidFill>
                  <a:srgbClr val="FFC000"/>
                </a:solidFill>
              </a:rPr>
              <a:t>If MN and CN support route optimization, they can communicate directly -&gt; triangular routing</a:t>
            </a:r>
            <a:endParaRPr lang="en-GB" dirty="0"/>
          </a:p>
        </p:txBody>
      </p:sp>
    </p:spTree>
    <p:extLst>
      <p:ext uri="{BB962C8B-B14F-4D97-AF65-F5344CB8AC3E}">
        <p14:creationId xmlns:p14="http://schemas.microsoft.com/office/powerpoint/2010/main" val="1261766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Host Identity Protocol (HIP)</a:t>
            </a:r>
            <a:br>
              <a:rPr lang="en-GB" dirty="0" smtClean="0"/>
            </a:br>
            <a:endParaRPr lang="en-GB" dirty="0"/>
          </a:p>
        </p:txBody>
      </p:sp>
      <p:sp>
        <p:nvSpPr>
          <p:cNvPr id="7" name="Rechteck 6"/>
          <p:cNvSpPr>
            <a:spLocks noChangeAspect="1"/>
          </p:cNvSpPr>
          <p:nvPr/>
        </p:nvSpPr>
        <p:spPr>
          <a:xfrm>
            <a:off x="2148602" y="3739111"/>
            <a:ext cx="1008000" cy="10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Home Agent</a:t>
            </a:r>
          </a:p>
        </p:txBody>
      </p:sp>
      <p:sp>
        <p:nvSpPr>
          <p:cNvPr id="8" name="Rechteck 7"/>
          <p:cNvSpPr>
            <a:spLocks noChangeAspect="1"/>
          </p:cNvSpPr>
          <p:nvPr/>
        </p:nvSpPr>
        <p:spPr>
          <a:xfrm>
            <a:off x="8056693" y="3739111"/>
            <a:ext cx="1008000" cy="10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Foreign Agent</a:t>
            </a:r>
            <a:endParaRPr lang="en-GB" dirty="0"/>
          </a:p>
        </p:txBody>
      </p:sp>
      <p:sp>
        <p:nvSpPr>
          <p:cNvPr id="9" name="Ellipse 8"/>
          <p:cNvSpPr/>
          <p:nvPr/>
        </p:nvSpPr>
        <p:spPr>
          <a:xfrm>
            <a:off x="2195402" y="205018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MN</a:t>
            </a:r>
            <a:endParaRPr lang="en-GB" dirty="0"/>
          </a:p>
        </p:txBody>
      </p:sp>
      <p:cxnSp>
        <p:nvCxnSpPr>
          <p:cNvPr id="14" name="Gerade Verbindung mit Pfeil 13"/>
          <p:cNvCxnSpPr>
            <a:stCxn id="7" idx="3"/>
            <a:endCxn id="8" idx="1"/>
          </p:cNvCxnSpPr>
          <p:nvPr/>
        </p:nvCxnSpPr>
        <p:spPr>
          <a:xfrm>
            <a:off x="3156602" y="4243111"/>
            <a:ext cx="4900091"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Ellipse 14"/>
          <p:cNvSpPr/>
          <p:nvPr/>
        </p:nvSpPr>
        <p:spPr>
          <a:xfrm>
            <a:off x="732362" y="1679305"/>
            <a:ext cx="3840480" cy="3431710"/>
          </a:xfrm>
          <a:prstGeom prst="ellipse">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Ellipse 15"/>
          <p:cNvSpPr/>
          <p:nvPr/>
        </p:nvSpPr>
        <p:spPr>
          <a:xfrm>
            <a:off x="6640453" y="1691322"/>
            <a:ext cx="3840480" cy="3431710"/>
          </a:xfrm>
          <a:prstGeom prst="ellipse">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feld 16"/>
          <p:cNvSpPr txBox="1"/>
          <p:nvPr/>
        </p:nvSpPr>
        <p:spPr>
          <a:xfrm>
            <a:off x="732362" y="3216502"/>
            <a:ext cx="1757212" cy="369332"/>
          </a:xfrm>
          <a:prstGeom prst="rect">
            <a:avLst/>
          </a:prstGeom>
          <a:noFill/>
        </p:spPr>
        <p:txBody>
          <a:bodyPr wrap="none" rtlCol="0">
            <a:spAutoFit/>
          </a:bodyPr>
          <a:lstStyle/>
          <a:p>
            <a:r>
              <a:rPr lang="en-GB" dirty="0" smtClean="0"/>
              <a:t>Home network</a:t>
            </a:r>
            <a:endParaRPr lang="en-GB" dirty="0"/>
          </a:p>
        </p:txBody>
      </p:sp>
      <p:sp>
        <p:nvSpPr>
          <p:cNvPr id="18" name="Textfeld 17"/>
          <p:cNvSpPr txBox="1"/>
          <p:nvPr/>
        </p:nvSpPr>
        <p:spPr>
          <a:xfrm>
            <a:off x="8560693" y="3222511"/>
            <a:ext cx="1952779" cy="369332"/>
          </a:xfrm>
          <a:prstGeom prst="rect">
            <a:avLst/>
          </a:prstGeom>
          <a:noFill/>
        </p:spPr>
        <p:txBody>
          <a:bodyPr wrap="none" rtlCol="0">
            <a:spAutoFit/>
          </a:bodyPr>
          <a:lstStyle/>
          <a:p>
            <a:r>
              <a:rPr lang="en-GB" dirty="0" smtClean="0"/>
              <a:t>Foreign network</a:t>
            </a:r>
            <a:endParaRPr lang="en-GB" dirty="0"/>
          </a:p>
        </p:txBody>
      </p:sp>
    </p:spTree>
    <p:extLst>
      <p:ext uri="{BB962C8B-B14F-4D97-AF65-F5344CB8AC3E}">
        <p14:creationId xmlns:p14="http://schemas.microsoft.com/office/powerpoint/2010/main" val="279870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Tools and simulation frameworks</a:t>
            </a:r>
            <a:endParaRPr lang="en-GB" dirty="0"/>
          </a:p>
        </p:txBody>
      </p:sp>
      <p:sp>
        <p:nvSpPr>
          <p:cNvPr id="3" name="Inhaltsplatzhalter 2"/>
          <p:cNvSpPr>
            <a:spLocks noGrp="1"/>
          </p:cNvSpPr>
          <p:nvPr>
            <p:ph idx="1"/>
          </p:nvPr>
        </p:nvSpPr>
        <p:spPr/>
        <p:txBody>
          <a:bodyPr/>
          <a:lstStyle/>
          <a:p>
            <a:r>
              <a:rPr lang="en-GB" dirty="0" err="1" smtClean="0"/>
              <a:t>OMNet</a:t>
            </a:r>
            <a:r>
              <a:rPr lang="en-GB" dirty="0" smtClean="0"/>
              <a:t>++</a:t>
            </a:r>
          </a:p>
          <a:p>
            <a:r>
              <a:rPr lang="en-GB" dirty="0" smtClean="0"/>
              <a:t>INET Framework (for mobility and MIPv6)</a:t>
            </a:r>
          </a:p>
          <a:p>
            <a:r>
              <a:rPr lang="en-GB" dirty="0" err="1" smtClean="0"/>
              <a:t>HIPSim</a:t>
            </a:r>
            <a:r>
              <a:rPr lang="en-GB" dirty="0" smtClean="0"/>
              <a:t>++ (for HIP)</a:t>
            </a:r>
          </a:p>
          <a:p>
            <a:pPr marL="0" indent="0">
              <a:buNone/>
            </a:pPr>
            <a:endParaRPr lang="en-GB" dirty="0" smtClean="0"/>
          </a:p>
          <a:p>
            <a:endParaRPr lang="en-GB" dirty="0"/>
          </a:p>
        </p:txBody>
      </p:sp>
    </p:spTree>
    <p:extLst>
      <p:ext uri="{BB962C8B-B14F-4D97-AF65-F5344CB8AC3E}">
        <p14:creationId xmlns:p14="http://schemas.microsoft.com/office/powerpoint/2010/main" val="222697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Testbed MIPv6</a:t>
            </a:r>
            <a:endParaRPr lang="en-GB" dirty="0"/>
          </a:p>
        </p:txBody>
      </p:sp>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5805" y="1828800"/>
            <a:ext cx="4947241" cy="4351338"/>
          </a:xfrm>
        </p:spPr>
      </p:pic>
    </p:spTree>
    <p:extLst>
      <p:ext uri="{BB962C8B-B14F-4D97-AF65-F5344CB8AC3E}">
        <p14:creationId xmlns:p14="http://schemas.microsoft.com/office/powerpoint/2010/main" val="352530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Testbed HIP</a:t>
            </a:r>
            <a:endParaRPr lang="en-GB" dirty="0"/>
          </a:p>
        </p:txBody>
      </p:sp>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5805" y="1828800"/>
            <a:ext cx="4947241" cy="4351338"/>
          </a:xfrm>
        </p:spPr>
      </p:pic>
    </p:spTree>
    <p:extLst>
      <p:ext uri="{BB962C8B-B14F-4D97-AF65-F5344CB8AC3E}">
        <p14:creationId xmlns:p14="http://schemas.microsoft.com/office/powerpoint/2010/main" val="221898351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TM03457515[[fn=Aussicht]]</Template>
  <TotalTime>0</TotalTime>
  <Words>285</Words>
  <Application>Microsoft Office PowerPoint</Application>
  <PresentationFormat>Breitbild</PresentationFormat>
  <Paragraphs>61</Paragraphs>
  <Slides>12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Century Schoolbook</vt:lpstr>
      <vt:lpstr>Wingdings 2</vt:lpstr>
      <vt:lpstr>View</vt:lpstr>
      <vt:lpstr>Intermediate Report - Performance comparison of MIPv6 and HIP</vt:lpstr>
      <vt:lpstr>Objective</vt:lpstr>
      <vt:lpstr>Mobile IPv6 </vt:lpstr>
      <vt:lpstr> </vt:lpstr>
      <vt:lpstr> </vt:lpstr>
      <vt:lpstr>Host Identity Protocol (HIP) </vt:lpstr>
      <vt:lpstr>Tools and simulation frameworks</vt:lpstr>
      <vt:lpstr>Testbed MIPv6</vt:lpstr>
      <vt:lpstr>Testbed HIP</vt:lpstr>
      <vt:lpstr>Scenarios</vt:lpstr>
      <vt:lpstr>Metrics</vt:lpstr>
      <vt:lpstr>What’s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Report - Performance comparison of IPv6 and HIP</dc:title>
  <dc:creator>sc</dc:creator>
  <cp:lastModifiedBy>sc</cp:lastModifiedBy>
  <cp:revision>11</cp:revision>
  <dcterms:created xsi:type="dcterms:W3CDTF">2016-04-17T08:47:12Z</dcterms:created>
  <dcterms:modified xsi:type="dcterms:W3CDTF">2016-04-17T10:24:53Z</dcterms:modified>
</cp:coreProperties>
</file>