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312" r:id="rId3"/>
    <p:sldId id="318" r:id="rId4"/>
    <p:sldId id="317" r:id="rId5"/>
    <p:sldId id="316" r:id="rId6"/>
    <p:sldId id="320" r:id="rId7"/>
    <p:sldId id="321" r:id="rId8"/>
    <p:sldId id="322" r:id="rId9"/>
    <p:sldId id="315" r:id="rId10"/>
    <p:sldId id="314" r:id="rId11"/>
    <p:sldId id="323" r:id="rId12"/>
    <p:sldId id="329" r:id="rId13"/>
    <p:sldId id="319" r:id="rId14"/>
    <p:sldId id="330" r:id="rId15"/>
    <p:sldId id="324" r:id="rId16"/>
    <p:sldId id="331" r:id="rId17"/>
    <p:sldId id="325" r:id="rId18"/>
    <p:sldId id="332" r:id="rId19"/>
    <p:sldId id="326" r:id="rId20"/>
    <p:sldId id="328" r:id="rId21"/>
    <p:sldId id="327" r:id="rId22"/>
    <p:sldId id="31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1150" autoAdjust="0"/>
    <p:restoredTop sz="84063" autoAdjust="0"/>
  </p:normalViewPr>
  <p:slideViewPr>
    <p:cSldViewPr>
      <p:cViewPr>
        <p:scale>
          <a:sx n="71" d="100"/>
          <a:sy n="71" d="100"/>
        </p:scale>
        <p:origin x="-86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E95A-02C5-43A0-BDF1-2A21510C290E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D19D-3800-4E03-8B04-A6845C6A58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2012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月份之前，</a:t>
            </a:r>
            <a:r>
              <a:rPr lang="en-US" dirty="0" smtClean="0"/>
              <a:t>OSGI</a:t>
            </a:r>
            <a:r>
              <a:rPr lang="zh-CN" altLang="en-US" dirty="0" smtClean="0"/>
              <a:t>一直在</a:t>
            </a:r>
            <a:r>
              <a:rPr lang="en-US" dirty="0" smtClean="0"/>
              <a:t>R4</a:t>
            </a:r>
            <a:r>
              <a:rPr lang="zh-CN" altLang="en-US" dirty="0" smtClean="0"/>
              <a:t>上发力，连续发布了好几个小版本。其目标也从“在移动和嵌入式设备上的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模块化”，去掉了“在移动和嵌入式设备上的”限定语，这意味着</a:t>
            </a:r>
            <a:r>
              <a:rPr lang="en-US" dirty="0" smtClean="0"/>
              <a:t>OSGI</a:t>
            </a:r>
            <a:r>
              <a:rPr lang="zh-CN" altLang="en-US" dirty="0" smtClean="0"/>
              <a:t>开始脱离</a:t>
            </a:r>
            <a:r>
              <a:rPr lang="en-US" dirty="0" smtClean="0"/>
              <a:t>Java ME </a:t>
            </a:r>
            <a:r>
              <a:rPr lang="zh-CN" altLang="en-US" dirty="0" smtClean="0"/>
              <a:t>的约束，向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月发布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同时发布了核心规范和企业级规范的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 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版本），这是目前最新的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规范版本。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R5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的一个主要目标是建立一套基于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的模块仓库系统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为下一步的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OSGI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做准备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D19D-3800-4E03-8B04-A6845C6A58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6499E-1491-4334-9299-A5A5CBC90FA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7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pPr defTabSz="963613" eaLnBrk="1" hangingPunct="1">
              <a:lnSpc>
                <a:spcPct val="87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6F319-BA81-4782-A959-2879A578908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pPr defTabSz="963613" eaLnBrk="1" hangingPunct="1">
              <a:lnSpc>
                <a:spcPct val="87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E2E6B-F45E-497A-8317-3800B4C705C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62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2950" cy="3414713"/>
          </a:xfrm>
          <a:ln cap="flat"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0225"/>
            <a:ext cx="5010150" cy="3403600"/>
          </a:xfrm>
          <a:ln/>
        </p:spPr>
        <p:txBody>
          <a:bodyPr lIns="95250" rIns="95250"/>
          <a:lstStyle/>
          <a:p>
            <a:pPr defTabSz="963613" eaLnBrk="1" hangingPunct="1">
              <a:lnSpc>
                <a:spcPct val="87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D1FB2-A93A-4204-97FF-7D2FA291D2E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3738"/>
            <a:ext cx="4551363" cy="3413125"/>
          </a:xfrm>
          <a:ln cap="flat"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</p:spPr>
        <p:txBody>
          <a:bodyPr lIns="95250" rIns="95250"/>
          <a:lstStyle/>
          <a:p>
            <a:pPr defTabSz="952500" eaLnBrk="1" hangingPunct="1">
              <a:lnSpc>
                <a:spcPct val="87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A13F-9870-4665-ACCE-F0B4030F4AD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51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8229600" cy="236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5413"/>
            <a:ext cx="8229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1377950" cy="320675"/>
          </a:xfrm>
        </p:spPr>
        <p:txBody>
          <a:bodyPr/>
          <a:lstStyle>
            <a:lvl1pPr>
              <a:defRPr/>
            </a:lvl1pPr>
          </a:lstStyle>
          <a:p>
            <a:fld id="{3C0A0BE9-B6B7-48E4-83E4-477A9D775FB6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380288" y="6477000"/>
            <a:ext cx="1382712" cy="320675"/>
          </a:xfrm>
        </p:spPr>
        <p:txBody>
          <a:bodyPr/>
          <a:lstStyle>
            <a:lvl1pPr>
              <a:defRPr/>
            </a:lvl1pPr>
          </a:lstStyle>
          <a:p>
            <a:fld id="{BBBCC4DB-FB21-4056-8BC6-780244D706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150"/>
            <a:ext cx="7848600" cy="1123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038350"/>
            <a:ext cx="37338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24400" y="2038350"/>
            <a:ext cx="3733800" cy="4191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47FA-B374-4FD9-835F-184BA75C931D}" type="datetimeFigureOut">
              <a:rPr lang="zh-CN" altLang="en-US" smtClean="0"/>
              <a:pPr/>
              <a:t>2013/4/27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1082-E6F2-450A-A423-08A0C01859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site/index.html" TargetMode="External"/><Relationship Id="rId2" Type="http://schemas.openxmlformats.org/officeDocument/2006/relationships/hyperlink" Target="http://www.eclipse.org/equin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index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的热插拔特性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5864" y="5301208"/>
            <a:ext cx="64008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</a:rPr>
              <a:t>北京中软国际信息技术有限公司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制造流通线　物流物联网事业</a:t>
            </a:r>
            <a:r>
              <a:rPr lang="zh-CN" altLang="en-US" sz="1800" dirty="0" smtClean="0">
                <a:solidFill>
                  <a:schemeClr val="tx1"/>
                </a:solidFill>
              </a:rPr>
              <a:t>部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AutoShape 4" descr="OpenGL.or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14942" y="4214818"/>
            <a:ext cx="33115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/>
              <a:t>陈绪绍</a:t>
            </a:r>
            <a:endParaRPr lang="en-US" altLang="zh-CN" dirty="0" smtClean="0"/>
          </a:p>
          <a:p>
            <a:r>
              <a:rPr lang="en-US" altLang="zh-CN" dirty="0" smtClean="0"/>
              <a:t>chenxushao@gmail.com</a:t>
            </a:r>
            <a:endParaRPr lang="en-US" altLang="zh-CN" dirty="0"/>
          </a:p>
        </p:txBody>
      </p:sp>
      <p:pic>
        <p:nvPicPr>
          <p:cNvPr id="13" name="图片 12" descr="os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166"/>
            <a:ext cx="220980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7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b="1" dirty="0"/>
              <a:t>实际的基于</a:t>
            </a:r>
            <a:r>
              <a:rPr lang="zh-CN" altLang="zh-CN" b="1" dirty="0"/>
              <a:t>OSGi</a:t>
            </a:r>
            <a:r>
              <a:rPr lang="zh-CN" b="1" dirty="0"/>
              <a:t>的商业产品的案例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IBM WAS V6.</a:t>
            </a:r>
            <a:r>
              <a:rPr lang="zh-CN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endParaRPr lang="zh-CN" altLang="zh-CN" dirty="0"/>
          </a:p>
          <a:p>
            <a:r>
              <a:rPr lang="zh-CN" altLang="zh-CN" dirty="0" smtClean="0"/>
              <a:t>Eclipse</a:t>
            </a:r>
            <a:endParaRPr lang="en-US" altLang="zh-CN" dirty="0" smtClean="0"/>
          </a:p>
          <a:p>
            <a:r>
              <a:rPr lang="en-US" altLang="zh-CN" dirty="0" smtClean="0"/>
              <a:t>BMW</a:t>
            </a:r>
            <a:r>
              <a:rPr lang="zh-CN" altLang="en-US" dirty="0" smtClean="0"/>
              <a:t>汽车控制系统</a:t>
            </a:r>
            <a:endParaRPr lang="en-US" altLang="zh-CN" dirty="0" smtClean="0"/>
          </a:p>
          <a:p>
            <a:r>
              <a:rPr lang="en-US" dirty="0" err="1" smtClean="0"/>
              <a:t>WebLogic</a:t>
            </a:r>
            <a:endParaRPr lang="zh-CN" altLang="en-US" dirty="0" smtClean="0"/>
          </a:p>
          <a:p>
            <a:r>
              <a:rPr lang="en-US" dirty="0" err="1" smtClean="0"/>
              <a:t>JBoss</a:t>
            </a:r>
            <a:r>
              <a:rPr lang="en-US" dirty="0" smtClean="0"/>
              <a:t> AS 5.0</a:t>
            </a:r>
            <a:endParaRPr lang="zh-CN" altLang="en-US" dirty="0" smtClean="0"/>
          </a:p>
          <a:p>
            <a:r>
              <a:rPr lang="en-US" dirty="0" smtClean="0"/>
              <a:t>BEA </a:t>
            </a:r>
            <a:r>
              <a:rPr lang="en-US" dirty="0" err="1" smtClean="0"/>
              <a:t>microService</a:t>
            </a:r>
            <a:endParaRPr lang="zh-CN" altLang="en-US" dirty="0" smtClean="0"/>
          </a:p>
          <a:p>
            <a:r>
              <a:rPr lang="en-US" dirty="0" smtClean="0"/>
              <a:t>Glassfish V3</a:t>
            </a:r>
            <a:endParaRPr lang="zh-CN" altLang="en-US" dirty="0" smtClean="0"/>
          </a:p>
          <a:p>
            <a:r>
              <a:rPr lang="zh-CN" altLang="en-US" dirty="0" smtClean="0"/>
              <a:t>基于</a:t>
            </a:r>
            <a:r>
              <a:rPr lang="en-US" dirty="0" smtClean="0"/>
              <a:t>Eclipse RCP</a:t>
            </a:r>
            <a:r>
              <a:rPr lang="zh-CN" altLang="en-US" dirty="0" smtClean="0"/>
              <a:t>的</a:t>
            </a:r>
            <a:r>
              <a:rPr lang="en-US" dirty="0" smtClean="0"/>
              <a:t>NASA</a:t>
            </a:r>
            <a:r>
              <a:rPr lang="zh-CN" altLang="en-US" dirty="0" smtClean="0"/>
              <a:t>火星探测系统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 RCP</a:t>
            </a:r>
            <a:r>
              <a:rPr lang="zh-CN" altLang="en-US" dirty="0" smtClean="0"/>
              <a:t>思维脑力软件</a:t>
            </a:r>
            <a:r>
              <a:rPr lang="en-US" altLang="zh-CN" dirty="0" err="1" smtClean="0"/>
              <a:t>XMind</a:t>
            </a:r>
            <a:endParaRPr lang="zh-CN" altLang="en-US" dirty="0" smtClean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8499505" cy="1143000"/>
          </a:xfrm>
          <a:noFill/>
          <a:ln/>
        </p:spPr>
        <p:txBody>
          <a:bodyPr lIns="92075" tIns="46038" rIns="92075" bIns="46038" anchor="ctr"/>
          <a:lstStyle/>
          <a:p>
            <a:pPr algn="l"/>
            <a:r>
              <a:rPr lang="zh-CN" altLang="en-US" b="1" dirty="0" smtClean="0"/>
              <a:t>四大</a:t>
            </a:r>
            <a:r>
              <a:rPr lang="en-US" altLang="zh-CN" b="1" dirty="0" err="1" smtClean="0"/>
              <a:t>OSGi</a:t>
            </a:r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57298"/>
            <a:ext cx="9144000" cy="5157787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Equinox</a:t>
            </a:r>
            <a:r>
              <a:rPr lang="zh-CN" altLang="en-US" sz="2400" dirty="0">
                <a:solidFill>
                  <a:schemeClr val="hlink"/>
                </a:solidFill>
              </a:rPr>
              <a:t>：</a:t>
            </a:r>
            <a:r>
              <a:rPr lang="zh-CN" altLang="en-US" sz="2400" dirty="0"/>
              <a:t>最知名，也是更新最频繁的，由于</a:t>
            </a:r>
            <a:r>
              <a:rPr lang="en-US" altLang="zh-CN" sz="2400" dirty="0"/>
              <a:t>Eclipse </a:t>
            </a:r>
            <a:r>
              <a:rPr lang="zh-CN" altLang="en-US" sz="2400" dirty="0"/>
              <a:t>基金的支持，其功能越来越完善，其</a:t>
            </a:r>
            <a:r>
              <a:rPr lang="en-US" altLang="zh-CN" sz="2400" dirty="0"/>
              <a:t>3.3.1</a:t>
            </a:r>
            <a:r>
              <a:rPr lang="zh-CN" altLang="en-US" sz="2400" dirty="0"/>
              <a:t>版本实现了</a:t>
            </a:r>
            <a:r>
              <a:rPr lang="en-US" altLang="zh-CN" sz="2400" dirty="0" err="1"/>
              <a:t>OSGi</a:t>
            </a:r>
            <a:r>
              <a:rPr lang="en-US" altLang="zh-CN" sz="2400" dirty="0"/>
              <a:t> R4 </a:t>
            </a:r>
            <a:r>
              <a:rPr lang="zh-CN" altLang="en-US" sz="2400" dirty="0"/>
              <a:t>规范，并提供很多平台性质的服务，包括：常用功能模块、日志模块、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服务器模块、</a:t>
            </a:r>
            <a:r>
              <a:rPr lang="en-US" altLang="zh-CN" sz="2400" dirty="0" err="1"/>
              <a:t>Servlet</a:t>
            </a:r>
            <a:r>
              <a:rPr lang="en-US" altLang="zh-CN" sz="2400" dirty="0"/>
              <a:t> </a:t>
            </a:r>
            <a:r>
              <a:rPr lang="zh-CN" altLang="en-US" sz="2400" dirty="0"/>
              <a:t>模块、</a:t>
            </a:r>
            <a:r>
              <a:rPr lang="en-US" altLang="zh-CN" sz="2400" dirty="0"/>
              <a:t>JSP </a:t>
            </a:r>
            <a:r>
              <a:rPr lang="zh-CN" altLang="en-US" sz="2400" dirty="0"/>
              <a:t>解析模块等等。</a:t>
            </a:r>
          </a:p>
          <a:p>
            <a:pPr marL="457200" indent="-457200"/>
            <a:r>
              <a:rPr lang="en-US" altLang="zh-CN" sz="2400" dirty="0" err="1">
                <a:solidFill>
                  <a:schemeClr val="hlink"/>
                </a:solidFill>
              </a:rPr>
              <a:t>Knopflerfish</a:t>
            </a:r>
            <a:r>
              <a:rPr lang="zh-CN" altLang="en-US" sz="2400" dirty="0">
                <a:solidFill>
                  <a:schemeClr val="hlink"/>
                </a:solidFill>
              </a:rPr>
              <a:t>：</a:t>
            </a:r>
            <a:r>
              <a:rPr lang="zh-CN" altLang="en-US" sz="2400" dirty="0"/>
              <a:t>很早的，也很优秀的一个</a:t>
            </a:r>
            <a:r>
              <a:rPr lang="en-US" altLang="zh-CN" sz="2400" dirty="0" err="1"/>
              <a:t>OSGi</a:t>
            </a:r>
            <a:r>
              <a:rPr lang="en-US" altLang="zh-CN" sz="2400" dirty="0"/>
              <a:t> </a:t>
            </a:r>
            <a:r>
              <a:rPr lang="zh-CN" altLang="en-US" sz="2400" dirty="0"/>
              <a:t>框架，也实现了</a:t>
            </a:r>
            <a:r>
              <a:rPr lang="en-US" altLang="zh-CN" sz="2400" dirty="0" err="1"/>
              <a:t>OSGi</a:t>
            </a:r>
            <a:r>
              <a:rPr lang="en-US" altLang="zh-CN" sz="2400" dirty="0"/>
              <a:t> R4 </a:t>
            </a:r>
            <a:r>
              <a:rPr lang="zh-CN" altLang="en-US" sz="2400" dirty="0"/>
              <a:t>标准。该项目的宗旨在于创建一个易于开发的</a:t>
            </a:r>
            <a:r>
              <a:rPr lang="en-US" altLang="zh-CN" sz="2400" dirty="0" err="1"/>
              <a:t>OSGi</a:t>
            </a:r>
            <a:r>
              <a:rPr lang="en-US" altLang="zh-CN" sz="2400" dirty="0"/>
              <a:t> </a:t>
            </a:r>
            <a:r>
              <a:rPr lang="zh-CN" altLang="en-US" sz="2400" dirty="0"/>
              <a:t>平台，与</a:t>
            </a:r>
            <a:r>
              <a:rPr lang="en-US" altLang="zh-CN" sz="2400" dirty="0"/>
              <a:t>Equinox </a:t>
            </a:r>
            <a:r>
              <a:rPr lang="zh-CN" altLang="en-US" sz="2400" dirty="0"/>
              <a:t>不同之处在于它本身提供一些小应用实例，包括一个可视化控制台等，也提供基于</a:t>
            </a:r>
            <a:r>
              <a:rPr lang="en-US" altLang="zh-CN" sz="2400" dirty="0"/>
              <a:t>Eclipse </a:t>
            </a:r>
            <a:r>
              <a:rPr lang="zh-CN" altLang="en-US" sz="2400" dirty="0"/>
              <a:t>的插件</a:t>
            </a:r>
            <a:r>
              <a:rPr lang="zh-CN" altLang="en-US" sz="2400" dirty="0" smtClean="0"/>
              <a:t>。</a:t>
            </a:r>
          </a:p>
          <a:p>
            <a:pPr marL="457200" indent="-457200"/>
            <a:r>
              <a:rPr lang="en-US" altLang="zh-CN" sz="2400" dirty="0" smtClean="0">
                <a:solidFill>
                  <a:schemeClr val="hlink"/>
                </a:solidFill>
              </a:rPr>
              <a:t>Felix</a:t>
            </a:r>
            <a:r>
              <a:rPr lang="zh-CN" altLang="en-US" sz="2400" dirty="0" smtClean="0">
                <a:solidFill>
                  <a:schemeClr val="hlink"/>
                </a:solidFill>
              </a:rPr>
              <a:t>：</a:t>
            </a:r>
            <a:r>
              <a:rPr lang="zh-CN" altLang="en-US" sz="2400" dirty="0" smtClean="0"/>
              <a:t>很新的一个</a:t>
            </a:r>
            <a:r>
              <a:rPr lang="en-US" altLang="zh-CN" sz="2400" dirty="0" err="1" smtClean="0"/>
              <a:t>OSGi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框架，社区很活跃，更新频率高，是</a:t>
            </a:r>
            <a:r>
              <a:rPr lang="en-US" altLang="zh-CN" sz="2400" dirty="0" smtClean="0"/>
              <a:t>Apache </a:t>
            </a:r>
            <a:r>
              <a:rPr lang="zh-CN" altLang="en-US" sz="2400" dirty="0" smtClean="0"/>
              <a:t>的开源项目。该项目</a:t>
            </a: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月才出</a:t>
            </a:r>
            <a:r>
              <a:rPr lang="en-US" altLang="zh-CN" sz="2400" dirty="0" smtClean="0"/>
              <a:t>1.0 </a:t>
            </a:r>
            <a:r>
              <a:rPr lang="zh-CN" altLang="en-US" sz="2400" dirty="0" smtClean="0"/>
              <a:t>版，也实现了</a:t>
            </a:r>
            <a:r>
              <a:rPr lang="en-US" altLang="zh-CN" sz="2400" dirty="0" err="1" smtClean="0"/>
              <a:t>OSGi</a:t>
            </a:r>
            <a:r>
              <a:rPr lang="en-US" altLang="zh-CN" sz="2400" dirty="0" smtClean="0"/>
              <a:t> R4 </a:t>
            </a:r>
            <a:r>
              <a:rPr lang="zh-CN" altLang="en-US" sz="2400" dirty="0" smtClean="0"/>
              <a:t>规范，也提供相关的基础服务和扩展服务功能。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OSGi</a:t>
            </a:r>
            <a:endParaRPr lang="zh-CN" altLang="en-US" smtClean="0"/>
          </a:p>
        </p:txBody>
      </p:sp>
      <p:sp>
        <p:nvSpPr>
          <p:cNvPr id="5123" name="内容占位符 5"/>
          <p:cNvSpPr>
            <a:spLocks noGrp="1"/>
          </p:cNvSpPr>
          <p:nvPr>
            <p:ph idx="1"/>
          </p:nvPr>
        </p:nvSpPr>
        <p:spPr>
          <a:xfrm>
            <a:off x="214313" y="1857375"/>
            <a:ext cx="8358187" cy="40719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sz="2600" smtClean="0">
                <a:ea typeface="宋体" charset="-122"/>
              </a:rPr>
              <a:t>	   OSGi-Open Services Gateway initiative.</a:t>
            </a: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开放服务网关协议是由</a:t>
            </a:r>
            <a:r>
              <a:rPr lang="en-US" altLang="zh-CN" sz="2600" smtClean="0">
                <a:ea typeface="宋体" charset="-122"/>
              </a:rPr>
              <a:t>osgi allinance</a:t>
            </a:r>
            <a:r>
              <a:rPr lang="zh-CN" altLang="en-US" sz="2600" smtClean="0">
                <a:ea typeface="宋体" charset="-122"/>
              </a:rPr>
              <a:t>制定的</a:t>
            </a:r>
            <a:r>
              <a:rPr lang="en-US" altLang="zh-CN" sz="2600" smtClean="0">
                <a:ea typeface="宋体" charset="-122"/>
              </a:rPr>
              <a:t>Java</a:t>
            </a:r>
            <a:r>
              <a:rPr lang="zh-CN" altLang="en-US" sz="2600" smtClean="0">
                <a:ea typeface="宋体" charset="-122"/>
              </a:rPr>
              <a:t>动态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模块化规范当前版本</a:t>
            </a:r>
            <a:r>
              <a:rPr lang="en-US" altLang="zh-CN" sz="2600" smtClean="0">
                <a:ea typeface="宋体" charset="-122"/>
              </a:rPr>
              <a:t>4.3</a:t>
            </a:r>
            <a:r>
              <a:rPr lang="zh-CN" altLang="en-US" sz="2600" smtClean="0">
                <a:ea typeface="宋体" charset="-122"/>
              </a:rPr>
              <a:t>。</a:t>
            </a:r>
            <a:r>
              <a:rPr lang="en-US" altLang="zh-CN" sz="2600" smtClean="0">
                <a:ea typeface="宋体" charset="-122"/>
              </a:rPr>
              <a:t>OSGi</a:t>
            </a:r>
            <a:r>
              <a:rPr lang="zh-CN" altLang="en-US" sz="2600" smtClean="0">
                <a:ea typeface="宋体" charset="-122"/>
              </a:rPr>
              <a:t>框架是它的核心，提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供了相应的接口，由各平台产商实现</a:t>
            </a:r>
            <a:r>
              <a:rPr lang="en-US" altLang="zh-CN" sz="2600" smtClean="0">
                <a:ea typeface="宋体" charset="-122"/>
              </a:rPr>
              <a:t>(R4.3)</a:t>
            </a:r>
            <a:r>
              <a:rPr lang="zh-CN" altLang="en-US" sz="2600" smtClean="0">
                <a:ea typeface="宋体" charset="-122"/>
              </a:rPr>
              <a:t>。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		</a:t>
            </a:r>
            <a:r>
              <a:rPr lang="en-US" altLang="zh-CN" sz="2600" smtClean="0">
                <a:ea typeface="宋体" charset="-122"/>
              </a:rPr>
              <a:t>EEG-Enterprise Expert Group. OSGi</a:t>
            </a:r>
            <a:r>
              <a:rPr lang="zh-CN" altLang="en-US" sz="2600" smtClean="0">
                <a:ea typeface="宋体" charset="-122"/>
              </a:rPr>
              <a:t>企业专家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组职责是在</a:t>
            </a:r>
            <a:r>
              <a:rPr lang="en-US" altLang="zh-CN" sz="2600" smtClean="0">
                <a:ea typeface="宋体" charset="-122"/>
              </a:rPr>
              <a:t>OSGi</a:t>
            </a:r>
            <a:r>
              <a:rPr lang="zh-CN" altLang="en-US" sz="2600" smtClean="0">
                <a:ea typeface="宋体" charset="-122"/>
              </a:rPr>
              <a:t>新的规范里增强对企业级应用的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zh-CN" altLang="en-US" sz="2600" smtClean="0">
                <a:ea typeface="宋体" charset="-122"/>
              </a:rPr>
              <a:t>支持</a:t>
            </a:r>
            <a:r>
              <a:rPr lang="en-US" altLang="zh-CN" sz="2600" smtClean="0">
                <a:ea typeface="宋体" charset="-122"/>
              </a:rPr>
              <a:t>(R5.0)</a:t>
            </a:r>
            <a:r>
              <a:rPr lang="zh-CN" altLang="en-US" sz="2600" smtClean="0">
                <a:ea typeface="宋体" charset="-122"/>
              </a:rPr>
              <a:t>。</a:t>
            </a:r>
            <a:endParaRPr lang="en-US" altLang="zh-CN" sz="2600" smtClean="0">
              <a:ea typeface="宋体" charset="-122"/>
            </a:endParaRPr>
          </a:p>
          <a:p>
            <a:pPr lvl="1">
              <a:buFontTx/>
              <a:buNone/>
            </a:pPr>
            <a:r>
              <a:rPr lang="en-US" altLang="zh-CN" smtClean="0">
                <a:ea typeface="宋体" charset="-122"/>
                <a:hlinkClick r:id="rId2"/>
              </a:rPr>
              <a:t>http://www.osgi.org/</a:t>
            </a:r>
            <a:endParaRPr lang="en-US" altLang="zh-CN" smtClean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8A94-35AD-4F7F-90D0-6E8A6FF7DF1C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332CEEB-9AFB-4985-9D89-5D34A9E498D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应用</a:t>
            </a:r>
            <a:r>
              <a:rPr lang="zh-CN" altLang="en-US" sz="3200" b="1" dirty="0"/>
              <a:t>演示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通过这样一个简短的演示，可以看到</a:t>
            </a:r>
            <a:r>
              <a:rPr lang="en-US" altLang="zh-CN" dirty="0" err="1"/>
              <a:t>OSGi</a:t>
            </a:r>
            <a:r>
              <a:rPr lang="zh-CN" altLang="en-US" dirty="0"/>
              <a:t>应用具备的特性：</a:t>
            </a:r>
          </a:p>
          <a:p>
            <a:pPr lvl="1"/>
            <a:r>
              <a:rPr lang="zh-CN" altLang="en-US" dirty="0"/>
              <a:t>模块化；</a:t>
            </a:r>
          </a:p>
          <a:p>
            <a:pPr lvl="1"/>
            <a:r>
              <a:rPr lang="zh-CN" altLang="en-US" dirty="0"/>
              <a:t>即插即用；</a:t>
            </a:r>
          </a:p>
          <a:p>
            <a:pPr lvl="1"/>
            <a:r>
              <a:rPr lang="zh-CN" altLang="en-US" dirty="0"/>
              <a:t>这些特性都是</a:t>
            </a:r>
            <a:r>
              <a:rPr lang="en-US" altLang="zh-CN" dirty="0" err="1"/>
              <a:t>OSGi</a:t>
            </a:r>
            <a:r>
              <a:rPr lang="zh-CN" altLang="en-US" dirty="0"/>
              <a:t>直接提供的，并不需要自己去做一些特别处理来支持。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OSGi</a:t>
            </a:r>
            <a:r>
              <a:rPr lang="zh-CN" altLang="en-US" smtClean="0"/>
              <a:t>核心功能</a:t>
            </a:r>
          </a:p>
        </p:txBody>
      </p:sp>
      <p:sp>
        <p:nvSpPr>
          <p:cNvPr id="6147" name="内容占位符 5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071938"/>
          </a:xfrm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模块化</a:t>
            </a:r>
            <a:endParaRPr lang="en-US" altLang="zh-CN" b="1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zh-CN" altLang="en-US" sz="2800" smtClean="0">
                <a:ea typeface="宋体" charset="-122"/>
              </a:rPr>
              <a:t>模块物理隔离性、模块的交互机制、模块化管理</a:t>
            </a:r>
            <a:endParaRPr lang="en-US" altLang="zh-CN" sz="2800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动态化</a:t>
            </a:r>
            <a:endParaRPr lang="en-US" altLang="zh-CN" b="1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ea typeface="宋体" charset="-122"/>
              </a:rPr>
              <a:t>	</a:t>
            </a:r>
            <a:r>
              <a:rPr lang="zh-CN" altLang="en-US" sz="2800" smtClean="0">
                <a:ea typeface="宋体" charset="-122"/>
              </a:rPr>
              <a:t>即插即用、即删即无、可扩展的设计</a:t>
            </a:r>
            <a:endParaRPr lang="en-US" altLang="zh-CN" sz="2800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面向服务的组件化</a:t>
            </a:r>
            <a:endParaRPr lang="en-US" altLang="zh-CN" b="1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zh-CN" altLang="en-US" sz="2800" smtClean="0">
                <a:ea typeface="宋体" charset="-122"/>
              </a:rPr>
              <a:t>组件对外提供</a:t>
            </a:r>
            <a:r>
              <a:rPr lang="en-US" altLang="zh-CN" sz="2800" smtClean="0">
                <a:ea typeface="宋体" charset="-122"/>
              </a:rPr>
              <a:t>/</a:t>
            </a:r>
            <a:r>
              <a:rPr lang="zh-CN" altLang="en-US" sz="2800" smtClean="0">
                <a:ea typeface="宋体" charset="-122"/>
              </a:rPr>
              <a:t>引用服务、容器管理服务</a:t>
            </a:r>
            <a:endParaRPr lang="en-US" altLang="zh-CN" sz="280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 smtClean="0">
                <a:ea typeface="宋体" charset="-122"/>
              </a:rPr>
              <a:t>	</a:t>
            </a:r>
          </a:p>
          <a:p>
            <a:pPr lvl="1"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0" name="Rectangle 10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056563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/>
              <a:t>OSGI</a:t>
            </a:r>
            <a:r>
              <a:rPr lang="zh-CN" altLang="en-US"/>
              <a:t>框架结构 </a:t>
            </a:r>
          </a:p>
        </p:txBody>
      </p:sp>
      <p:sp>
        <p:nvSpPr>
          <p:cNvPr id="63489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00213"/>
            <a:ext cx="9144000" cy="5157787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zh-CN" sz="2400"/>
              <a:t>    OSGI</a:t>
            </a:r>
            <a:r>
              <a:rPr lang="zh-CN" altLang="en-US" sz="2400"/>
              <a:t>框架的各个部分示意图如下：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OSGi</a:t>
            </a:r>
            <a:r>
              <a:rPr lang="zh-CN" altLang="en-US" smtClean="0"/>
              <a:t>框架层次</a:t>
            </a:r>
          </a:p>
        </p:txBody>
      </p:sp>
      <p:sp>
        <p:nvSpPr>
          <p:cNvPr id="7171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14813" y="1857375"/>
            <a:ext cx="4286250" cy="3786188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173" name="内容占位符 5"/>
          <p:cNvSpPr txBox="1">
            <a:spLocks/>
          </p:cNvSpPr>
          <p:nvPr/>
        </p:nvSpPr>
        <p:spPr bwMode="auto">
          <a:xfrm>
            <a:off x="500063" y="2357438"/>
            <a:ext cx="3714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服务层 </a:t>
            </a:r>
            <a:r>
              <a:rPr lang="en-US" altLang="zh-CN" sz="2400"/>
              <a:t>Service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生命周期层 </a:t>
            </a:r>
            <a:r>
              <a:rPr lang="en-US" altLang="zh-CN" sz="2400"/>
              <a:t>Life Cycle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模块层 </a:t>
            </a:r>
            <a:r>
              <a:rPr lang="en-US" altLang="zh-CN" sz="2400"/>
              <a:t>Module Layer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/>
              <a:t>安全层 </a:t>
            </a:r>
            <a:r>
              <a:rPr lang="en-US" altLang="zh-CN" sz="2400"/>
              <a:t>Security Layer</a:t>
            </a:r>
          </a:p>
          <a:p>
            <a:pPr marL="342900" indent="-342900"/>
            <a:endParaRPr lang="zh-CN" altLang="en-US" sz="2400"/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7174" name="内容占位符 5"/>
          <p:cNvSpPr txBox="1">
            <a:spLocks/>
          </p:cNvSpPr>
          <p:nvPr/>
        </p:nvSpPr>
        <p:spPr bwMode="auto">
          <a:xfrm>
            <a:off x="428625" y="1428750"/>
            <a:ext cx="39290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/>
              <a:t>OSGI</a:t>
            </a:r>
            <a:r>
              <a:rPr lang="zh-CN" altLang="en-US" sz="2800"/>
              <a:t>框架的主要层次：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Line 2"/>
          <p:cNvSpPr>
            <a:spLocks noChangeShapeType="1"/>
          </p:cNvSpPr>
          <p:nvPr/>
        </p:nvSpPr>
        <p:spPr bwMode="auto">
          <a:xfrm flipH="1" flipV="1">
            <a:off x="6784975" y="4291013"/>
            <a:ext cx="34607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056563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/>
              <a:t>OSGI </a:t>
            </a:r>
            <a:r>
              <a:rPr lang="zh-CN" altLang="en-US"/>
              <a:t>与 </a:t>
            </a:r>
            <a:r>
              <a:rPr lang="en-US" altLang="zh-CN"/>
              <a:t>Eclipse 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00213"/>
            <a:ext cx="9144000" cy="5157787"/>
          </a:xfrm>
          <a:noFill/>
          <a:ln/>
        </p:spPr>
        <p:txBody>
          <a:bodyPr/>
          <a:lstStyle/>
          <a:p>
            <a:pPr marL="457200" indent="-457200"/>
            <a:r>
              <a:rPr lang="en-US" altLang="zh-CN" sz="2400"/>
              <a:t>Eclipse </a:t>
            </a:r>
            <a:r>
              <a:rPr lang="zh-CN" altLang="en-US" sz="2400"/>
              <a:t>与</a:t>
            </a:r>
            <a:r>
              <a:rPr lang="en-US" altLang="zh-CN" sz="2400"/>
              <a:t>OSGi </a:t>
            </a:r>
            <a:r>
              <a:rPr lang="zh-CN" altLang="en-US" sz="2400"/>
              <a:t>框架的关系如图</a:t>
            </a:r>
            <a:r>
              <a:rPr lang="en-US" altLang="zh-CN" sz="2400"/>
              <a:t>1</a:t>
            </a:r>
            <a:r>
              <a:rPr lang="zh-CN" altLang="en-US" sz="2400"/>
              <a:t>所示。</a:t>
            </a:r>
          </a:p>
        </p:txBody>
      </p:sp>
      <p:pic>
        <p:nvPicPr>
          <p:cNvPr id="661509" name="Picture 5" descr="osgi-eclip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2151063"/>
            <a:ext cx="67246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OSGi</a:t>
            </a:r>
            <a:r>
              <a:rPr lang="zh-CN" altLang="en-US" smtClean="0">
                <a:ea typeface="宋体" charset="-122"/>
              </a:rPr>
              <a:t>框架实现</a:t>
            </a:r>
            <a:r>
              <a:rPr lang="en-US" altLang="zh-CN" smtClean="0">
                <a:ea typeface="宋体" charset="-122"/>
              </a:rPr>
              <a:t>/</a:t>
            </a:r>
            <a:r>
              <a:rPr lang="zh-CN" altLang="en-US" smtClean="0">
                <a:ea typeface="宋体" charset="-122"/>
              </a:rPr>
              <a:t>集成产商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31099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b="1" smtClean="0">
                <a:ea typeface="宋体" charset="-122"/>
              </a:rPr>
              <a:t>Eclipse Equinox</a:t>
            </a:r>
          </a:p>
          <a:p>
            <a:pPr>
              <a:buFontTx/>
              <a:buNone/>
            </a:pPr>
            <a:r>
              <a:rPr lang="en-US" altLang="zh-CN" sz="2800" b="1" smtClean="0">
                <a:ea typeface="宋体" charset="-122"/>
              </a:rPr>
              <a:t>	</a:t>
            </a:r>
            <a:r>
              <a:rPr lang="en-US" altLang="zh-CN" sz="2800" u="sng" smtClean="0">
                <a:ea typeface="宋体" charset="-122"/>
                <a:hlinkClick r:id="rId2"/>
              </a:rPr>
              <a:t>http://www.eclipse.org/equinox/</a:t>
            </a:r>
            <a:endParaRPr lang="zh-CN" altLang="zh-CN" sz="2800" b="1" smtClean="0">
              <a:ea typeface="宋体" charset="-122"/>
            </a:endParaRPr>
          </a:p>
          <a:p>
            <a:r>
              <a:rPr lang="en-US" altLang="zh-CN" sz="2800" b="1" smtClean="0">
                <a:ea typeface="宋体" charset="-122"/>
              </a:rPr>
              <a:t>Apache Felix</a:t>
            </a:r>
          </a:p>
          <a:p>
            <a:pPr>
              <a:buFontTx/>
              <a:buNone/>
            </a:pPr>
            <a:r>
              <a:rPr lang="en-US" altLang="zh-CN" sz="2800" b="1" smtClean="0">
                <a:ea typeface="宋体" charset="-122"/>
              </a:rPr>
              <a:t>	</a:t>
            </a:r>
            <a:r>
              <a:rPr lang="en-US" altLang="zh-CN" sz="2800" u="sng" smtClean="0">
                <a:ea typeface="宋体" charset="-122"/>
                <a:hlinkClick r:id="rId3"/>
              </a:rPr>
              <a:t>http://felix.apache.org/site/index.html</a:t>
            </a:r>
            <a:endParaRPr lang="zh-CN" altLang="zh-CN" sz="2800" b="1" smtClean="0">
              <a:ea typeface="宋体" charset="-122"/>
            </a:endParaRPr>
          </a:p>
          <a:p>
            <a:r>
              <a:rPr lang="en-US" altLang="zh-CN" sz="2800" b="1" smtClean="0">
                <a:ea typeface="宋体" charset="-122"/>
              </a:rPr>
              <a:t>Knopflerfish</a:t>
            </a:r>
          </a:p>
          <a:p>
            <a:pPr>
              <a:buFontTx/>
              <a:buNone/>
            </a:pPr>
            <a:r>
              <a:rPr lang="en-US" altLang="zh-CN" sz="2800" b="1" smtClean="0">
                <a:ea typeface="宋体" charset="-122"/>
              </a:rPr>
              <a:t>	</a:t>
            </a:r>
            <a:r>
              <a:rPr lang="en-US" altLang="zh-CN" sz="2800" u="sng" smtClean="0">
                <a:ea typeface="宋体" charset="-122"/>
                <a:hlinkClick r:id="rId4"/>
              </a:rPr>
              <a:t>http://www.knopflerfish.org/index.html</a:t>
            </a:r>
            <a:endParaRPr lang="zh-CN" altLang="zh-CN" sz="2800" b="1" smtClean="0">
              <a:ea typeface="宋体" charset="-122"/>
            </a:endParaRPr>
          </a:p>
          <a:p>
            <a:pPr>
              <a:buFontTx/>
              <a:buNone/>
            </a:pPr>
            <a:endParaRPr lang="en-US" altLang="zh-CN" sz="2800" b="1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b="1" smtClean="0">
                <a:ea typeface="宋体" charset="-122"/>
              </a:rPr>
              <a:t>Spring Dynamic Modules </a:t>
            </a:r>
          </a:p>
          <a:p>
            <a:pPr>
              <a:buFontTx/>
              <a:buNone/>
            </a:pPr>
            <a:r>
              <a:rPr lang="en-US" altLang="zh-CN" sz="2400" u="sng" smtClean="0">
                <a:ea typeface="宋体" charset="-122"/>
                <a:hlinkClick r:id="rId4"/>
              </a:rPr>
              <a:t>http://www.springsource.org/osgi/</a:t>
            </a:r>
          </a:p>
          <a:p>
            <a:pPr>
              <a:buFontTx/>
              <a:buNone/>
            </a:pPr>
            <a:endParaRPr lang="en-US" altLang="zh-CN" smtClean="0">
              <a:ea typeface="宋体" charset="-122"/>
            </a:endParaRP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www.wondersgroup.com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00025"/>
            <a:ext cx="71628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OSGI</a:t>
            </a:r>
            <a:r>
              <a:rPr lang="zh-CN" altLang="en-US"/>
              <a:t>的应用  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2392363"/>
            <a:ext cx="8316913" cy="33305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zh-CN"/>
              <a:t>OSGi</a:t>
            </a:r>
            <a:r>
              <a:rPr lang="zh-CN" altLang="en-US"/>
              <a:t>原先关注于服务网关，其实可用于多个方面。现在</a:t>
            </a:r>
            <a:r>
              <a:rPr lang="en-US" altLang="zh-CN"/>
              <a:t>OSGi</a:t>
            </a:r>
            <a:r>
              <a:rPr lang="zh-CN" altLang="en-US"/>
              <a:t>规范已经用于从移动电话到开源的</a:t>
            </a:r>
            <a:r>
              <a:rPr lang="en-US" altLang="zh-CN"/>
              <a:t>Eclipse</a:t>
            </a:r>
            <a:r>
              <a:rPr lang="zh-CN" altLang="en-US"/>
              <a:t>（其中包括了与</a:t>
            </a:r>
            <a:r>
              <a:rPr lang="en-US" altLang="zh-CN"/>
              <a:t>IBM</a:t>
            </a:r>
            <a:r>
              <a:rPr lang="zh-CN" altLang="en-US"/>
              <a:t>的</a:t>
            </a:r>
            <a:r>
              <a:rPr lang="en-US" altLang="zh-CN"/>
              <a:t>OSGi</a:t>
            </a:r>
            <a:r>
              <a:rPr lang="zh-CN" altLang="en-US"/>
              <a:t>框架</a:t>
            </a:r>
            <a:r>
              <a:rPr lang="en-US" altLang="zh-CN"/>
              <a:t>SMF</a:t>
            </a:r>
            <a:r>
              <a:rPr lang="zh-CN" altLang="en-US"/>
              <a:t>兼容的开源版本）。 </a:t>
            </a:r>
            <a:r>
              <a:rPr lang="en-US" altLang="zh-CN"/>
              <a:t>OSGi</a:t>
            </a:r>
            <a:r>
              <a:rPr lang="zh-CN" altLang="en-US"/>
              <a:t>服务平台的应用包括：服务网关、 汽车、移动电话、 工业自动化、建筑物自动化、 </a:t>
            </a:r>
            <a:r>
              <a:rPr lang="en-US" altLang="zh-CN"/>
              <a:t>PDA </a:t>
            </a:r>
            <a:r>
              <a:rPr lang="zh-CN" altLang="en-US"/>
              <a:t>网格计算、娱乐（如</a:t>
            </a:r>
            <a:r>
              <a:rPr lang="en-US" altLang="zh-CN"/>
              <a:t>iPronto</a:t>
            </a:r>
            <a:r>
              <a:rPr lang="zh-CN" altLang="en-US"/>
              <a:t>）、和 </a:t>
            </a:r>
            <a:r>
              <a:rPr lang="en-US" altLang="zh-CN"/>
              <a:t>IDE</a:t>
            </a:r>
            <a:r>
              <a:rPr lang="zh-CN" altLang="en-US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97700" y="766763"/>
            <a:ext cx="1973263" cy="2733675"/>
            <a:chOff x="4408" y="483"/>
            <a:chExt cx="1243" cy="17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715" y="1089"/>
              <a:ext cx="265" cy="295"/>
              <a:chOff x="4715" y="1089"/>
              <a:chExt cx="265" cy="295"/>
            </a:xfrm>
          </p:grpSpPr>
          <p:sp>
            <p:nvSpPr>
              <p:cNvPr id="708614" name="Freeform 6"/>
              <p:cNvSpPr>
                <a:spLocks/>
              </p:cNvSpPr>
              <p:nvPr/>
            </p:nvSpPr>
            <p:spPr bwMode="auto">
              <a:xfrm>
                <a:off x="4715" y="1089"/>
                <a:ext cx="265" cy="295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66" y="51"/>
                  </a:cxn>
                  <a:cxn ang="0">
                    <a:pos x="25" y="81"/>
                  </a:cxn>
                  <a:cxn ang="0">
                    <a:pos x="6" y="107"/>
                  </a:cxn>
                  <a:cxn ang="0">
                    <a:pos x="0" y="151"/>
                  </a:cxn>
                  <a:cxn ang="0">
                    <a:pos x="4" y="198"/>
                  </a:cxn>
                  <a:cxn ang="0">
                    <a:pos x="21" y="243"/>
                  </a:cxn>
                  <a:cxn ang="0">
                    <a:pos x="49" y="270"/>
                  </a:cxn>
                  <a:cxn ang="0">
                    <a:pos x="62" y="294"/>
                  </a:cxn>
                  <a:cxn ang="0">
                    <a:pos x="107" y="262"/>
                  </a:cxn>
                  <a:cxn ang="0">
                    <a:pos x="141" y="246"/>
                  </a:cxn>
                  <a:cxn ang="0">
                    <a:pos x="171" y="222"/>
                  </a:cxn>
                  <a:cxn ang="0">
                    <a:pos x="199" y="192"/>
                  </a:cxn>
                  <a:cxn ang="0">
                    <a:pos x="225" y="164"/>
                  </a:cxn>
                  <a:cxn ang="0">
                    <a:pos x="244" y="131"/>
                  </a:cxn>
                  <a:cxn ang="0">
                    <a:pos x="264" y="102"/>
                  </a:cxn>
                  <a:cxn ang="0">
                    <a:pos x="197" y="51"/>
                  </a:cxn>
                  <a:cxn ang="0">
                    <a:pos x="154" y="0"/>
                  </a:cxn>
                </a:cxnLst>
                <a:rect l="0" t="0" r="r" b="b"/>
                <a:pathLst>
                  <a:path w="265" h="295">
                    <a:moveTo>
                      <a:pt x="154" y="0"/>
                    </a:moveTo>
                    <a:lnTo>
                      <a:pt x="66" y="51"/>
                    </a:lnTo>
                    <a:lnTo>
                      <a:pt x="25" y="81"/>
                    </a:lnTo>
                    <a:lnTo>
                      <a:pt x="6" y="107"/>
                    </a:lnTo>
                    <a:lnTo>
                      <a:pt x="0" y="151"/>
                    </a:lnTo>
                    <a:lnTo>
                      <a:pt x="4" y="198"/>
                    </a:lnTo>
                    <a:lnTo>
                      <a:pt x="21" y="243"/>
                    </a:lnTo>
                    <a:lnTo>
                      <a:pt x="49" y="270"/>
                    </a:lnTo>
                    <a:lnTo>
                      <a:pt x="62" y="294"/>
                    </a:lnTo>
                    <a:lnTo>
                      <a:pt x="107" y="262"/>
                    </a:lnTo>
                    <a:lnTo>
                      <a:pt x="141" y="246"/>
                    </a:lnTo>
                    <a:lnTo>
                      <a:pt x="171" y="222"/>
                    </a:lnTo>
                    <a:lnTo>
                      <a:pt x="199" y="192"/>
                    </a:lnTo>
                    <a:lnTo>
                      <a:pt x="225" y="164"/>
                    </a:lnTo>
                    <a:lnTo>
                      <a:pt x="244" y="131"/>
                    </a:lnTo>
                    <a:lnTo>
                      <a:pt x="264" y="102"/>
                    </a:lnTo>
                    <a:lnTo>
                      <a:pt x="197" y="51"/>
                    </a:lnTo>
                    <a:lnTo>
                      <a:pt x="154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15" name="Freeform 7"/>
              <p:cNvSpPr>
                <a:spLocks/>
              </p:cNvSpPr>
              <p:nvPr/>
            </p:nvSpPr>
            <p:spPr bwMode="auto">
              <a:xfrm>
                <a:off x="4720" y="1198"/>
                <a:ext cx="75" cy="148"/>
              </a:xfrm>
              <a:custGeom>
                <a:avLst/>
                <a:gdLst/>
                <a:ahLst/>
                <a:cxnLst>
                  <a:cxn ang="0">
                    <a:pos x="42" y="20"/>
                  </a:cxn>
                  <a:cxn ang="0">
                    <a:pos x="24" y="3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18" y="32"/>
                  </a:cxn>
                  <a:cxn ang="0">
                    <a:pos x="28" y="58"/>
                  </a:cxn>
                  <a:cxn ang="0">
                    <a:pos x="33" y="89"/>
                  </a:cxn>
                  <a:cxn ang="0">
                    <a:pos x="30" y="104"/>
                  </a:cxn>
                  <a:cxn ang="0">
                    <a:pos x="15" y="124"/>
                  </a:cxn>
                  <a:cxn ang="0">
                    <a:pos x="34" y="138"/>
                  </a:cxn>
                  <a:cxn ang="0">
                    <a:pos x="52" y="137"/>
                  </a:cxn>
                  <a:cxn ang="0">
                    <a:pos x="71" y="147"/>
                  </a:cxn>
                  <a:cxn ang="0">
                    <a:pos x="74" y="115"/>
                  </a:cxn>
                  <a:cxn ang="0">
                    <a:pos x="69" y="88"/>
                  </a:cxn>
                  <a:cxn ang="0">
                    <a:pos x="57" y="49"/>
                  </a:cxn>
                  <a:cxn ang="0">
                    <a:pos x="42" y="20"/>
                  </a:cxn>
                </a:cxnLst>
                <a:rect l="0" t="0" r="r" b="b"/>
                <a:pathLst>
                  <a:path w="75" h="148">
                    <a:moveTo>
                      <a:pt x="42" y="20"/>
                    </a:moveTo>
                    <a:lnTo>
                      <a:pt x="24" y="3"/>
                    </a:lnTo>
                    <a:lnTo>
                      <a:pt x="8" y="0"/>
                    </a:lnTo>
                    <a:lnTo>
                      <a:pt x="0" y="4"/>
                    </a:lnTo>
                    <a:lnTo>
                      <a:pt x="18" y="32"/>
                    </a:lnTo>
                    <a:lnTo>
                      <a:pt x="28" y="58"/>
                    </a:lnTo>
                    <a:lnTo>
                      <a:pt x="33" y="89"/>
                    </a:lnTo>
                    <a:lnTo>
                      <a:pt x="30" y="104"/>
                    </a:lnTo>
                    <a:lnTo>
                      <a:pt x="15" y="124"/>
                    </a:lnTo>
                    <a:lnTo>
                      <a:pt x="34" y="138"/>
                    </a:lnTo>
                    <a:lnTo>
                      <a:pt x="52" y="137"/>
                    </a:lnTo>
                    <a:lnTo>
                      <a:pt x="71" y="147"/>
                    </a:lnTo>
                    <a:lnTo>
                      <a:pt x="74" y="115"/>
                    </a:lnTo>
                    <a:lnTo>
                      <a:pt x="69" y="88"/>
                    </a:lnTo>
                    <a:lnTo>
                      <a:pt x="57" y="49"/>
                    </a:lnTo>
                    <a:lnTo>
                      <a:pt x="42" y="2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16" name="Freeform 8"/>
              <p:cNvSpPr>
                <a:spLocks/>
              </p:cNvSpPr>
              <p:nvPr/>
            </p:nvSpPr>
            <p:spPr bwMode="auto">
              <a:xfrm>
                <a:off x="4722" y="1194"/>
                <a:ext cx="74" cy="190"/>
              </a:xfrm>
              <a:custGeom>
                <a:avLst/>
                <a:gdLst/>
                <a:ahLst/>
                <a:cxnLst>
                  <a:cxn ang="0">
                    <a:pos x="56" y="189"/>
                  </a:cxn>
                  <a:cxn ang="0">
                    <a:pos x="66" y="167"/>
                  </a:cxn>
                  <a:cxn ang="0">
                    <a:pos x="73" y="130"/>
                  </a:cxn>
                  <a:cxn ang="0">
                    <a:pos x="67" y="91"/>
                  </a:cxn>
                  <a:cxn ang="0">
                    <a:pos x="56" y="51"/>
                  </a:cxn>
                  <a:cxn ang="0">
                    <a:pos x="38" y="20"/>
                  </a:cxn>
                  <a:cxn ang="0">
                    <a:pos x="20" y="3"/>
                  </a:cxn>
                  <a:cxn ang="0">
                    <a:pos x="0" y="0"/>
                  </a:cxn>
                </a:cxnLst>
                <a:rect l="0" t="0" r="r" b="b"/>
                <a:pathLst>
                  <a:path w="74" h="190">
                    <a:moveTo>
                      <a:pt x="56" y="189"/>
                    </a:moveTo>
                    <a:lnTo>
                      <a:pt x="66" y="167"/>
                    </a:lnTo>
                    <a:lnTo>
                      <a:pt x="73" y="130"/>
                    </a:lnTo>
                    <a:lnTo>
                      <a:pt x="67" y="91"/>
                    </a:lnTo>
                    <a:lnTo>
                      <a:pt x="56" y="51"/>
                    </a:lnTo>
                    <a:lnTo>
                      <a:pt x="38" y="20"/>
                    </a:lnTo>
                    <a:lnTo>
                      <a:pt x="20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408" y="893"/>
              <a:ext cx="351" cy="464"/>
              <a:chOff x="4408" y="893"/>
              <a:chExt cx="351" cy="464"/>
            </a:xfrm>
          </p:grpSpPr>
          <p:sp>
            <p:nvSpPr>
              <p:cNvPr id="708618" name="Freeform 10"/>
              <p:cNvSpPr>
                <a:spLocks/>
              </p:cNvSpPr>
              <p:nvPr/>
            </p:nvSpPr>
            <p:spPr bwMode="auto">
              <a:xfrm>
                <a:off x="4601" y="1079"/>
                <a:ext cx="158" cy="262"/>
              </a:xfrm>
              <a:custGeom>
                <a:avLst/>
                <a:gdLst/>
                <a:ahLst/>
                <a:cxnLst>
                  <a:cxn ang="0">
                    <a:pos x="150" y="169"/>
                  </a:cxn>
                  <a:cxn ang="0">
                    <a:pos x="144" y="154"/>
                  </a:cxn>
                  <a:cxn ang="0">
                    <a:pos x="138" y="142"/>
                  </a:cxn>
                  <a:cxn ang="0">
                    <a:pos x="130" y="135"/>
                  </a:cxn>
                  <a:cxn ang="0">
                    <a:pos x="119" y="125"/>
                  </a:cxn>
                  <a:cxn ang="0">
                    <a:pos x="111" y="115"/>
                  </a:cxn>
                  <a:cxn ang="0">
                    <a:pos x="103" y="104"/>
                  </a:cxn>
                  <a:cxn ang="0">
                    <a:pos x="97" y="93"/>
                  </a:cxn>
                  <a:cxn ang="0">
                    <a:pos x="87" y="84"/>
                  </a:cxn>
                  <a:cxn ang="0">
                    <a:pos x="74" y="77"/>
                  </a:cxn>
                  <a:cxn ang="0">
                    <a:pos x="64" y="67"/>
                  </a:cxn>
                  <a:cxn ang="0">
                    <a:pos x="59" y="48"/>
                  </a:cxn>
                  <a:cxn ang="0">
                    <a:pos x="50" y="34"/>
                  </a:cxn>
                  <a:cxn ang="0">
                    <a:pos x="38" y="1"/>
                  </a:cxn>
                  <a:cxn ang="0">
                    <a:pos x="31" y="0"/>
                  </a:cxn>
                  <a:cxn ang="0">
                    <a:pos x="23" y="6"/>
                  </a:cxn>
                  <a:cxn ang="0">
                    <a:pos x="19" y="14"/>
                  </a:cxn>
                  <a:cxn ang="0">
                    <a:pos x="18" y="29"/>
                  </a:cxn>
                  <a:cxn ang="0">
                    <a:pos x="22" y="49"/>
                  </a:cxn>
                  <a:cxn ang="0">
                    <a:pos x="28" y="57"/>
                  </a:cxn>
                  <a:cxn ang="0">
                    <a:pos x="33" y="67"/>
                  </a:cxn>
                  <a:cxn ang="0">
                    <a:pos x="39" y="84"/>
                  </a:cxn>
                  <a:cxn ang="0">
                    <a:pos x="32" y="80"/>
                  </a:cxn>
                  <a:cxn ang="0">
                    <a:pos x="21" y="80"/>
                  </a:cxn>
                  <a:cxn ang="0">
                    <a:pos x="16" y="84"/>
                  </a:cxn>
                  <a:cxn ang="0">
                    <a:pos x="4" y="94"/>
                  </a:cxn>
                  <a:cxn ang="0">
                    <a:pos x="0" y="111"/>
                  </a:cxn>
                  <a:cxn ang="0">
                    <a:pos x="0" y="135"/>
                  </a:cxn>
                  <a:cxn ang="0">
                    <a:pos x="2" y="165"/>
                  </a:cxn>
                  <a:cxn ang="0">
                    <a:pos x="9" y="184"/>
                  </a:cxn>
                  <a:cxn ang="0">
                    <a:pos x="17" y="209"/>
                  </a:cxn>
                  <a:cxn ang="0">
                    <a:pos x="31" y="236"/>
                  </a:cxn>
                  <a:cxn ang="0">
                    <a:pos x="38" y="251"/>
                  </a:cxn>
                  <a:cxn ang="0">
                    <a:pos x="48" y="258"/>
                  </a:cxn>
                  <a:cxn ang="0">
                    <a:pos x="59" y="261"/>
                  </a:cxn>
                  <a:cxn ang="0">
                    <a:pos x="73" y="258"/>
                  </a:cxn>
                  <a:cxn ang="0">
                    <a:pos x="84" y="253"/>
                  </a:cxn>
                  <a:cxn ang="0">
                    <a:pos x="91" y="247"/>
                  </a:cxn>
                  <a:cxn ang="0">
                    <a:pos x="97" y="242"/>
                  </a:cxn>
                  <a:cxn ang="0">
                    <a:pos x="104" y="245"/>
                  </a:cxn>
                  <a:cxn ang="0">
                    <a:pos x="114" y="246"/>
                  </a:cxn>
                  <a:cxn ang="0">
                    <a:pos x="124" y="248"/>
                  </a:cxn>
                  <a:cxn ang="0">
                    <a:pos x="138" y="245"/>
                  </a:cxn>
                  <a:cxn ang="0">
                    <a:pos x="145" y="236"/>
                  </a:cxn>
                  <a:cxn ang="0">
                    <a:pos x="153" y="221"/>
                  </a:cxn>
                  <a:cxn ang="0">
                    <a:pos x="157" y="198"/>
                  </a:cxn>
                  <a:cxn ang="0">
                    <a:pos x="152" y="174"/>
                  </a:cxn>
                  <a:cxn ang="0">
                    <a:pos x="150" y="169"/>
                  </a:cxn>
                </a:cxnLst>
                <a:rect l="0" t="0" r="r" b="b"/>
                <a:pathLst>
                  <a:path w="158" h="262">
                    <a:moveTo>
                      <a:pt x="150" y="169"/>
                    </a:moveTo>
                    <a:lnTo>
                      <a:pt x="144" y="154"/>
                    </a:lnTo>
                    <a:lnTo>
                      <a:pt x="138" y="142"/>
                    </a:lnTo>
                    <a:lnTo>
                      <a:pt x="130" y="135"/>
                    </a:lnTo>
                    <a:lnTo>
                      <a:pt x="119" y="125"/>
                    </a:lnTo>
                    <a:lnTo>
                      <a:pt x="111" y="115"/>
                    </a:lnTo>
                    <a:lnTo>
                      <a:pt x="103" y="104"/>
                    </a:lnTo>
                    <a:lnTo>
                      <a:pt x="97" y="93"/>
                    </a:lnTo>
                    <a:lnTo>
                      <a:pt x="87" y="84"/>
                    </a:lnTo>
                    <a:lnTo>
                      <a:pt x="74" y="77"/>
                    </a:lnTo>
                    <a:lnTo>
                      <a:pt x="64" y="67"/>
                    </a:lnTo>
                    <a:lnTo>
                      <a:pt x="59" y="48"/>
                    </a:lnTo>
                    <a:lnTo>
                      <a:pt x="50" y="34"/>
                    </a:lnTo>
                    <a:lnTo>
                      <a:pt x="38" y="1"/>
                    </a:lnTo>
                    <a:lnTo>
                      <a:pt x="31" y="0"/>
                    </a:lnTo>
                    <a:lnTo>
                      <a:pt x="23" y="6"/>
                    </a:lnTo>
                    <a:lnTo>
                      <a:pt x="19" y="14"/>
                    </a:lnTo>
                    <a:lnTo>
                      <a:pt x="18" y="29"/>
                    </a:lnTo>
                    <a:lnTo>
                      <a:pt x="22" y="49"/>
                    </a:lnTo>
                    <a:lnTo>
                      <a:pt x="28" y="57"/>
                    </a:lnTo>
                    <a:lnTo>
                      <a:pt x="33" y="67"/>
                    </a:lnTo>
                    <a:lnTo>
                      <a:pt x="39" y="84"/>
                    </a:lnTo>
                    <a:lnTo>
                      <a:pt x="32" y="80"/>
                    </a:lnTo>
                    <a:lnTo>
                      <a:pt x="21" y="80"/>
                    </a:lnTo>
                    <a:lnTo>
                      <a:pt x="16" y="84"/>
                    </a:lnTo>
                    <a:lnTo>
                      <a:pt x="4" y="94"/>
                    </a:lnTo>
                    <a:lnTo>
                      <a:pt x="0" y="111"/>
                    </a:lnTo>
                    <a:lnTo>
                      <a:pt x="0" y="135"/>
                    </a:lnTo>
                    <a:lnTo>
                      <a:pt x="2" y="165"/>
                    </a:lnTo>
                    <a:lnTo>
                      <a:pt x="9" y="184"/>
                    </a:lnTo>
                    <a:lnTo>
                      <a:pt x="17" y="209"/>
                    </a:lnTo>
                    <a:lnTo>
                      <a:pt x="31" y="236"/>
                    </a:lnTo>
                    <a:lnTo>
                      <a:pt x="38" y="251"/>
                    </a:lnTo>
                    <a:lnTo>
                      <a:pt x="48" y="258"/>
                    </a:lnTo>
                    <a:lnTo>
                      <a:pt x="59" y="261"/>
                    </a:lnTo>
                    <a:lnTo>
                      <a:pt x="73" y="258"/>
                    </a:lnTo>
                    <a:lnTo>
                      <a:pt x="84" y="253"/>
                    </a:lnTo>
                    <a:lnTo>
                      <a:pt x="91" y="247"/>
                    </a:lnTo>
                    <a:lnTo>
                      <a:pt x="97" y="242"/>
                    </a:lnTo>
                    <a:lnTo>
                      <a:pt x="104" y="245"/>
                    </a:lnTo>
                    <a:lnTo>
                      <a:pt x="114" y="246"/>
                    </a:lnTo>
                    <a:lnTo>
                      <a:pt x="124" y="248"/>
                    </a:lnTo>
                    <a:lnTo>
                      <a:pt x="138" y="245"/>
                    </a:lnTo>
                    <a:lnTo>
                      <a:pt x="145" y="236"/>
                    </a:lnTo>
                    <a:lnTo>
                      <a:pt x="153" y="221"/>
                    </a:lnTo>
                    <a:lnTo>
                      <a:pt x="157" y="198"/>
                    </a:lnTo>
                    <a:lnTo>
                      <a:pt x="152" y="174"/>
                    </a:lnTo>
                    <a:lnTo>
                      <a:pt x="150" y="169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408" y="893"/>
                <a:ext cx="316" cy="464"/>
                <a:chOff x="4408" y="893"/>
                <a:chExt cx="316" cy="464"/>
              </a:xfrm>
            </p:grpSpPr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4408" y="893"/>
                  <a:ext cx="316" cy="405"/>
                  <a:chOff x="4408" y="893"/>
                  <a:chExt cx="316" cy="405"/>
                </a:xfrm>
              </p:grpSpPr>
              <p:sp>
                <p:nvSpPr>
                  <p:cNvPr id="708621" name="Freeform 13"/>
                  <p:cNvSpPr>
                    <a:spLocks/>
                  </p:cNvSpPr>
                  <p:nvPr/>
                </p:nvSpPr>
                <p:spPr bwMode="auto">
                  <a:xfrm>
                    <a:off x="4408" y="893"/>
                    <a:ext cx="316" cy="405"/>
                  </a:xfrm>
                  <a:custGeom>
                    <a:avLst/>
                    <a:gdLst/>
                    <a:ahLst/>
                    <a:cxnLst>
                      <a:cxn ang="0">
                        <a:pos x="310" y="359"/>
                      </a:cxn>
                      <a:cxn ang="0">
                        <a:pos x="295" y="332"/>
                      </a:cxn>
                      <a:cxn ang="0">
                        <a:pos x="271" y="294"/>
                      </a:cxn>
                      <a:cxn ang="0">
                        <a:pos x="242" y="259"/>
                      </a:cxn>
                      <a:cxn ang="0">
                        <a:pos x="221" y="237"/>
                      </a:cxn>
                      <a:cxn ang="0">
                        <a:pos x="204" y="229"/>
                      </a:cxn>
                      <a:cxn ang="0">
                        <a:pos x="192" y="224"/>
                      </a:cxn>
                      <a:cxn ang="0">
                        <a:pos x="184" y="214"/>
                      </a:cxn>
                      <a:cxn ang="0">
                        <a:pos x="187" y="188"/>
                      </a:cxn>
                      <a:cxn ang="0">
                        <a:pos x="182" y="160"/>
                      </a:cxn>
                      <a:cxn ang="0">
                        <a:pos x="171" y="133"/>
                      </a:cxn>
                      <a:cxn ang="0">
                        <a:pos x="154" y="104"/>
                      </a:cxn>
                      <a:cxn ang="0">
                        <a:pos x="129" y="72"/>
                      </a:cxn>
                      <a:cxn ang="0">
                        <a:pos x="103" y="43"/>
                      </a:cxn>
                      <a:cxn ang="0">
                        <a:pos x="78" y="20"/>
                      </a:cxn>
                      <a:cxn ang="0">
                        <a:pos x="51" y="4"/>
                      </a:cxn>
                      <a:cxn ang="0">
                        <a:pos x="31" y="0"/>
                      </a:cxn>
                      <a:cxn ang="0">
                        <a:pos x="14" y="7"/>
                      </a:cxn>
                      <a:cxn ang="0">
                        <a:pos x="4" y="21"/>
                      </a:cxn>
                      <a:cxn ang="0">
                        <a:pos x="0" y="41"/>
                      </a:cxn>
                      <a:cxn ang="0">
                        <a:pos x="2" y="69"/>
                      </a:cxn>
                      <a:cxn ang="0">
                        <a:pos x="10" y="99"/>
                      </a:cxn>
                      <a:cxn ang="0">
                        <a:pos x="21" y="125"/>
                      </a:cxn>
                      <a:cxn ang="0">
                        <a:pos x="38" y="154"/>
                      </a:cxn>
                      <a:cxn ang="0">
                        <a:pos x="56" y="178"/>
                      </a:cxn>
                      <a:cxn ang="0">
                        <a:pos x="82" y="205"/>
                      </a:cxn>
                      <a:cxn ang="0">
                        <a:pos x="106" y="227"/>
                      </a:cxn>
                      <a:cxn ang="0">
                        <a:pos x="126" y="240"/>
                      </a:cxn>
                      <a:cxn ang="0">
                        <a:pos x="144" y="241"/>
                      </a:cxn>
                      <a:cxn ang="0">
                        <a:pos x="161" y="238"/>
                      </a:cxn>
                      <a:cxn ang="0">
                        <a:pos x="173" y="244"/>
                      </a:cxn>
                      <a:cxn ang="0">
                        <a:pos x="180" y="257"/>
                      </a:cxn>
                      <a:cxn ang="0">
                        <a:pos x="186" y="281"/>
                      </a:cxn>
                      <a:cxn ang="0">
                        <a:pos x="201" y="307"/>
                      </a:cxn>
                      <a:cxn ang="0">
                        <a:pos x="224" y="336"/>
                      </a:cxn>
                      <a:cxn ang="0">
                        <a:pos x="242" y="361"/>
                      </a:cxn>
                      <a:cxn ang="0">
                        <a:pos x="258" y="382"/>
                      </a:cxn>
                      <a:cxn ang="0">
                        <a:pos x="273" y="396"/>
                      </a:cxn>
                      <a:cxn ang="0">
                        <a:pos x="289" y="403"/>
                      </a:cxn>
                      <a:cxn ang="0">
                        <a:pos x="302" y="404"/>
                      </a:cxn>
                      <a:cxn ang="0">
                        <a:pos x="313" y="396"/>
                      </a:cxn>
                      <a:cxn ang="0">
                        <a:pos x="315" y="377"/>
                      </a:cxn>
                      <a:cxn ang="0">
                        <a:pos x="310" y="359"/>
                      </a:cxn>
                    </a:cxnLst>
                    <a:rect l="0" t="0" r="r" b="b"/>
                    <a:pathLst>
                      <a:path w="316" h="405">
                        <a:moveTo>
                          <a:pt x="310" y="359"/>
                        </a:moveTo>
                        <a:lnTo>
                          <a:pt x="295" y="332"/>
                        </a:lnTo>
                        <a:lnTo>
                          <a:pt x="271" y="294"/>
                        </a:lnTo>
                        <a:lnTo>
                          <a:pt x="242" y="259"/>
                        </a:lnTo>
                        <a:lnTo>
                          <a:pt x="221" y="237"/>
                        </a:lnTo>
                        <a:lnTo>
                          <a:pt x="204" y="229"/>
                        </a:lnTo>
                        <a:lnTo>
                          <a:pt x="192" y="224"/>
                        </a:lnTo>
                        <a:lnTo>
                          <a:pt x="184" y="214"/>
                        </a:lnTo>
                        <a:lnTo>
                          <a:pt x="187" y="188"/>
                        </a:lnTo>
                        <a:lnTo>
                          <a:pt x="182" y="160"/>
                        </a:lnTo>
                        <a:lnTo>
                          <a:pt x="171" y="133"/>
                        </a:lnTo>
                        <a:lnTo>
                          <a:pt x="154" y="104"/>
                        </a:lnTo>
                        <a:lnTo>
                          <a:pt x="129" y="72"/>
                        </a:lnTo>
                        <a:lnTo>
                          <a:pt x="103" y="43"/>
                        </a:lnTo>
                        <a:lnTo>
                          <a:pt x="78" y="20"/>
                        </a:lnTo>
                        <a:lnTo>
                          <a:pt x="51" y="4"/>
                        </a:lnTo>
                        <a:lnTo>
                          <a:pt x="31" y="0"/>
                        </a:lnTo>
                        <a:lnTo>
                          <a:pt x="14" y="7"/>
                        </a:lnTo>
                        <a:lnTo>
                          <a:pt x="4" y="21"/>
                        </a:lnTo>
                        <a:lnTo>
                          <a:pt x="0" y="41"/>
                        </a:lnTo>
                        <a:lnTo>
                          <a:pt x="2" y="69"/>
                        </a:lnTo>
                        <a:lnTo>
                          <a:pt x="10" y="99"/>
                        </a:lnTo>
                        <a:lnTo>
                          <a:pt x="21" y="125"/>
                        </a:lnTo>
                        <a:lnTo>
                          <a:pt x="38" y="154"/>
                        </a:lnTo>
                        <a:lnTo>
                          <a:pt x="56" y="178"/>
                        </a:lnTo>
                        <a:lnTo>
                          <a:pt x="82" y="205"/>
                        </a:lnTo>
                        <a:lnTo>
                          <a:pt x="106" y="227"/>
                        </a:lnTo>
                        <a:lnTo>
                          <a:pt x="126" y="240"/>
                        </a:lnTo>
                        <a:lnTo>
                          <a:pt x="144" y="241"/>
                        </a:lnTo>
                        <a:lnTo>
                          <a:pt x="161" y="238"/>
                        </a:lnTo>
                        <a:lnTo>
                          <a:pt x="173" y="244"/>
                        </a:lnTo>
                        <a:lnTo>
                          <a:pt x="180" y="257"/>
                        </a:lnTo>
                        <a:lnTo>
                          <a:pt x="186" y="281"/>
                        </a:lnTo>
                        <a:lnTo>
                          <a:pt x="201" y="307"/>
                        </a:lnTo>
                        <a:lnTo>
                          <a:pt x="224" y="336"/>
                        </a:lnTo>
                        <a:lnTo>
                          <a:pt x="242" y="361"/>
                        </a:lnTo>
                        <a:lnTo>
                          <a:pt x="258" y="382"/>
                        </a:lnTo>
                        <a:lnTo>
                          <a:pt x="273" y="396"/>
                        </a:lnTo>
                        <a:lnTo>
                          <a:pt x="289" y="403"/>
                        </a:lnTo>
                        <a:lnTo>
                          <a:pt x="302" y="404"/>
                        </a:lnTo>
                        <a:lnTo>
                          <a:pt x="313" y="396"/>
                        </a:lnTo>
                        <a:lnTo>
                          <a:pt x="315" y="377"/>
                        </a:lnTo>
                        <a:lnTo>
                          <a:pt x="310" y="359"/>
                        </a:lnTo>
                      </a:path>
                    </a:pathLst>
                  </a:custGeom>
                  <a:solidFill>
                    <a:srgbClr val="A0A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22" name="Freeform 14"/>
                  <p:cNvSpPr>
                    <a:spLocks/>
                  </p:cNvSpPr>
                  <p:nvPr/>
                </p:nvSpPr>
                <p:spPr bwMode="auto">
                  <a:xfrm>
                    <a:off x="4425" y="918"/>
                    <a:ext cx="152" cy="193"/>
                  </a:xfrm>
                  <a:custGeom>
                    <a:avLst/>
                    <a:gdLst/>
                    <a:ahLst/>
                    <a:cxnLst>
                      <a:cxn ang="0">
                        <a:pos x="151" y="155"/>
                      </a:cxn>
                      <a:cxn ang="0">
                        <a:pos x="145" y="133"/>
                      </a:cxn>
                      <a:cxn ang="0">
                        <a:pos x="135" y="112"/>
                      </a:cxn>
                      <a:cxn ang="0">
                        <a:pos x="115" y="82"/>
                      </a:cxn>
                      <a:cxn ang="0">
                        <a:pos x="96" y="58"/>
                      </a:cxn>
                      <a:cxn ang="0">
                        <a:pos x="73" y="35"/>
                      </a:cxn>
                      <a:cxn ang="0">
                        <a:pos x="50" y="15"/>
                      </a:cxn>
                      <a:cxn ang="0">
                        <a:pos x="30" y="2"/>
                      </a:cxn>
                      <a:cxn ang="0">
                        <a:pos x="14" y="0"/>
                      </a:cxn>
                      <a:cxn ang="0">
                        <a:pos x="2" y="5"/>
                      </a:cxn>
                      <a:cxn ang="0">
                        <a:pos x="0" y="24"/>
                      </a:cxn>
                      <a:cxn ang="0">
                        <a:pos x="4" y="46"/>
                      </a:cxn>
                      <a:cxn ang="0">
                        <a:pos x="14" y="72"/>
                      </a:cxn>
                      <a:cxn ang="0">
                        <a:pos x="34" y="104"/>
                      </a:cxn>
                      <a:cxn ang="0">
                        <a:pos x="52" y="128"/>
                      </a:cxn>
                      <a:cxn ang="0">
                        <a:pos x="73" y="150"/>
                      </a:cxn>
                      <a:cxn ang="0">
                        <a:pos x="94" y="173"/>
                      </a:cxn>
                      <a:cxn ang="0">
                        <a:pos x="121" y="192"/>
                      </a:cxn>
                      <a:cxn ang="0">
                        <a:pos x="139" y="189"/>
                      </a:cxn>
                      <a:cxn ang="0">
                        <a:pos x="149" y="178"/>
                      </a:cxn>
                      <a:cxn ang="0">
                        <a:pos x="151" y="155"/>
                      </a:cxn>
                    </a:cxnLst>
                    <a:rect l="0" t="0" r="r" b="b"/>
                    <a:pathLst>
                      <a:path w="152" h="193">
                        <a:moveTo>
                          <a:pt x="151" y="155"/>
                        </a:moveTo>
                        <a:lnTo>
                          <a:pt x="145" y="133"/>
                        </a:lnTo>
                        <a:lnTo>
                          <a:pt x="135" y="112"/>
                        </a:lnTo>
                        <a:lnTo>
                          <a:pt x="115" y="82"/>
                        </a:lnTo>
                        <a:lnTo>
                          <a:pt x="96" y="58"/>
                        </a:lnTo>
                        <a:lnTo>
                          <a:pt x="73" y="35"/>
                        </a:lnTo>
                        <a:lnTo>
                          <a:pt x="50" y="15"/>
                        </a:lnTo>
                        <a:lnTo>
                          <a:pt x="30" y="2"/>
                        </a:lnTo>
                        <a:lnTo>
                          <a:pt x="14" y="0"/>
                        </a:lnTo>
                        <a:lnTo>
                          <a:pt x="2" y="5"/>
                        </a:lnTo>
                        <a:lnTo>
                          <a:pt x="0" y="24"/>
                        </a:lnTo>
                        <a:lnTo>
                          <a:pt x="4" y="46"/>
                        </a:lnTo>
                        <a:lnTo>
                          <a:pt x="14" y="72"/>
                        </a:lnTo>
                        <a:lnTo>
                          <a:pt x="34" y="104"/>
                        </a:lnTo>
                        <a:lnTo>
                          <a:pt x="52" y="128"/>
                        </a:lnTo>
                        <a:lnTo>
                          <a:pt x="73" y="150"/>
                        </a:lnTo>
                        <a:lnTo>
                          <a:pt x="94" y="173"/>
                        </a:lnTo>
                        <a:lnTo>
                          <a:pt x="121" y="192"/>
                        </a:lnTo>
                        <a:lnTo>
                          <a:pt x="139" y="189"/>
                        </a:lnTo>
                        <a:lnTo>
                          <a:pt x="149" y="178"/>
                        </a:lnTo>
                        <a:lnTo>
                          <a:pt x="151" y="155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8623" name="Freeform 15"/>
                <p:cNvSpPr>
                  <a:spLocks/>
                </p:cNvSpPr>
                <p:nvPr/>
              </p:nvSpPr>
              <p:spPr bwMode="auto">
                <a:xfrm>
                  <a:off x="4576" y="1183"/>
                  <a:ext cx="102" cy="174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15" y="3"/>
                    </a:cxn>
                    <a:cxn ang="0">
                      <a:pos x="9" y="13"/>
                    </a:cxn>
                    <a:cxn ang="0">
                      <a:pos x="8" y="23"/>
                    </a:cxn>
                    <a:cxn ang="0">
                      <a:pos x="12" y="31"/>
                    </a:cxn>
                    <a:cxn ang="0">
                      <a:pos x="7" y="36"/>
                    </a:cxn>
                    <a:cxn ang="0">
                      <a:pos x="0" y="47"/>
                    </a:cxn>
                    <a:cxn ang="0">
                      <a:pos x="0" y="59"/>
                    </a:cxn>
                    <a:cxn ang="0">
                      <a:pos x="5" y="68"/>
                    </a:cxn>
                    <a:cxn ang="0">
                      <a:pos x="15" y="73"/>
                    </a:cxn>
                    <a:cxn ang="0">
                      <a:pos x="9" y="86"/>
                    </a:cxn>
                    <a:cxn ang="0">
                      <a:pos x="8" y="100"/>
                    </a:cxn>
                    <a:cxn ang="0">
                      <a:pos x="14" y="112"/>
                    </a:cxn>
                    <a:cxn ang="0">
                      <a:pos x="26" y="117"/>
                    </a:cxn>
                    <a:cxn ang="0">
                      <a:pos x="44" y="113"/>
                    </a:cxn>
                    <a:cxn ang="0">
                      <a:pos x="44" y="125"/>
                    </a:cxn>
                    <a:cxn ang="0">
                      <a:pos x="44" y="142"/>
                    </a:cxn>
                    <a:cxn ang="0">
                      <a:pos x="47" y="156"/>
                    </a:cxn>
                    <a:cxn ang="0">
                      <a:pos x="53" y="166"/>
                    </a:cxn>
                    <a:cxn ang="0">
                      <a:pos x="60" y="172"/>
                    </a:cxn>
                    <a:cxn ang="0">
                      <a:pos x="71" y="173"/>
                    </a:cxn>
                    <a:cxn ang="0">
                      <a:pos x="83" y="166"/>
                    </a:cxn>
                    <a:cxn ang="0">
                      <a:pos x="90" y="155"/>
                    </a:cxn>
                    <a:cxn ang="0">
                      <a:pos x="99" y="136"/>
                    </a:cxn>
                    <a:cxn ang="0">
                      <a:pos x="101" y="121"/>
                    </a:cxn>
                    <a:cxn ang="0">
                      <a:pos x="96" y="113"/>
                    </a:cxn>
                    <a:cxn ang="0">
                      <a:pos x="90" y="109"/>
                    </a:cxn>
                    <a:cxn ang="0">
                      <a:pos x="85" y="107"/>
                    </a:cxn>
                    <a:cxn ang="0">
                      <a:pos x="87" y="97"/>
                    </a:cxn>
                    <a:cxn ang="0">
                      <a:pos x="94" y="90"/>
                    </a:cxn>
                    <a:cxn ang="0">
                      <a:pos x="96" y="80"/>
                    </a:cxn>
                    <a:cxn ang="0">
                      <a:pos x="93" y="70"/>
                    </a:cxn>
                    <a:cxn ang="0">
                      <a:pos x="84" y="64"/>
                    </a:cxn>
                    <a:cxn ang="0">
                      <a:pos x="88" y="57"/>
                    </a:cxn>
                    <a:cxn ang="0">
                      <a:pos x="88" y="45"/>
                    </a:cxn>
                    <a:cxn ang="0">
                      <a:pos x="81" y="40"/>
                    </a:cxn>
                    <a:cxn ang="0">
                      <a:pos x="84" y="30"/>
                    </a:cxn>
                    <a:cxn ang="0">
                      <a:pos x="79" y="18"/>
                    </a:cxn>
                    <a:cxn ang="0">
                      <a:pos x="73" y="12"/>
                    </a:cxn>
                    <a:cxn ang="0">
                      <a:pos x="63" y="10"/>
                    </a:cxn>
                    <a:cxn ang="0">
                      <a:pos x="57" y="12"/>
                    </a:cxn>
                    <a:cxn ang="0">
                      <a:pos x="51" y="13"/>
                    </a:cxn>
                    <a:cxn ang="0">
                      <a:pos x="42" y="8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102" h="174">
                      <a:moveTo>
                        <a:pt x="25" y="0"/>
                      </a:moveTo>
                      <a:lnTo>
                        <a:pt x="15" y="3"/>
                      </a:lnTo>
                      <a:lnTo>
                        <a:pt x="9" y="13"/>
                      </a:lnTo>
                      <a:lnTo>
                        <a:pt x="8" y="23"/>
                      </a:lnTo>
                      <a:lnTo>
                        <a:pt x="12" y="31"/>
                      </a:lnTo>
                      <a:lnTo>
                        <a:pt x="7" y="36"/>
                      </a:lnTo>
                      <a:lnTo>
                        <a:pt x="0" y="47"/>
                      </a:lnTo>
                      <a:lnTo>
                        <a:pt x="0" y="59"/>
                      </a:lnTo>
                      <a:lnTo>
                        <a:pt x="5" y="68"/>
                      </a:lnTo>
                      <a:lnTo>
                        <a:pt x="15" y="73"/>
                      </a:lnTo>
                      <a:lnTo>
                        <a:pt x="9" y="86"/>
                      </a:lnTo>
                      <a:lnTo>
                        <a:pt x="8" y="100"/>
                      </a:lnTo>
                      <a:lnTo>
                        <a:pt x="14" y="112"/>
                      </a:lnTo>
                      <a:lnTo>
                        <a:pt x="26" y="117"/>
                      </a:lnTo>
                      <a:lnTo>
                        <a:pt x="44" y="113"/>
                      </a:lnTo>
                      <a:lnTo>
                        <a:pt x="44" y="125"/>
                      </a:lnTo>
                      <a:lnTo>
                        <a:pt x="44" y="142"/>
                      </a:lnTo>
                      <a:lnTo>
                        <a:pt x="47" y="156"/>
                      </a:lnTo>
                      <a:lnTo>
                        <a:pt x="53" y="166"/>
                      </a:lnTo>
                      <a:lnTo>
                        <a:pt x="60" y="172"/>
                      </a:lnTo>
                      <a:lnTo>
                        <a:pt x="71" y="173"/>
                      </a:lnTo>
                      <a:lnTo>
                        <a:pt x="83" y="166"/>
                      </a:lnTo>
                      <a:lnTo>
                        <a:pt x="90" y="155"/>
                      </a:lnTo>
                      <a:lnTo>
                        <a:pt x="99" y="136"/>
                      </a:lnTo>
                      <a:lnTo>
                        <a:pt x="101" y="121"/>
                      </a:lnTo>
                      <a:lnTo>
                        <a:pt x="96" y="113"/>
                      </a:lnTo>
                      <a:lnTo>
                        <a:pt x="90" y="109"/>
                      </a:lnTo>
                      <a:lnTo>
                        <a:pt x="85" y="107"/>
                      </a:lnTo>
                      <a:lnTo>
                        <a:pt x="87" y="97"/>
                      </a:lnTo>
                      <a:lnTo>
                        <a:pt x="94" y="90"/>
                      </a:lnTo>
                      <a:lnTo>
                        <a:pt x="96" y="80"/>
                      </a:lnTo>
                      <a:lnTo>
                        <a:pt x="93" y="70"/>
                      </a:lnTo>
                      <a:lnTo>
                        <a:pt x="84" y="64"/>
                      </a:lnTo>
                      <a:lnTo>
                        <a:pt x="88" y="57"/>
                      </a:lnTo>
                      <a:lnTo>
                        <a:pt x="88" y="45"/>
                      </a:lnTo>
                      <a:lnTo>
                        <a:pt x="81" y="40"/>
                      </a:lnTo>
                      <a:lnTo>
                        <a:pt x="84" y="30"/>
                      </a:lnTo>
                      <a:lnTo>
                        <a:pt x="79" y="18"/>
                      </a:lnTo>
                      <a:lnTo>
                        <a:pt x="73" y="12"/>
                      </a:lnTo>
                      <a:lnTo>
                        <a:pt x="63" y="10"/>
                      </a:lnTo>
                      <a:lnTo>
                        <a:pt x="57" y="12"/>
                      </a:lnTo>
                      <a:lnTo>
                        <a:pt x="51" y="13"/>
                      </a:lnTo>
                      <a:lnTo>
                        <a:pt x="42" y="8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4" name="Freeform 16"/>
                <p:cNvSpPr>
                  <a:spLocks/>
                </p:cNvSpPr>
                <p:nvPr/>
              </p:nvSpPr>
              <p:spPr bwMode="auto">
                <a:xfrm>
                  <a:off x="4590" y="1255"/>
                  <a:ext cx="53" cy="17"/>
                </a:xfrm>
                <a:custGeom>
                  <a:avLst/>
                  <a:gdLst/>
                  <a:ahLst/>
                  <a:cxnLst>
                    <a:cxn ang="0">
                      <a:pos x="52" y="4"/>
                    </a:cxn>
                    <a:cxn ang="0">
                      <a:pos x="43" y="10"/>
                    </a:cxn>
                    <a:cxn ang="0">
                      <a:pos x="31" y="16"/>
                    </a:cxn>
                    <a:cxn ang="0">
                      <a:pos x="19" y="13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" h="17">
                      <a:moveTo>
                        <a:pt x="52" y="4"/>
                      </a:moveTo>
                      <a:lnTo>
                        <a:pt x="43" y="10"/>
                      </a:lnTo>
                      <a:lnTo>
                        <a:pt x="31" y="16"/>
                      </a:lnTo>
                      <a:lnTo>
                        <a:pt x="19" y="13"/>
                      </a:lnTo>
                      <a:lnTo>
                        <a:pt x="7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5" name="Freeform 17"/>
                <p:cNvSpPr>
                  <a:spLocks/>
                </p:cNvSpPr>
                <p:nvPr/>
              </p:nvSpPr>
              <p:spPr bwMode="auto">
                <a:xfrm>
                  <a:off x="4621" y="1287"/>
                  <a:ext cx="32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8" y="14"/>
                    </a:cxn>
                    <a:cxn ang="0">
                      <a:pos x="19" y="1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2" h="17">
                      <a:moveTo>
                        <a:pt x="0" y="16"/>
                      </a:moveTo>
                      <a:lnTo>
                        <a:pt x="8" y="14"/>
                      </a:lnTo>
                      <a:lnTo>
                        <a:pt x="19" y="10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6" name="Freeform 18"/>
                <p:cNvSpPr>
                  <a:spLocks/>
                </p:cNvSpPr>
                <p:nvPr/>
              </p:nvSpPr>
              <p:spPr bwMode="auto">
                <a:xfrm>
                  <a:off x="4626" y="1300"/>
                  <a:ext cx="29" cy="17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22" y="16"/>
                    </a:cxn>
                    <a:cxn ang="0">
                      <a:pos x="23" y="8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29" h="17">
                      <a:moveTo>
                        <a:pt x="0" y="16"/>
                      </a:move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22" y="16"/>
                      </a:lnTo>
                      <a:lnTo>
                        <a:pt x="23" y="8"/>
                      </a:ln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7" name="Freeform 19"/>
                <p:cNvSpPr>
                  <a:spLocks/>
                </p:cNvSpPr>
                <p:nvPr/>
              </p:nvSpPr>
              <p:spPr bwMode="auto">
                <a:xfrm>
                  <a:off x="4590" y="1218"/>
                  <a:ext cx="52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2"/>
                    </a:cxn>
                    <a:cxn ang="0">
                      <a:pos x="14" y="4"/>
                    </a:cxn>
                    <a:cxn ang="0">
                      <a:pos x="19" y="8"/>
                    </a:cxn>
                    <a:cxn ang="0">
                      <a:pos x="25" y="13"/>
                    </a:cxn>
                    <a:cxn ang="0">
                      <a:pos x="32" y="16"/>
                    </a:cxn>
                    <a:cxn ang="0">
                      <a:pos x="39" y="14"/>
                    </a:cxn>
                    <a:cxn ang="0">
                      <a:pos x="45" y="10"/>
                    </a:cxn>
                    <a:cxn ang="0">
                      <a:pos x="51" y="7"/>
                    </a:cxn>
                  </a:cxnLst>
                  <a:rect l="0" t="0" r="r" b="b"/>
                  <a:pathLst>
                    <a:path w="52" h="17">
                      <a:moveTo>
                        <a:pt x="0" y="0"/>
                      </a:moveTo>
                      <a:lnTo>
                        <a:pt x="7" y="2"/>
                      </a:lnTo>
                      <a:lnTo>
                        <a:pt x="14" y="4"/>
                      </a:lnTo>
                      <a:lnTo>
                        <a:pt x="19" y="8"/>
                      </a:lnTo>
                      <a:lnTo>
                        <a:pt x="25" y="13"/>
                      </a:lnTo>
                      <a:lnTo>
                        <a:pt x="32" y="16"/>
                      </a:lnTo>
                      <a:lnTo>
                        <a:pt x="39" y="14"/>
                      </a:lnTo>
                      <a:lnTo>
                        <a:pt x="45" y="10"/>
                      </a:lnTo>
                      <a:lnTo>
                        <a:pt x="51" y="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4518" y="610"/>
              <a:ext cx="252" cy="528"/>
              <a:chOff x="4518" y="610"/>
              <a:chExt cx="252" cy="528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4556" y="693"/>
                <a:ext cx="214" cy="445"/>
                <a:chOff x="4556" y="693"/>
                <a:chExt cx="214" cy="445"/>
              </a:xfrm>
            </p:grpSpPr>
            <p:sp>
              <p:nvSpPr>
                <p:cNvPr id="708630" name="Freeform 22"/>
                <p:cNvSpPr>
                  <a:spLocks/>
                </p:cNvSpPr>
                <p:nvPr/>
              </p:nvSpPr>
              <p:spPr bwMode="auto">
                <a:xfrm>
                  <a:off x="4556" y="693"/>
                  <a:ext cx="214" cy="445"/>
                </a:xfrm>
                <a:custGeom>
                  <a:avLst/>
                  <a:gdLst/>
                  <a:ahLst/>
                  <a:cxnLst>
                    <a:cxn ang="0">
                      <a:pos x="206" y="120"/>
                    </a:cxn>
                    <a:cxn ang="0">
                      <a:pos x="211" y="147"/>
                    </a:cxn>
                    <a:cxn ang="0">
                      <a:pos x="213" y="174"/>
                    </a:cxn>
                    <a:cxn ang="0">
                      <a:pos x="207" y="234"/>
                    </a:cxn>
                    <a:cxn ang="0">
                      <a:pos x="203" y="286"/>
                    </a:cxn>
                    <a:cxn ang="0">
                      <a:pos x="194" y="317"/>
                    </a:cxn>
                    <a:cxn ang="0">
                      <a:pos x="183" y="355"/>
                    </a:cxn>
                    <a:cxn ang="0">
                      <a:pos x="176" y="375"/>
                    </a:cxn>
                    <a:cxn ang="0">
                      <a:pos x="168" y="400"/>
                    </a:cxn>
                    <a:cxn ang="0">
                      <a:pos x="161" y="421"/>
                    </a:cxn>
                    <a:cxn ang="0">
                      <a:pos x="153" y="435"/>
                    </a:cxn>
                    <a:cxn ang="0">
                      <a:pos x="147" y="442"/>
                    </a:cxn>
                    <a:cxn ang="0">
                      <a:pos x="139" y="444"/>
                    </a:cxn>
                    <a:cxn ang="0">
                      <a:pos x="131" y="440"/>
                    </a:cxn>
                    <a:cxn ang="0">
                      <a:pos x="125" y="441"/>
                    </a:cxn>
                    <a:cxn ang="0">
                      <a:pos x="120" y="438"/>
                    </a:cxn>
                    <a:cxn ang="0">
                      <a:pos x="114" y="427"/>
                    </a:cxn>
                    <a:cxn ang="0">
                      <a:pos x="105" y="401"/>
                    </a:cxn>
                    <a:cxn ang="0">
                      <a:pos x="97" y="371"/>
                    </a:cxn>
                    <a:cxn ang="0">
                      <a:pos x="91" y="344"/>
                    </a:cxn>
                    <a:cxn ang="0">
                      <a:pos x="88" y="319"/>
                    </a:cxn>
                    <a:cxn ang="0">
                      <a:pos x="83" y="302"/>
                    </a:cxn>
                    <a:cxn ang="0">
                      <a:pos x="76" y="279"/>
                    </a:cxn>
                    <a:cxn ang="0">
                      <a:pos x="67" y="263"/>
                    </a:cxn>
                    <a:cxn ang="0">
                      <a:pos x="75" y="253"/>
                    </a:cxn>
                    <a:cxn ang="0">
                      <a:pos x="85" y="246"/>
                    </a:cxn>
                    <a:cxn ang="0">
                      <a:pos x="77" y="234"/>
                    </a:cxn>
                    <a:cxn ang="0">
                      <a:pos x="76" y="221"/>
                    </a:cxn>
                    <a:cxn ang="0">
                      <a:pos x="73" y="212"/>
                    </a:cxn>
                    <a:cxn ang="0">
                      <a:pos x="67" y="203"/>
                    </a:cxn>
                    <a:cxn ang="0">
                      <a:pos x="64" y="207"/>
                    </a:cxn>
                    <a:cxn ang="0">
                      <a:pos x="59" y="209"/>
                    </a:cxn>
                    <a:cxn ang="0">
                      <a:pos x="54" y="219"/>
                    </a:cxn>
                    <a:cxn ang="0">
                      <a:pos x="53" y="231"/>
                    </a:cxn>
                    <a:cxn ang="0">
                      <a:pos x="49" y="235"/>
                    </a:cxn>
                    <a:cxn ang="0">
                      <a:pos x="43" y="236"/>
                    </a:cxn>
                    <a:cxn ang="0">
                      <a:pos x="38" y="233"/>
                    </a:cxn>
                    <a:cxn ang="0">
                      <a:pos x="34" y="225"/>
                    </a:cxn>
                    <a:cxn ang="0">
                      <a:pos x="30" y="200"/>
                    </a:cxn>
                    <a:cxn ang="0">
                      <a:pos x="21" y="185"/>
                    </a:cxn>
                    <a:cxn ang="0">
                      <a:pos x="15" y="175"/>
                    </a:cxn>
                    <a:cxn ang="0">
                      <a:pos x="12" y="164"/>
                    </a:cxn>
                    <a:cxn ang="0">
                      <a:pos x="18" y="140"/>
                    </a:cxn>
                    <a:cxn ang="0">
                      <a:pos x="22" y="127"/>
                    </a:cxn>
                    <a:cxn ang="0">
                      <a:pos x="17" y="111"/>
                    </a:cxn>
                    <a:cxn ang="0">
                      <a:pos x="7" y="96"/>
                    </a:cxn>
                    <a:cxn ang="0">
                      <a:pos x="0" y="83"/>
                    </a:cxn>
                    <a:cxn ang="0">
                      <a:pos x="5" y="54"/>
                    </a:cxn>
                    <a:cxn ang="0">
                      <a:pos x="17" y="30"/>
                    </a:cxn>
                    <a:cxn ang="0">
                      <a:pos x="46" y="9"/>
                    </a:cxn>
                    <a:cxn ang="0">
                      <a:pos x="76" y="0"/>
                    </a:cxn>
                    <a:cxn ang="0">
                      <a:pos x="107" y="3"/>
                    </a:cxn>
                    <a:cxn ang="0">
                      <a:pos x="142" y="18"/>
                    </a:cxn>
                    <a:cxn ang="0">
                      <a:pos x="152" y="33"/>
                    </a:cxn>
                    <a:cxn ang="0">
                      <a:pos x="158" y="49"/>
                    </a:cxn>
                    <a:cxn ang="0">
                      <a:pos x="162" y="70"/>
                    </a:cxn>
                    <a:cxn ang="0">
                      <a:pos x="166" y="80"/>
                    </a:cxn>
                    <a:cxn ang="0">
                      <a:pos x="189" y="97"/>
                    </a:cxn>
                    <a:cxn ang="0">
                      <a:pos x="200" y="108"/>
                    </a:cxn>
                    <a:cxn ang="0">
                      <a:pos x="206" y="120"/>
                    </a:cxn>
                  </a:cxnLst>
                  <a:rect l="0" t="0" r="r" b="b"/>
                  <a:pathLst>
                    <a:path w="214" h="445">
                      <a:moveTo>
                        <a:pt x="206" y="120"/>
                      </a:moveTo>
                      <a:lnTo>
                        <a:pt x="211" y="147"/>
                      </a:lnTo>
                      <a:lnTo>
                        <a:pt x="213" y="174"/>
                      </a:lnTo>
                      <a:lnTo>
                        <a:pt x="207" y="234"/>
                      </a:lnTo>
                      <a:lnTo>
                        <a:pt x="203" y="286"/>
                      </a:lnTo>
                      <a:lnTo>
                        <a:pt x="194" y="317"/>
                      </a:lnTo>
                      <a:lnTo>
                        <a:pt x="183" y="355"/>
                      </a:lnTo>
                      <a:lnTo>
                        <a:pt x="176" y="375"/>
                      </a:lnTo>
                      <a:lnTo>
                        <a:pt x="168" y="400"/>
                      </a:lnTo>
                      <a:lnTo>
                        <a:pt x="161" y="421"/>
                      </a:lnTo>
                      <a:lnTo>
                        <a:pt x="153" y="435"/>
                      </a:lnTo>
                      <a:lnTo>
                        <a:pt x="147" y="442"/>
                      </a:lnTo>
                      <a:lnTo>
                        <a:pt x="139" y="444"/>
                      </a:lnTo>
                      <a:lnTo>
                        <a:pt x="131" y="440"/>
                      </a:lnTo>
                      <a:lnTo>
                        <a:pt x="125" y="441"/>
                      </a:lnTo>
                      <a:lnTo>
                        <a:pt x="120" y="438"/>
                      </a:lnTo>
                      <a:lnTo>
                        <a:pt x="114" y="427"/>
                      </a:lnTo>
                      <a:lnTo>
                        <a:pt x="105" y="401"/>
                      </a:lnTo>
                      <a:lnTo>
                        <a:pt x="97" y="371"/>
                      </a:lnTo>
                      <a:lnTo>
                        <a:pt x="91" y="344"/>
                      </a:lnTo>
                      <a:lnTo>
                        <a:pt x="88" y="319"/>
                      </a:lnTo>
                      <a:lnTo>
                        <a:pt x="83" y="302"/>
                      </a:lnTo>
                      <a:lnTo>
                        <a:pt x="76" y="279"/>
                      </a:lnTo>
                      <a:lnTo>
                        <a:pt x="67" y="263"/>
                      </a:lnTo>
                      <a:lnTo>
                        <a:pt x="75" y="253"/>
                      </a:lnTo>
                      <a:lnTo>
                        <a:pt x="85" y="246"/>
                      </a:lnTo>
                      <a:lnTo>
                        <a:pt x="77" y="234"/>
                      </a:lnTo>
                      <a:lnTo>
                        <a:pt x="76" y="221"/>
                      </a:lnTo>
                      <a:lnTo>
                        <a:pt x="73" y="212"/>
                      </a:lnTo>
                      <a:lnTo>
                        <a:pt x="67" y="203"/>
                      </a:lnTo>
                      <a:lnTo>
                        <a:pt x="64" y="207"/>
                      </a:lnTo>
                      <a:lnTo>
                        <a:pt x="59" y="209"/>
                      </a:lnTo>
                      <a:lnTo>
                        <a:pt x="54" y="219"/>
                      </a:lnTo>
                      <a:lnTo>
                        <a:pt x="53" y="231"/>
                      </a:lnTo>
                      <a:lnTo>
                        <a:pt x="49" y="235"/>
                      </a:lnTo>
                      <a:lnTo>
                        <a:pt x="43" y="236"/>
                      </a:lnTo>
                      <a:lnTo>
                        <a:pt x="38" y="233"/>
                      </a:lnTo>
                      <a:lnTo>
                        <a:pt x="34" y="225"/>
                      </a:lnTo>
                      <a:lnTo>
                        <a:pt x="30" y="200"/>
                      </a:lnTo>
                      <a:lnTo>
                        <a:pt x="21" y="185"/>
                      </a:lnTo>
                      <a:lnTo>
                        <a:pt x="15" y="175"/>
                      </a:lnTo>
                      <a:lnTo>
                        <a:pt x="12" y="164"/>
                      </a:lnTo>
                      <a:lnTo>
                        <a:pt x="18" y="140"/>
                      </a:lnTo>
                      <a:lnTo>
                        <a:pt x="22" y="127"/>
                      </a:lnTo>
                      <a:lnTo>
                        <a:pt x="17" y="111"/>
                      </a:lnTo>
                      <a:lnTo>
                        <a:pt x="7" y="96"/>
                      </a:lnTo>
                      <a:lnTo>
                        <a:pt x="0" y="83"/>
                      </a:lnTo>
                      <a:lnTo>
                        <a:pt x="5" y="54"/>
                      </a:lnTo>
                      <a:lnTo>
                        <a:pt x="17" y="30"/>
                      </a:lnTo>
                      <a:lnTo>
                        <a:pt x="46" y="9"/>
                      </a:lnTo>
                      <a:lnTo>
                        <a:pt x="76" y="0"/>
                      </a:lnTo>
                      <a:lnTo>
                        <a:pt x="107" y="3"/>
                      </a:lnTo>
                      <a:lnTo>
                        <a:pt x="142" y="18"/>
                      </a:lnTo>
                      <a:lnTo>
                        <a:pt x="152" y="33"/>
                      </a:lnTo>
                      <a:lnTo>
                        <a:pt x="158" y="49"/>
                      </a:lnTo>
                      <a:lnTo>
                        <a:pt x="162" y="70"/>
                      </a:lnTo>
                      <a:lnTo>
                        <a:pt x="166" y="80"/>
                      </a:lnTo>
                      <a:lnTo>
                        <a:pt x="189" y="97"/>
                      </a:lnTo>
                      <a:lnTo>
                        <a:pt x="200" y="108"/>
                      </a:lnTo>
                      <a:lnTo>
                        <a:pt x="206" y="12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4580" y="760"/>
                  <a:ext cx="164" cy="236"/>
                  <a:chOff x="4580" y="760"/>
                  <a:chExt cx="164" cy="236"/>
                </a:xfrm>
              </p:grpSpPr>
              <p:grpSp>
                <p:nvGrpSpPr>
                  <p:cNvPr id="1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580" y="760"/>
                    <a:ext cx="164" cy="236"/>
                    <a:chOff x="4580" y="760"/>
                    <a:chExt cx="164" cy="236"/>
                  </a:xfrm>
                </p:grpSpPr>
                <p:sp>
                  <p:nvSpPr>
                    <p:cNvPr id="70863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4694" y="784"/>
                      <a:ext cx="50" cy="212"/>
                    </a:xfrm>
                    <a:custGeom>
                      <a:avLst/>
                      <a:gdLst/>
                      <a:ahLst/>
                      <a:cxnLst>
                        <a:cxn ang="0">
                          <a:pos x="47" y="211"/>
                        </a:cxn>
                        <a:cxn ang="0">
                          <a:pos x="41" y="190"/>
                        </a:cxn>
                        <a:cxn ang="0">
                          <a:pos x="37" y="176"/>
                        </a:cxn>
                        <a:cxn ang="0">
                          <a:pos x="39" y="150"/>
                        </a:cxn>
                        <a:cxn ang="0">
                          <a:pos x="45" y="128"/>
                        </a:cxn>
                        <a:cxn ang="0">
                          <a:pos x="49" y="101"/>
                        </a:cxn>
                        <a:cxn ang="0">
                          <a:pos x="47" y="80"/>
                        </a:cxn>
                        <a:cxn ang="0">
                          <a:pos x="37" y="58"/>
                        </a:cxn>
                        <a:cxn ang="0">
                          <a:pos x="28" y="44"/>
                        </a:cxn>
                        <a:cxn ang="0">
                          <a:pos x="14" y="30"/>
                        </a:cxn>
                        <a:cxn ang="0">
                          <a:pos x="0" y="24"/>
                        </a:cxn>
                        <a:cxn ang="0">
                          <a:pos x="8" y="23"/>
                        </a:cxn>
                        <a:cxn ang="0">
                          <a:pos x="13" y="20"/>
                        </a:cxn>
                        <a:cxn ang="0">
                          <a:pos x="16" y="15"/>
                        </a:cxn>
                        <a:cxn ang="0">
                          <a:pos x="19" y="6"/>
                        </a:cxn>
                        <a:cxn ang="0">
                          <a:pos x="18" y="0"/>
                        </a:cxn>
                      </a:cxnLst>
                      <a:rect l="0" t="0" r="r" b="b"/>
                      <a:pathLst>
                        <a:path w="50" h="212">
                          <a:moveTo>
                            <a:pt x="47" y="211"/>
                          </a:moveTo>
                          <a:lnTo>
                            <a:pt x="41" y="190"/>
                          </a:lnTo>
                          <a:lnTo>
                            <a:pt x="37" y="176"/>
                          </a:lnTo>
                          <a:lnTo>
                            <a:pt x="39" y="150"/>
                          </a:lnTo>
                          <a:lnTo>
                            <a:pt x="45" y="128"/>
                          </a:lnTo>
                          <a:lnTo>
                            <a:pt x="49" y="101"/>
                          </a:lnTo>
                          <a:lnTo>
                            <a:pt x="47" y="80"/>
                          </a:lnTo>
                          <a:lnTo>
                            <a:pt x="37" y="58"/>
                          </a:lnTo>
                          <a:lnTo>
                            <a:pt x="28" y="44"/>
                          </a:lnTo>
                          <a:lnTo>
                            <a:pt x="14" y="30"/>
                          </a:lnTo>
                          <a:lnTo>
                            <a:pt x="0" y="24"/>
                          </a:lnTo>
                          <a:lnTo>
                            <a:pt x="8" y="23"/>
                          </a:lnTo>
                          <a:lnTo>
                            <a:pt x="13" y="20"/>
                          </a:lnTo>
                          <a:lnTo>
                            <a:pt x="16" y="15"/>
                          </a:lnTo>
                          <a:lnTo>
                            <a:pt x="19" y="6"/>
                          </a:lnTo>
                          <a:lnTo>
                            <a:pt x="1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617" y="819"/>
                      <a:ext cx="59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58" y="15"/>
                        </a:cxn>
                        <a:cxn ang="0">
                          <a:pos x="46" y="24"/>
                        </a:cxn>
                        <a:cxn ang="0">
                          <a:pos x="35" y="28"/>
                        </a:cxn>
                        <a:cxn ang="0">
                          <a:pos x="22" y="30"/>
                        </a:cxn>
                        <a:cxn ang="0">
                          <a:pos x="13" y="28"/>
                        </a:cxn>
                        <a:cxn ang="0">
                          <a:pos x="5" y="25"/>
                        </a:cxn>
                        <a:cxn ang="0">
                          <a:pos x="0" y="17"/>
                        </a:cxn>
                        <a:cxn ang="0">
                          <a:pos x="0" y="6"/>
                        </a:cxn>
                        <a:cxn ang="0">
                          <a:pos x="6" y="2"/>
                        </a:cxn>
                        <a:cxn ang="0">
                          <a:pos x="14" y="0"/>
                        </a:cxn>
                        <a:cxn ang="0">
                          <a:pos x="24" y="3"/>
                        </a:cxn>
                      </a:cxnLst>
                      <a:rect l="0" t="0" r="r" b="b"/>
                      <a:pathLst>
                        <a:path w="59" h="31">
                          <a:moveTo>
                            <a:pt x="58" y="15"/>
                          </a:moveTo>
                          <a:lnTo>
                            <a:pt x="46" y="24"/>
                          </a:lnTo>
                          <a:lnTo>
                            <a:pt x="35" y="28"/>
                          </a:lnTo>
                          <a:lnTo>
                            <a:pt x="22" y="30"/>
                          </a:lnTo>
                          <a:lnTo>
                            <a:pt x="13" y="28"/>
                          </a:lnTo>
                          <a:lnTo>
                            <a:pt x="5" y="25"/>
                          </a:lnTo>
                          <a:lnTo>
                            <a:pt x="0" y="17"/>
                          </a:lnTo>
                          <a:lnTo>
                            <a:pt x="0" y="6"/>
                          </a:lnTo>
                          <a:lnTo>
                            <a:pt x="6" y="2"/>
                          </a:lnTo>
                          <a:lnTo>
                            <a:pt x="14" y="0"/>
                          </a:lnTo>
                          <a:lnTo>
                            <a:pt x="24" y="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4662" y="886"/>
                      <a:ext cx="28" cy="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0" y="5"/>
                        </a:cxn>
                        <a:cxn ang="0">
                          <a:pos x="19" y="15"/>
                        </a:cxn>
                        <a:cxn ang="0">
                          <a:pos x="25" y="29"/>
                        </a:cxn>
                        <a:cxn ang="0">
                          <a:pos x="27" y="43"/>
                        </a:cxn>
                      </a:cxnLst>
                      <a:rect l="0" t="0" r="r" b="b"/>
                      <a:pathLst>
                        <a:path w="28" h="44">
                          <a:moveTo>
                            <a:pt x="0" y="0"/>
                          </a:moveTo>
                          <a:lnTo>
                            <a:pt x="10" y="5"/>
                          </a:lnTo>
                          <a:lnTo>
                            <a:pt x="19" y="15"/>
                          </a:lnTo>
                          <a:lnTo>
                            <a:pt x="25" y="29"/>
                          </a:lnTo>
                          <a:lnTo>
                            <a:pt x="27" y="4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609" y="778"/>
                      <a:ext cx="21" cy="35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11" y="34"/>
                        </a:cxn>
                        <a:cxn ang="0">
                          <a:pos x="9" y="25"/>
                        </a:cxn>
                        <a:cxn ang="0">
                          <a:pos x="6" y="20"/>
                        </a:cxn>
                        <a:cxn ang="0">
                          <a:pos x="0" y="21"/>
                        </a:cxn>
                      </a:cxnLst>
                      <a:rect l="0" t="0" r="r" b="b"/>
                      <a:pathLst>
                        <a:path w="21" h="35">
                          <a:moveTo>
                            <a:pt x="20" y="0"/>
                          </a:moveTo>
                          <a:lnTo>
                            <a:pt x="11" y="34"/>
                          </a:lnTo>
                          <a:lnTo>
                            <a:pt x="9" y="25"/>
                          </a:lnTo>
                          <a:lnTo>
                            <a:pt x="6" y="20"/>
                          </a:lnTo>
                          <a:lnTo>
                            <a:pt x="0" y="2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604" y="806"/>
                      <a:ext cx="20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14"/>
                        </a:cxn>
                        <a:cxn ang="0">
                          <a:pos x="16" y="11"/>
                        </a:cxn>
                        <a:cxn ang="0">
                          <a:pos x="19" y="7"/>
                        </a:cxn>
                        <a:cxn ang="0">
                          <a:pos x="19" y="3"/>
                        </a:cxn>
                        <a:cxn ang="0">
                          <a:pos x="15" y="0"/>
                        </a:cxn>
                        <a:cxn ang="0">
                          <a:pos x="10" y="0"/>
                        </a:cxn>
                        <a:cxn ang="0">
                          <a:pos x="4" y="2"/>
                        </a:cxn>
                        <a:cxn ang="0">
                          <a:pos x="2" y="5"/>
                        </a:cxn>
                        <a:cxn ang="0">
                          <a:pos x="2" y="10"/>
                        </a:cxn>
                        <a:cxn ang="0">
                          <a:pos x="1" y="14"/>
                        </a:cxn>
                        <a:cxn ang="0">
                          <a:pos x="0" y="16"/>
                        </a:cxn>
                        <a:cxn ang="0">
                          <a:pos x="4" y="15"/>
                        </a:cxn>
                        <a:cxn ang="0">
                          <a:pos x="11" y="14"/>
                        </a:cxn>
                      </a:cxnLst>
                      <a:rect l="0" t="0" r="r" b="b"/>
                      <a:pathLst>
                        <a:path w="20" h="17">
                          <a:moveTo>
                            <a:pt x="11" y="14"/>
                          </a:moveTo>
                          <a:lnTo>
                            <a:pt x="16" y="11"/>
                          </a:lnTo>
                          <a:lnTo>
                            <a:pt x="19" y="7"/>
                          </a:lnTo>
                          <a:lnTo>
                            <a:pt x="19" y="3"/>
                          </a:lnTo>
                          <a:lnTo>
                            <a:pt x="15" y="0"/>
                          </a:lnTo>
                          <a:lnTo>
                            <a:pt x="10" y="0"/>
                          </a:lnTo>
                          <a:lnTo>
                            <a:pt x="4" y="2"/>
                          </a:lnTo>
                          <a:lnTo>
                            <a:pt x="2" y="5"/>
                          </a:lnTo>
                          <a:lnTo>
                            <a:pt x="2" y="10"/>
                          </a:lnTo>
                          <a:lnTo>
                            <a:pt x="1" y="14"/>
                          </a:lnTo>
                          <a:lnTo>
                            <a:pt x="0" y="16"/>
                          </a:lnTo>
                          <a:lnTo>
                            <a:pt x="4" y="15"/>
                          </a:lnTo>
                          <a:lnTo>
                            <a:pt x="11" y="14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580" y="760"/>
                      <a:ext cx="28" cy="6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9"/>
                        </a:cxn>
                        <a:cxn ang="0">
                          <a:pos x="0" y="40"/>
                        </a:cxn>
                        <a:cxn ang="0">
                          <a:pos x="5" y="24"/>
                        </a:cxn>
                        <a:cxn ang="0">
                          <a:pos x="15" y="19"/>
                        </a:cxn>
                        <a:cxn ang="0">
                          <a:pos x="25" y="10"/>
                        </a:cxn>
                        <a:cxn ang="0">
                          <a:pos x="27" y="0"/>
                        </a:cxn>
                      </a:cxnLst>
                      <a:rect l="0" t="0" r="r" b="b"/>
                      <a:pathLst>
                        <a:path w="28" h="60">
                          <a:moveTo>
                            <a:pt x="0" y="59"/>
                          </a:moveTo>
                          <a:lnTo>
                            <a:pt x="0" y="40"/>
                          </a:lnTo>
                          <a:lnTo>
                            <a:pt x="5" y="24"/>
                          </a:lnTo>
                          <a:lnTo>
                            <a:pt x="15" y="19"/>
                          </a:lnTo>
                          <a:lnTo>
                            <a:pt x="25" y="10"/>
                          </a:lnTo>
                          <a:lnTo>
                            <a:pt x="27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863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607" y="843"/>
                      <a:ext cx="39" cy="57"/>
                    </a:xfrm>
                    <a:custGeom>
                      <a:avLst/>
                      <a:gdLst/>
                      <a:ahLst/>
                      <a:cxnLst>
                        <a:cxn ang="0">
                          <a:pos x="18" y="53"/>
                        </a:cxn>
                        <a:cxn ang="0">
                          <a:pos x="26" y="56"/>
                        </a:cxn>
                        <a:cxn ang="0">
                          <a:pos x="33" y="55"/>
                        </a:cxn>
                        <a:cxn ang="0">
                          <a:pos x="38" y="48"/>
                        </a:cxn>
                        <a:cxn ang="0">
                          <a:pos x="37" y="37"/>
                        </a:cxn>
                        <a:cxn ang="0">
                          <a:pos x="31" y="29"/>
                        </a:cxn>
                        <a:cxn ang="0">
                          <a:pos x="19" y="22"/>
                        </a:cxn>
                        <a:cxn ang="0">
                          <a:pos x="10" y="15"/>
                        </a:cxn>
                        <a:cxn ang="0">
                          <a:pos x="4" y="9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9" h="57">
                          <a:moveTo>
                            <a:pt x="18" y="53"/>
                          </a:moveTo>
                          <a:lnTo>
                            <a:pt x="26" y="56"/>
                          </a:lnTo>
                          <a:lnTo>
                            <a:pt x="33" y="55"/>
                          </a:lnTo>
                          <a:lnTo>
                            <a:pt x="38" y="48"/>
                          </a:lnTo>
                          <a:lnTo>
                            <a:pt x="37" y="37"/>
                          </a:lnTo>
                          <a:lnTo>
                            <a:pt x="31" y="29"/>
                          </a:lnTo>
                          <a:lnTo>
                            <a:pt x="19" y="22"/>
                          </a:lnTo>
                          <a:lnTo>
                            <a:pt x="10" y="15"/>
                          </a:lnTo>
                          <a:lnTo>
                            <a:pt x="4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0864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35" y="903"/>
                    <a:ext cx="42" cy="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08641" name="Freeform 33"/>
              <p:cNvSpPr>
                <a:spLocks/>
              </p:cNvSpPr>
              <p:nvPr/>
            </p:nvSpPr>
            <p:spPr bwMode="auto">
              <a:xfrm>
                <a:off x="4518" y="610"/>
                <a:ext cx="228" cy="188"/>
              </a:xfrm>
              <a:custGeom>
                <a:avLst/>
                <a:gdLst/>
                <a:ahLst/>
                <a:cxnLst>
                  <a:cxn ang="0">
                    <a:pos x="218" y="187"/>
                  </a:cxn>
                  <a:cxn ang="0">
                    <a:pos x="204" y="177"/>
                  </a:cxn>
                  <a:cxn ang="0">
                    <a:pos x="195" y="163"/>
                  </a:cxn>
                  <a:cxn ang="0">
                    <a:pos x="190" y="144"/>
                  </a:cxn>
                  <a:cxn ang="0">
                    <a:pos x="186" y="125"/>
                  </a:cxn>
                  <a:cxn ang="0">
                    <a:pos x="181" y="113"/>
                  </a:cxn>
                  <a:cxn ang="0">
                    <a:pos x="172" y="104"/>
                  </a:cxn>
                  <a:cxn ang="0">
                    <a:pos x="162" y="101"/>
                  </a:cxn>
                  <a:cxn ang="0">
                    <a:pos x="152" y="103"/>
                  </a:cxn>
                  <a:cxn ang="0">
                    <a:pos x="143" y="113"/>
                  </a:cxn>
                  <a:cxn ang="0">
                    <a:pos x="138" y="127"/>
                  </a:cxn>
                  <a:cxn ang="0">
                    <a:pos x="142" y="144"/>
                  </a:cxn>
                  <a:cxn ang="0">
                    <a:pos x="150" y="168"/>
                  </a:cxn>
                  <a:cxn ang="0">
                    <a:pos x="132" y="174"/>
                  </a:cxn>
                  <a:cxn ang="0">
                    <a:pos x="130" y="163"/>
                  </a:cxn>
                  <a:cxn ang="0">
                    <a:pos x="121" y="153"/>
                  </a:cxn>
                  <a:cxn ang="0">
                    <a:pos x="114" y="141"/>
                  </a:cxn>
                  <a:cxn ang="0">
                    <a:pos x="109" y="131"/>
                  </a:cxn>
                  <a:cxn ang="0">
                    <a:pos x="108" y="121"/>
                  </a:cxn>
                  <a:cxn ang="0">
                    <a:pos x="102" y="125"/>
                  </a:cxn>
                  <a:cxn ang="0">
                    <a:pos x="94" y="128"/>
                  </a:cxn>
                  <a:cxn ang="0">
                    <a:pos x="87" y="130"/>
                  </a:cxn>
                  <a:cxn ang="0">
                    <a:pos x="80" y="128"/>
                  </a:cxn>
                  <a:cxn ang="0">
                    <a:pos x="74" y="127"/>
                  </a:cxn>
                  <a:cxn ang="0">
                    <a:pos x="69" y="137"/>
                  </a:cxn>
                  <a:cxn ang="0">
                    <a:pos x="62" y="150"/>
                  </a:cxn>
                  <a:cxn ang="0">
                    <a:pos x="51" y="160"/>
                  </a:cxn>
                  <a:cxn ang="0">
                    <a:pos x="43" y="167"/>
                  </a:cxn>
                  <a:cxn ang="0">
                    <a:pos x="32" y="173"/>
                  </a:cxn>
                  <a:cxn ang="0">
                    <a:pos x="19" y="175"/>
                  </a:cxn>
                  <a:cxn ang="0">
                    <a:pos x="9" y="171"/>
                  </a:cxn>
                  <a:cxn ang="0">
                    <a:pos x="1" y="159"/>
                  </a:cxn>
                  <a:cxn ang="0">
                    <a:pos x="0" y="145"/>
                  </a:cxn>
                  <a:cxn ang="0">
                    <a:pos x="2" y="134"/>
                  </a:cxn>
                  <a:cxn ang="0">
                    <a:pos x="8" y="116"/>
                  </a:cxn>
                  <a:cxn ang="0">
                    <a:pos x="12" y="101"/>
                  </a:cxn>
                  <a:cxn ang="0">
                    <a:pos x="16" y="91"/>
                  </a:cxn>
                  <a:cxn ang="0">
                    <a:pos x="26" y="79"/>
                  </a:cxn>
                  <a:cxn ang="0">
                    <a:pos x="36" y="74"/>
                  </a:cxn>
                  <a:cxn ang="0">
                    <a:pos x="46" y="72"/>
                  </a:cxn>
                  <a:cxn ang="0">
                    <a:pos x="53" y="73"/>
                  </a:cxn>
                  <a:cxn ang="0">
                    <a:pos x="60" y="54"/>
                  </a:cxn>
                  <a:cxn ang="0">
                    <a:pos x="72" y="38"/>
                  </a:cxn>
                  <a:cxn ang="0">
                    <a:pos x="92" y="21"/>
                  </a:cxn>
                  <a:cxn ang="0">
                    <a:pos x="118" y="7"/>
                  </a:cxn>
                  <a:cxn ang="0">
                    <a:pos x="143" y="0"/>
                  </a:cxn>
                  <a:cxn ang="0">
                    <a:pos x="162" y="3"/>
                  </a:cxn>
                  <a:cxn ang="0">
                    <a:pos x="165" y="11"/>
                  </a:cxn>
                  <a:cxn ang="0">
                    <a:pos x="170" y="18"/>
                  </a:cxn>
                  <a:cxn ang="0">
                    <a:pos x="179" y="26"/>
                  </a:cxn>
                  <a:cxn ang="0">
                    <a:pos x="191" y="33"/>
                  </a:cxn>
                  <a:cxn ang="0">
                    <a:pos x="200" y="40"/>
                  </a:cxn>
                  <a:cxn ang="0">
                    <a:pos x="207" y="48"/>
                  </a:cxn>
                  <a:cxn ang="0">
                    <a:pos x="212" y="61"/>
                  </a:cxn>
                  <a:cxn ang="0">
                    <a:pos x="217" y="73"/>
                  </a:cxn>
                  <a:cxn ang="0">
                    <a:pos x="218" y="87"/>
                  </a:cxn>
                  <a:cxn ang="0">
                    <a:pos x="222" y="103"/>
                  </a:cxn>
                  <a:cxn ang="0">
                    <a:pos x="225" y="121"/>
                  </a:cxn>
                  <a:cxn ang="0">
                    <a:pos x="227" y="142"/>
                  </a:cxn>
                  <a:cxn ang="0">
                    <a:pos x="226" y="158"/>
                  </a:cxn>
                  <a:cxn ang="0">
                    <a:pos x="223" y="174"/>
                  </a:cxn>
                  <a:cxn ang="0">
                    <a:pos x="218" y="187"/>
                  </a:cxn>
                </a:cxnLst>
                <a:rect l="0" t="0" r="r" b="b"/>
                <a:pathLst>
                  <a:path w="228" h="188">
                    <a:moveTo>
                      <a:pt x="218" y="187"/>
                    </a:moveTo>
                    <a:lnTo>
                      <a:pt x="204" y="177"/>
                    </a:lnTo>
                    <a:lnTo>
                      <a:pt x="195" y="163"/>
                    </a:lnTo>
                    <a:lnTo>
                      <a:pt x="190" y="144"/>
                    </a:lnTo>
                    <a:lnTo>
                      <a:pt x="186" y="125"/>
                    </a:lnTo>
                    <a:lnTo>
                      <a:pt x="181" y="113"/>
                    </a:lnTo>
                    <a:lnTo>
                      <a:pt x="172" y="104"/>
                    </a:lnTo>
                    <a:lnTo>
                      <a:pt x="162" y="101"/>
                    </a:lnTo>
                    <a:lnTo>
                      <a:pt x="152" y="103"/>
                    </a:lnTo>
                    <a:lnTo>
                      <a:pt x="143" y="113"/>
                    </a:lnTo>
                    <a:lnTo>
                      <a:pt x="138" y="127"/>
                    </a:lnTo>
                    <a:lnTo>
                      <a:pt x="142" y="144"/>
                    </a:lnTo>
                    <a:lnTo>
                      <a:pt x="150" y="168"/>
                    </a:lnTo>
                    <a:lnTo>
                      <a:pt x="132" y="174"/>
                    </a:lnTo>
                    <a:lnTo>
                      <a:pt x="130" y="163"/>
                    </a:lnTo>
                    <a:lnTo>
                      <a:pt x="121" y="153"/>
                    </a:lnTo>
                    <a:lnTo>
                      <a:pt x="114" y="141"/>
                    </a:lnTo>
                    <a:lnTo>
                      <a:pt x="109" y="131"/>
                    </a:lnTo>
                    <a:lnTo>
                      <a:pt x="108" y="121"/>
                    </a:lnTo>
                    <a:lnTo>
                      <a:pt x="102" y="125"/>
                    </a:lnTo>
                    <a:lnTo>
                      <a:pt x="94" y="128"/>
                    </a:lnTo>
                    <a:lnTo>
                      <a:pt x="87" y="130"/>
                    </a:lnTo>
                    <a:lnTo>
                      <a:pt x="80" y="128"/>
                    </a:lnTo>
                    <a:lnTo>
                      <a:pt x="74" y="127"/>
                    </a:lnTo>
                    <a:lnTo>
                      <a:pt x="69" y="137"/>
                    </a:lnTo>
                    <a:lnTo>
                      <a:pt x="62" y="150"/>
                    </a:lnTo>
                    <a:lnTo>
                      <a:pt x="51" y="160"/>
                    </a:lnTo>
                    <a:lnTo>
                      <a:pt x="43" y="167"/>
                    </a:lnTo>
                    <a:lnTo>
                      <a:pt x="32" y="173"/>
                    </a:lnTo>
                    <a:lnTo>
                      <a:pt x="19" y="175"/>
                    </a:lnTo>
                    <a:lnTo>
                      <a:pt x="9" y="171"/>
                    </a:lnTo>
                    <a:lnTo>
                      <a:pt x="1" y="159"/>
                    </a:lnTo>
                    <a:lnTo>
                      <a:pt x="0" y="145"/>
                    </a:lnTo>
                    <a:lnTo>
                      <a:pt x="2" y="134"/>
                    </a:lnTo>
                    <a:lnTo>
                      <a:pt x="8" y="116"/>
                    </a:lnTo>
                    <a:lnTo>
                      <a:pt x="12" y="101"/>
                    </a:lnTo>
                    <a:lnTo>
                      <a:pt x="16" y="91"/>
                    </a:lnTo>
                    <a:lnTo>
                      <a:pt x="26" y="79"/>
                    </a:lnTo>
                    <a:lnTo>
                      <a:pt x="36" y="74"/>
                    </a:lnTo>
                    <a:lnTo>
                      <a:pt x="46" y="72"/>
                    </a:lnTo>
                    <a:lnTo>
                      <a:pt x="53" y="73"/>
                    </a:lnTo>
                    <a:lnTo>
                      <a:pt x="60" y="54"/>
                    </a:lnTo>
                    <a:lnTo>
                      <a:pt x="72" y="38"/>
                    </a:lnTo>
                    <a:lnTo>
                      <a:pt x="92" y="21"/>
                    </a:lnTo>
                    <a:lnTo>
                      <a:pt x="118" y="7"/>
                    </a:lnTo>
                    <a:lnTo>
                      <a:pt x="143" y="0"/>
                    </a:lnTo>
                    <a:lnTo>
                      <a:pt x="162" y="3"/>
                    </a:lnTo>
                    <a:lnTo>
                      <a:pt x="165" y="11"/>
                    </a:lnTo>
                    <a:lnTo>
                      <a:pt x="170" y="18"/>
                    </a:lnTo>
                    <a:lnTo>
                      <a:pt x="179" y="26"/>
                    </a:lnTo>
                    <a:lnTo>
                      <a:pt x="191" y="33"/>
                    </a:lnTo>
                    <a:lnTo>
                      <a:pt x="200" y="40"/>
                    </a:lnTo>
                    <a:lnTo>
                      <a:pt x="207" y="48"/>
                    </a:lnTo>
                    <a:lnTo>
                      <a:pt x="212" y="61"/>
                    </a:lnTo>
                    <a:lnTo>
                      <a:pt x="217" y="73"/>
                    </a:lnTo>
                    <a:lnTo>
                      <a:pt x="218" y="87"/>
                    </a:lnTo>
                    <a:lnTo>
                      <a:pt x="222" y="103"/>
                    </a:lnTo>
                    <a:lnTo>
                      <a:pt x="225" y="121"/>
                    </a:lnTo>
                    <a:lnTo>
                      <a:pt x="227" y="142"/>
                    </a:lnTo>
                    <a:lnTo>
                      <a:pt x="226" y="158"/>
                    </a:lnTo>
                    <a:lnTo>
                      <a:pt x="223" y="174"/>
                    </a:lnTo>
                    <a:lnTo>
                      <a:pt x="218" y="187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5106" y="2038"/>
              <a:ext cx="424" cy="167"/>
              <a:chOff x="5106" y="2038"/>
              <a:chExt cx="424" cy="167"/>
            </a:xfrm>
          </p:grpSpPr>
          <p:sp>
            <p:nvSpPr>
              <p:cNvPr id="708643" name="Freeform 35"/>
              <p:cNvSpPr>
                <a:spLocks/>
              </p:cNvSpPr>
              <p:nvPr/>
            </p:nvSpPr>
            <p:spPr bwMode="auto">
              <a:xfrm>
                <a:off x="5111" y="2038"/>
                <a:ext cx="419" cy="128"/>
              </a:xfrm>
              <a:custGeom>
                <a:avLst/>
                <a:gdLst/>
                <a:ahLst/>
                <a:cxnLst>
                  <a:cxn ang="0">
                    <a:pos x="218" y="0"/>
                  </a:cxn>
                  <a:cxn ang="0">
                    <a:pos x="191" y="5"/>
                  </a:cxn>
                  <a:cxn ang="0">
                    <a:pos x="170" y="15"/>
                  </a:cxn>
                  <a:cxn ang="0">
                    <a:pos x="147" y="27"/>
                  </a:cxn>
                  <a:cxn ang="0">
                    <a:pos x="113" y="40"/>
                  </a:cxn>
                  <a:cxn ang="0">
                    <a:pos x="89" y="40"/>
                  </a:cxn>
                  <a:cxn ang="0">
                    <a:pos x="57" y="49"/>
                  </a:cxn>
                  <a:cxn ang="0">
                    <a:pos x="30" y="60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12" y="111"/>
                  </a:cxn>
                  <a:cxn ang="0">
                    <a:pos x="36" y="123"/>
                  </a:cxn>
                  <a:cxn ang="0">
                    <a:pos x="66" y="126"/>
                  </a:cxn>
                  <a:cxn ang="0">
                    <a:pos x="168" y="127"/>
                  </a:cxn>
                  <a:cxn ang="0">
                    <a:pos x="206" y="123"/>
                  </a:cxn>
                  <a:cxn ang="0">
                    <a:pos x="244" y="119"/>
                  </a:cxn>
                  <a:cxn ang="0">
                    <a:pos x="279" y="106"/>
                  </a:cxn>
                  <a:cxn ang="0">
                    <a:pos x="299" y="101"/>
                  </a:cxn>
                  <a:cxn ang="0">
                    <a:pos x="299" y="117"/>
                  </a:cxn>
                  <a:cxn ang="0">
                    <a:pos x="392" y="117"/>
                  </a:cxn>
                  <a:cxn ang="0">
                    <a:pos x="407" y="102"/>
                  </a:cxn>
                  <a:cxn ang="0">
                    <a:pos x="415" y="74"/>
                  </a:cxn>
                  <a:cxn ang="0">
                    <a:pos x="418" y="54"/>
                  </a:cxn>
                  <a:cxn ang="0">
                    <a:pos x="415" y="25"/>
                  </a:cxn>
                  <a:cxn ang="0">
                    <a:pos x="412" y="4"/>
                  </a:cxn>
                  <a:cxn ang="0">
                    <a:pos x="390" y="4"/>
                  </a:cxn>
                  <a:cxn ang="0">
                    <a:pos x="361" y="18"/>
                  </a:cxn>
                  <a:cxn ang="0">
                    <a:pos x="330" y="30"/>
                  </a:cxn>
                  <a:cxn ang="0">
                    <a:pos x="307" y="31"/>
                  </a:cxn>
                  <a:cxn ang="0">
                    <a:pos x="283" y="25"/>
                  </a:cxn>
                  <a:cxn ang="0">
                    <a:pos x="256" y="18"/>
                  </a:cxn>
                  <a:cxn ang="0">
                    <a:pos x="205" y="27"/>
                  </a:cxn>
                  <a:cxn ang="0">
                    <a:pos x="218" y="0"/>
                  </a:cxn>
                </a:cxnLst>
                <a:rect l="0" t="0" r="r" b="b"/>
                <a:pathLst>
                  <a:path w="419" h="128">
                    <a:moveTo>
                      <a:pt x="218" y="0"/>
                    </a:moveTo>
                    <a:lnTo>
                      <a:pt x="191" y="5"/>
                    </a:lnTo>
                    <a:lnTo>
                      <a:pt x="170" y="15"/>
                    </a:lnTo>
                    <a:lnTo>
                      <a:pt x="147" y="27"/>
                    </a:lnTo>
                    <a:lnTo>
                      <a:pt x="113" y="40"/>
                    </a:lnTo>
                    <a:lnTo>
                      <a:pt x="89" y="40"/>
                    </a:lnTo>
                    <a:lnTo>
                      <a:pt x="57" y="49"/>
                    </a:lnTo>
                    <a:lnTo>
                      <a:pt x="30" y="60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12" y="111"/>
                    </a:lnTo>
                    <a:lnTo>
                      <a:pt x="36" y="123"/>
                    </a:lnTo>
                    <a:lnTo>
                      <a:pt x="66" y="126"/>
                    </a:lnTo>
                    <a:lnTo>
                      <a:pt x="168" y="127"/>
                    </a:lnTo>
                    <a:lnTo>
                      <a:pt x="206" y="123"/>
                    </a:lnTo>
                    <a:lnTo>
                      <a:pt x="244" y="119"/>
                    </a:lnTo>
                    <a:lnTo>
                      <a:pt x="279" y="106"/>
                    </a:lnTo>
                    <a:lnTo>
                      <a:pt x="299" y="101"/>
                    </a:lnTo>
                    <a:lnTo>
                      <a:pt x="299" y="117"/>
                    </a:lnTo>
                    <a:lnTo>
                      <a:pt x="392" y="117"/>
                    </a:lnTo>
                    <a:lnTo>
                      <a:pt x="407" y="102"/>
                    </a:lnTo>
                    <a:lnTo>
                      <a:pt x="415" y="74"/>
                    </a:lnTo>
                    <a:lnTo>
                      <a:pt x="418" y="54"/>
                    </a:lnTo>
                    <a:lnTo>
                      <a:pt x="415" y="25"/>
                    </a:lnTo>
                    <a:lnTo>
                      <a:pt x="412" y="4"/>
                    </a:lnTo>
                    <a:lnTo>
                      <a:pt x="390" y="4"/>
                    </a:lnTo>
                    <a:lnTo>
                      <a:pt x="361" y="18"/>
                    </a:lnTo>
                    <a:lnTo>
                      <a:pt x="330" y="30"/>
                    </a:lnTo>
                    <a:lnTo>
                      <a:pt x="307" y="31"/>
                    </a:lnTo>
                    <a:lnTo>
                      <a:pt x="283" y="25"/>
                    </a:lnTo>
                    <a:lnTo>
                      <a:pt x="256" y="18"/>
                    </a:lnTo>
                    <a:lnTo>
                      <a:pt x="205" y="27"/>
                    </a:lnTo>
                    <a:lnTo>
                      <a:pt x="218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44" name="Freeform 36"/>
              <p:cNvSpPr>
                <a:spLocks/>
              </p:cNvSpPr>
              <p:nvPr/>
            </p:nvSpPr>
            <p:spPr bwMode="auto">
              <a:xfrm>
                <a:off x="5106" y="2078"/>
                <a:ext cx="419" cy="127"/>
              </a:xfrm>
              <a:custGeom>
                <a:avLst/>
                <a:gdLst/>
                <a:ahLst/>
                <a:cxnLst>
                  <a:cxn ang="0">
                    <a:pos x="218" y="0"/>
                  </a:cxn>
                  <a:cxn ang="0">
                    <a:pos x="191" y="5"/>
                  </a:cxn>
                  <a:cxn ang="0">
                    <a:pos x="170" y="15"/>
                  </a:cxn>
                  <a:cxn ang="0">
                    <a:pos x="147" y="27"/>
                  </a:cxn>
                  <a:cxn ang="0">
                    <a:pos x="113" y="40"/>
                  </a:cxn>
                  <a:cxn ang="0">
                    <a:pos x="90" y="40"/>
                  </a:cxn>
                  <a:cxn ang="0">
                    <a:pos x="57" y="49"/>
                  </a:cxn>
                  <a:cxn ang="0">
                    <a:pos x="30" y="60"/>
                  </a:cxn>
                  <a:cxn ang="0">
                    <a:pos x="2" y="74"/>
                  </a:cxn>
                  <a:cxn ang="0">
                    <a:pos x="0" y="91"/>
                  </a:cxn>
                  <a:cxn ang="0">
                    <a:pos x="12" y="110"/>
                  </a:cxn>
                  <a:cxn ang="0">
                    <a:pos x="36" y="121"/>
                  </a:cxn>
                  <a:cxn ang="0">
                    <a:pos x="66" y="125"/>
                  </a:cxn>
                  <a:cxn ang="0">
                    <a:pos x="168" y="126"/>
                  </a:cxn>
                  <a:cxn ang="0">
                    <a:pos x="207" y="122"/>
                  </a:cxn>
                  <a:cxn ang="0">
                    <a:pos x="244" y="117"/>
                  </a:cxn>
                  <a:cxn ang="0">
                    <a:pos x="279" y="105"/>
                  </a:cxn>
                  <a:cxn ang="0">
                    <a:pos x="299" y="99"/>
                  </a:cxn>
                  <a:cxn ang="0">
                    <a:pos x="299" y="114"/>
                  </a:cxn>
                  <a:cxn ang="0">
                    <a:pos x="392" y="116"/>
                  </a:cxn>
                  <a:cxn ang="0">
                    <a:pos x="407" y="100"/>
                  </a:cxn>
                  <a:cxn ang="0">
                    <a:pos x="415" y="74"/>
                  </a:cxn>
                  <a:cxn ang="0">
                    <a:pos x="418" y="54"/>
                  </a:cxn>
                  <a:cxn ang="0">
                    <a:pos x="415" y="25"/>
                  </a:cxn>
                  <a:cxn ang="0">
                    <a:pos x="412" y="3"/>
                  </a:cxn>
                  <a:cxn ang="0">
                    <a:pos x="390" y="3"/>
                  </a:cxn>
                  <a:cxn ang="0">
                    <a:pos x="361" y="17"/>
                  </a:cxn>
                  <a:cxn ang="0">
                    <a:pos x="330" y="30"/>
                  </a:cxn>
                  <a:cxn ang="0">
                    <a:pos x="307" y="30"/>
                  </a:cxn>
                  <a:cxn ang="0">
                    <a:pos x="283" y="25"/>
                  </a:cxn>
                  <a:cxn ang="0">
                    <a:pos x="256" y="17"/>
                  </a:cxn>
                  <a:cxn ang="0">
                    <a:pos x="206" y="27"/>
                  </a:cxn>
                  <a:cxn ang="0">
                    <a:pos x="218" y="0"/>
                  </a:cxn>
                </a:cxnLst>
                <a:rect l="0" t="0" r="r" b="b"/>
                <a:pathLst>
                  <a:path w="419" h="127">
                    <a:moveTo>
                      <a:pt x="218" y="0"/>
                    </a:moveTo>
                    <a:lnTo>
                      <a:pt x="191" y="5"/>
                    </a:lnTo>
                    <a:lnTo>
                      <a:pt x="170" y="15"/>
                    </a:lnTo>
                    <a:lnTo>
                      <a:pt x="147" y="27"/>
                    </a:lnTo>
                    <a:lnTo>
                      <a:pt x="113" y="40"/>
                    </a:lnTo>
                    <a:lnTo>
                      <a:pt x="90" y="40"/>
                    </a:lnTo>
                    <a:lnTo>
                      <a:pt x="57" y="49"/>
                    </a:lnTo>
                    <a:lnTo>
                      <a:pt x="30" y="60"/>
                    </a:lnTo>
                    <a:lnTo>
                      <a:pt x="2" y="74"/>
                    </a:lnTo>
                    <a:lnTo>
                      <a:pt x="0" y="91"/>
                    </a:lnTo>
                    <a:lnTo>
                      <a:pt x="12" y="110"/>
                    </a:lnTo>
                    <a:lnTo>
                      <a:pt x="36" y="121"/>
                    </a:lnTo>
                    <a:lnTo>
                      <a:pt x="66" y="125"/>
                    </a:lnTo>
                    <a:lnTo>
                      <a:pt x="168" y="126"/>
                    </a:lnTo>
                    <a:lnTo>
                      <a:pt x="207" y="122"/>
                    </a:lnTo>
                    <a:lnTo>
                      <a:pt x="244" y="117"/>
                    </a:lnTo>
                    <a:lnTo>
                      <a:pt x="279" y="105"/>
                    </a:lnTo>
                    <a:lnTo>
                      <a:pt x="299" y="99"/>
                    </a:lnTo>
                    <a:lnTo>
                      <a:pt x="299" y="114"/>
                    </a:lnTo>
                    <a:lnTo>
                      <a:pt x="392" y="116"/>
                    </a:lnTo>
                    <a:lnTo>
                      <a:pt x="407" y="100"/>
                    </a:lnTo>
                    <a:lnTo>
                      <a:pt x="415" y="74"/>
                    </a:lnTo>
                    <a:lnTo>
                      <a:pt x="418" y="54"/>
                    </a:lnTo>
                    <a:lnTo>
                      <a:pt x="415" y="25"/>
                    </a:lnTo>
                    <a:lnTo>
                      <a:pt x="412" y="3"/>
                    </a:lnTo>
                    <a:lnTo>
                      <a:pt x="390" y="3"/>
                    </a:lnTo>
                    <a:lnTo>
                      <a:pt x="361" y="17"/>
                    </a:lnTo>
                    <a:lnTo>
                      <a:pt x="330" y="30"/>
                    </a:lnTo>
                    <a:lnTo>
                      <a:pt x="307" y="30"/>
                    </a:lnTo>
                    <a:lnTo>
                      <a:pt x="283" y="25"/>
                    </a:lnTo>
                    <a:lnTo>
                      <a:pt x="256" y="17"/>
                    </a:lnTo>
                    <a:lnTo>
                      <a:pt x="206" y="27"/>
                    </a:lnTo>
                    <a:lnTo>
                      <a:pt x="218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5318" y="569"/>
              <a:ext cx="333" cy="1554"/>
              <a:chOff x="5318" y="569"/>
              <a:chExt cx="333" cy="1554"/>
            </a:xfrm>
          </p:grpSpPr>
          <p:sp>
            <p:nvSpPr>
              <p:cNvPr id="708646" name="Freeform 38"/>
              <p:cNvSpPr>
                <a:spLocks/>
              </p:cNvSpPr>
              <p:nvPr/>
            </p:nvSpPr>
            <p:spPr bwMode="auto">
              <a:xfrm>
                <a:off x="5318" y="569"/>
                <a:ext cx="333" cy="1554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02" y="66"/>
                  </a:cxn>
                  <a:cxn ang="0">
                    <a:pos x="175" y="127"/>
                  </a:cxn>
                  <a:cxn ang="0">
                    <a:pos x="164" y="171"/>
                  </a:cxn>
                  <a:cxn ang="0">
                    <a:pos x="94" y="365"/>
                  </a:cxn>
                  <a:cxn ang="0">
                    <a:pos x="66" y="481"/>
                  </a:cxn>
                  <a:cxn ang="0">
                    <a:pos x="62" y="592"/>
                  </a:cxn>
                  <a:cxn ang="0">
                    <a:pos x="59" y="748"/>
                  </a:cxn>
                  <a:cxn ang="0">
                    <a:pos x="55" y="835"/>
                  </a:cxn>
                  <a:cxn ang="0">
                    <a:pos x="41" y="902"/>
                  </a:cxn>
                  <a:cxn ang="0">
                    <a:pos x="34" y="961"/>
                  </a:cxn>
                  <a:cxn ang="0">
                    <a:pos x="35" y="1017"/>
                  </a:cxn>
                  <a:cxn ang="0">
                    <a:pos x="45" y="1058"/>
                  </a:cxn>
                  <a:cxn ang="0">
                    <a:pos x="51" y="1107"/>
                  </a:cxn>
                  <a:cxn ang="0">
                    <a:pos x="46" y="1188"/>
                  </a:cxn>
                  <a:cxn ang="0">
                    <a:pos x="45" y="1325"/>
                  </a:cxn>
                  <a:cxn ang="0">
                    <a:pos x="39" y="1391"/>
                  </a:cxn>
                  <a:cxn ang="0">
                    <a:pos x="22" y="1451"/>
                  </a:cxn>
                  <a:cxn ang="0">
                    <a:pos x="0" y="1512"/>
                  </a:cxn>
                  <a:cxn ang="0">
                    <a:pos x="43" y="1532"/>
                  </a:cxn>
                  <a:cxn ang="0">
                    <a:pos x="90" y="1553"/>
                  </a:cxn>
                  <a:cxn ang="0">
                    <a:pos x="125" y="1547"/>
                  </a:cxn>
                  <a:cxn ang="0">
                    <a:pos x="196" y="1528"/>
                  </a:cxn>
                  <a:cxn ang="0">
                    <a:pos x="205" y="1454"/>
                  </a:cxn>
                  <a:cxn ang="0">
                    <a:pos x="211" y="1390"/>
                  </a:cxn>
                  <a:cxn ang="0">
                    <a:pos x="207" y="1346"/>
                  </a:cxn>
                  <a:cxn ang="0">
                    <a:pos x="201" y="1285"/>
                  </a:cxn>
                  <a:cxn ang="0">
                    <a:pos x="207" y="1230"/>
                  </a:cxn>
                  <a:cxn ang="0">
                    <a:pos x="222" y="1174"/>
                  </a:cxn>
                  <a:cxn ang="0">
                    <a:pos x="234" y="1133"/>
                  </a:cxn>
                  <a:cxn ang="0">
                    <a:pos x="238" y="1067"/>
                  </a:cxn>
                  <a:cxn ang="0">
                    <a:pos x="245" y="1032"/>
                  </a:cxn>
                  <a:cxn ang="0">
                    <a:pos x="253" y="905"/>
                  </a:cxn>
                  <a:cxn ang="0">
                    <a:pos x="265" y="804"/>
                  </a:cxn>
                  <a:cxn ang="0">
                    <a:pos x="273" y="727"/>
                  </a:cxn>
                  <a:cxn ang="0">
                    <a:pos x="285" y="697"/>
                  </a:cxn>
                  <a:cxn ang="0">
                    <a:pos x="297" y="614"/>
                  </a:cxn>
                  <a:cxn ang="0">
                    <a:pos x="306" y="517"/>
                  </a:cxn>
                  <a:cxn ang="0">
                    <a:pos x="303" y="429"/>
                  </a:cxn>
                  <a:cxn ang="0">
                    <a:pos x="305" y="374"/>
                  </a:cxn>
                  <a:cxn ang="0">
                    <a:pos x="316" y="303"/>
                  </a:cxn>
                  <a:cxn ang="0">
                    <a:pos x="320" y="236"/>
                  </a:cxn>
                  <a:cxn ang="0">
                    <a:pos x="326" y="158"/>
                  </a:cxn>
                  <a:cxn ang="0">
                    <a:pos x="332" y="91"/>
                  </a:cxn>
                  <a:cxn ang="0">
                    <a:pos x="322" y="54"/>
                  </a:cxn>
                  <a:cxn ang="0">
                    <a:pos x="305" y="27"/>
                  </a:cxn>
                  <a:cxn ang="0">
                    <a:pos x="276" y="7"/>
                  </a:cxn>
                  <a:cxn ang="0">
                    <a:pos x="238" y="0"/>
                  </a:cxn>
                </a:cxnLst>
                <a:rect l="0" t="0" r="r" b="b"/>
                <a:pathLst>
                  <a:path w="333" h="1554">
                    <a:moveTo>
                      <a:pt x="238" y="0"/>
                    </a:moveTo>
                    <a:lnTo>
                      <a:pt x="202" y="66"/>
                    </a:lnTo>
                    <a:lnTo>
                      <a:pt x="175" y="127"/>
                    </a:lnTo>
                    <a:lnTo>
                      <a:pt x="164" y="171"/>
                    </a:lnTo>
                    <a:lnTo>
                      <a:pt x="94" y="365"/>
                    </a:lnTo>
                    <a:lnTo>
                      <a:pt x="66" y="481"/>
                    </a:lnTo>
                    <a:lnTo>
                      <a:pt x="62" y="592"/>
                    </a:lnTo>
                    <a:lnTo>
                      <a:pt x="59" y="748"/>
                    </a:lnTo>
                    <a:lnTo>
                      <a:pt x="55" y="835"/>
                    </a:lnTo>
                    <a:lnTo>
                      <a:pt x="41" y="902"/>
                    </a:lnTo>
                    <a:lnTo>
                      <a:pt x="34" y="961"/>
                    </a:lnTo>
                    <a:lnTo>
                      <a:pt x="35" y="1017"/>
                    </a:lnTo>
                    <a:lnTo>
                      <a:pt x="45" y="1058"/>
                    </a:lnTo>
                    <a:lnTo>
                      <a:pt x="51" y="1107"/>
                    </a:lnTo>
                    <a:lnTo>
                      <a:pt x="46" y="1188"/>
                    </a:lnTo>
                    <a:lnTo>
                      <a:pt x="45" y="1325"/>
                    </a:lnTo>
                    <a:lnTo>
                      <a:pt x="39" y="1391"/>
                    </a:lnTo>
                    <a:lnTo>
                      <a:pt x="22" y="1451"/>
                    </a:lnTo>
                    <a:lnTo>
                      <a:pt x="0" y="1512"/>
                    </a:lnTo>
                    <a:lnTo>
                      <a:pt x="43" y="1532"/>
                    </a:lnTo>
                    <a:lnTo>
                      <a:pt x="90" y="1553"/>
                    </a:lnTo>
                    <a:lnTo>
                      <a:pt x="125" y="1547"/>
                    </a:lnTo>
                    <a:lnTo>
                      <a:pt x="196" y="1528"/>
                    </a:lnTo>
                    <a:lnTo>
                      <a:pt x="205" y="1454"/>
                    </a:lnTo>
                    <a:lnTo>
                      <a:pt x="211" y="1390"/>
                    </a:lnTo>
                    <a:lnTo>
                      <a:pt x="207" y="1346"/>
                    </a:lnTo>
                    <a:lnTo>
                      <a:pt x="201" y="1285"/>
                    </a:lnTo>
                    <a:lnTo>
                      <a:pt x="207" y="1230"/>
                    </a:lnTo>
                    <a:lnTo>
                      <a:pt x="222" y="1174"/>
                    </a:lnTo>
                    <a:lnTo>
                      <a:pt x="234" y="1133"/>
                    </a:lnTo>
                    <a:lnTo>
                      <a:pt x="238" y="1067"/>
                    </a:lnTo>
                    <a:lnTo>
                      <a:pt x="245" y="1032"/>
                    </a:lnTo>
                    <a:lnTo>
                      <a:pt x="253" y="905"/>
                    </a:lnTo>
                    <a:lnTo>
                      <a:pt x="265" y="804"/>
                    </a:lnTo>
                    <a:lnTo>
                      <a:pt x="273" y="727"/>
                    </a:lnTo>
                    <a:lnTo>
                      <a:pt x="285" y="697"/>
                    </a:lnTo>
                    <a:lnTo>
                      <a:pt x="297" y="614"/>
                    </a:lnTo>
                    <a:lnTo>
                      <a:pt x="306" y="517"/>
                    </a:lnTo>
                    <a:lnTo>
                      <a:pt x="303" y="429"/>
                    </a:lnTo>
                    <a:lnTo>
                      <a:pt x="305" y="374"/>
                    </a:lnTo>
                    <a:lnTo>
                      <a:pt x="316" y="303"/>
                    </a:lnTo>
                    <a:lnTo>
                      <a:pt x="320" y="236"/>
                    </a:lnTo>
                    <a:lnTo>
                      <a:pt x="326" y="158"/>
                    </a:lnTo>
                    <a:lnTo>
                      <a:pt x="332" y="91"/>
                    </a:lnTo>
                    <a:lnTo>
                      <a:pt x="322" y="54"/>
                    </a:lnTo>
                    <a:lnTo>
                      <a:pt x="305" y="27"/>
                    </a:lnTo>
                    <a:lnTo>
                      <a:pt x="276" y="7"/>
                    </a:lnTo>
                    <a:lnTo>
                      <a:pt x="238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47" name="Freeform 39"/>
              <p:cNvSpPr>
                <a:spLocks/>
              </p:cNvSpPr>
              <p:nvPr/>
            </p:nvSpPr>
            <p:spPr bwMode="auto">
              <a:xfrm>
                <a:off x="5525" y="999"/>
                <a:ext cx="83" cy="643"/>
              </a:xfrm>
              <a:custGeom>
                <a:avLst/>
                <a:gdLst/>
                <a:ahLst/>
                <a:cxnLst>
                  <a:cxn ang="0">
                    <a:pos x="19" y="642"/>
                  </a:cxn>
                  <a:cxn ang="0">
                    <a:pos x="19" y="556"/>
                  </a:cxn>
                  <a:cxn ang="0">
                    <a:pos x="7" y="510"/>
                  </a:cxn>
                  <a:cxn ang="0">
                    <a:pos x="0" y="470"/>
                  </a:cxn>
                  <a:cxn ang="0">
                    <a:pos x="19" y="425"/>
                  </a:cxn>
                  <a:cxn ang="0">
                    <a:pos x="19" y="405"/>
                  </a:cxn>
                  <a:cxn ang="0">
                    <a:pos x="26" y="369"/>
                  </a:cxn>
                  <a:cxn ang="0">
                    <a:pos x="38" y="338"/>
                  </a:cxn>
                  <a:cxn ang="0">
                    <a:pos x="34" y="292"/>
                  </a:cxn>
                  <a:cxn ang="0">
                    <a:pos x="50" y="267"/>
                  </a:cxn>
                  <a:cxn ang="0">
                    <a:pos x="58" y="221"/>
                  </a:cxn>
                  <a:cxn ang="0">
                    <a:pos x="58" y="171"/>
                  </a:cxn>
                  <a:cxn ang="0">
                    <a:pos x="62" y="121"/>
                  </a:cxn>
                  <a:cxn ang="0">
                    <a:pos x="74" y="70"/>
                  </a:cxn>
                  <a:cxn ang="0">
                    <a:pos x="82" y="15"/>
                  </a:cxn>
                  <a:cxn ang="0">
                    <a:pos x="82" y="0"/>
                  </a:cxn>
                </a:cxnLst>
                <a:rect l="0" t="0" r="r" b="b"/>
                <a:pathLst>
                  <a:path w="83" h="643">
                    <a:moveTo>
                      <a:pt x="19" y="642"/>
                    </a:moveTo>
                    <a:lnTo>
                      <a:pt x="19" y="556"/>
                    </a:lnTo>
                    <a:lnTo>
                      <a:pt x="7" y="510"/>
                    </a:lnTo>
                    <a:lnTo>
                      <a:pt x="0" y="470"/>
                    </a:lnTo>
                    <a:lnTo>
                      <a:pt x="19" y="425"/>
                    </a:lnTo>
                    <a:lnTo>
                      <a:pt x="19" y="405"/>
                    </a:lnTo>
                    <a:lnTo>
                      <a:pt x="26" y="369"/>
                    </a:lnTo>
                    <a:lnTo>
                      <a:pt x="38" y="338"/>
                    </a:lnTo>
                    <a:lnTo>
                      <a:pt x="34" y="292"/>
                    </a:lnTo>
                    <a:lnTo>
                      <a:pt x="50" y="267"/>
                    </a:lnTo>
                    <a:lnTo>
                      <a:pt x="58" y="221"/>
                    </a:lnTo>
                    <a:lnTo>
                      <a:pt x="58" y="171"/>
                    </a:lnTo>
                    <a:lnTo>
                      <a:pt x="62" y="121"/>
                    </a:lnTo>
                    <a:lnTo>
                      <a:pt x="74" y="70"/>
                    </a:lnTo>
                    <a:lnTo>
                      <a:pt x="82" y="15"/>
                    </a:lnTo>
                    <a:lnTo>
                      <a:pt x="82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8648" name="Freeform 40"/>
            <p:cNvSpPr>
              <a:spLocks/>
            </p:cNvSpPr>
            <p:nvPr/>
          </p:nvSpPr>
          <p:spPr bwMode="auto">
            <a:xfrm>
              <a:off x="4756" y="1034"/>
              <a:ext cx="314" cy="226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" y="40"/>
                </a:cxn>
                <a:cxn ang="0">
                  <a:pos x="0" y="60"/>
                </a:cxn>
                <a:cxn ang="0">
                  <a:pos x="2" y="90"/>
                </a:cxn>
                <a:cxn ang="0">
                  <a:pos x="10" y="116"/>
                </a:cxn>
                <a:cxn ang="0">
                  <a:pos x="23" y="140"/>
                </a:cxn>
                <a:cxn ang="0">
                  <a:pos x="48" y="164"/>
                </a:cxn>
                <a:cxn ang="0">
                  <a:pos x="80" y="186"/>
                </a:cxn>
                <a:cxn ang="0">
                  <a:pos x="120" y="207"/>
                </a:cxn>
                <a:cxn ang="0">
                  <a:pos x="159" y="221"/>
                </a:cxn>
                <a:cxn ang="0">
                  <a:pos x="203" y="225"/>
                </a:cxn>
                <a:cxn ang="0">
                  <a:pos x="238" y="221"/>
                </a:cxn>
                <a:cxn ang="0">
                  <a:pos x="273" y="201"/>
                </a:cxn>
                <a:cxn ang="0">
                  <a:pos x="313" y="177"/>
                </a:cxn>
                <a:cxn ang="0">
                  <a:pos x="257" y="191"/>
                </a:cxn>
                <a:cxn ang="0">
                  <a:pos x="199" y="197"/>
                </a:cxn>
                <a:cxn ang="0">
                  <a:pos x="156" y="177"/>
                </a:cxn>
                <a:cxn ang="0">
                  <a:pos x="105" y="147"/>
                </a:cxn>
                <a:cxn ang="0">
                  <a:pos x="70" y="101"/>
                </a:cxn>
                <a:cxn ang="0">
                  <a:pos x="46" y="0"/>
                </a:cxn>
              </a:cxnLst>
              <a:rect l="0" t="0" r="r" b="b"/>
              <a:pathLst>
                <a:path w="314" h="226">
                  <a:moveTo>
                    <a:pt x="46" y="0"/>
                  </a:moveTo>
                  <a:lnTo>
                    <a:pt x="3" y="40"/>
                  </a:lnTo>
                  <a:lnTo>
                    <a:pt x="0" y="60"/>
                  </a:lnTo>
                  <a:lnTo>
                    <a:pt x="2" y="90"/>
                  </a:lnTo>
                  <a:lnTo>
                    <a:pt x="10" y="116"/>
                  </a:lnTo>
                  <a:lnTo>
                    <a:pt x="23" y="140"/>
                  </a:lnTo>
                  <a:lnTo>
                    <a:pt x="48" y="164"/>
                  </a:lnTo>
                  <a:lnTo>
                    <a:pt x="80" y="186"/>
                  </a:lnTo>
                  <a:lnTo>
                    <a:pt x="120" y="207"/>
                  </a:lnTo>
                  <a:lnTo>
                    <a:pt x="159" y="221"/>
                  </a:lnTo>
                  <a:lnTo>
                    <a:pt x="203" y="225"/>
                  </a:lnTo>
                  <a:lnTo>
                    <a:pt x="238" y="221"/>
                  </a:lnTo>
                  <a:lnTo>
                    <a:pt x="273" y="201"/>
                  </a:lnTo>
                  <a:lnTo>
                    <a:pt x="313" y="177"/>
                  </a:lnTo>
                  <a:lnTo>
                    <a:pt x="257" y="191"/>
                  </a:lnTo>
                  <a:lnTo>
                    <a:pt x="199" y="197"/>
                  </a:lnTo>
                  <a:lnTo>
                    <a:pt x="156" y="177"/>
                  </a:lnTo>
                  <a:lnTo>
                    <a:pt x="105" y="147"/>
                  </a:lnTo>
                  <a:lnTo>
                    <a:pt x="70" y="101"/>
                  </a:lnTo>
                  <a:lnTo>
                    <a:pt x="46" y="0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49" name="Freeform 41"/>
            <p:cNvSpPr>
              <a:spLocks/>
            </p:cNvSpPr>
            <p:nvPr/>
          </p:nvSpPr>
          <p:spPr bwMode="auto">
            <a:xfrm>
              <a:off x="4733" y="1034"/>
              <a:ext cx="134" cy="172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0" y="26"/>
                </a:cxn>
                <a:cxn ang="0">
                  <a:pos x="6" y="48"/>
                </a:cxn>
                <a:cxn ang="0">
                  <a:pos x="19" y="60"/>
                </a:cxn>
                <a:cxn ang="0">
                  <a:pos x="35" y="62"/>
                </a:cxn>
                <a:cxn ang="0">
                  <a:pos x="51" y="110"/>
                </a:cxn>
                <a:cxn ang="0">
                  <a:pos x="87" y="142"/>
                </a:cxn>
                <a:cxn ang="0">
                  <a:pos x="110" y="161"/>
                </a:cxn>
                <a:cxn ang="0">
                  <a:pos x="133" y="171"/>
                </a:cxn>
                <a:cxn ang="0">
                  <a:pos x="106" y="130"/>
                </a:cxn>
                <a:cxn ang="0">
                  <a:pos x="89" y="107"/>
                </a:cxn>
                <a:cxn ang="0">
                  <a:pos x="73" y="79"/>
                </a:cxn>
                <a:cxn ang="0">
                  <a:pos x="49" y="40"/>
                </a:cxn>
                <a:cxn ang="0">
                  <a:pos x="42" y="33"/>
                </a:cxn>
                <a:cxn ang="0">
                  <a:pos x="39" y="23"/>
                </a:cxn>
                <a:cxn ang="0">
                  <a:pos x="36" y="14"/>
                </a:cxn>
                <a:cxn ang="0">
                  <a:pos x="30" y="4"/>
                </a:cxn>
              </a:cxnLst>
              <a:rect l="0" t="0" r="r" b="b"/>
              <a:pathLst>
                <a:path w="134" h="172">
                  <a:moveTo>
                    <a:pt x="30" y="4"/>
                  </a:moveTo>
                  <a:lnTo>
                    <a:pt x="8" y="0"/>
                  </a:lnTo>
                  <a:lnTo>
                    <a:pt x="2" y="9"/>
                  </a:lnTo>
                  <a:lnTo>
                    <a:pt x="0" y="26"/>
                  </a:lnTo>
                  <a:lnTo>
                    <a:pt x="6" y="48"/>
                  </a:lnTo>
                  <a:lnTo>
                    <a:pt x="19" y="60"/>
                  </a:lnTo>
                  <a:lnTo>
                    <a:pt x="35" y="62"/>
                  </a:lnTo>
                  <a:lnTo>
                    <a:pt x="51" y="110"/>
                  </a:lnTo>
                  <a:lnTo>
                    <a:pt x="87" y="142"/>
                  </a:lnTo>
                  <a:lnTo>
                    <a:pt x="110" y="161"/>
                  </a:lnTo>
                  <a:lnTo>
                    <a:pt x="133" y="171"/>
                  </a:lnTo>
                  <a:lnTo>
                    <a:pt x="106" y="130"/>
                  </a:lnTo>
                  <a:lnTo>
                    <a:pt x="89" y="107"/>
                  </a:lnTo>
                  <a:lnTo>
                    <a:pt x="73" y="79"/>
                  </a:lnTo>
                  <a:lnTo>
                    <a:pt x="49" y="40"/>
                  </a:lnTo>
                  <a:lnTo>
                    <a:pt x="42" y="33"/>
                  </a:lnTo>
                  <a:lnTo>
                    <a:pt x="39" y="23"/>
                  </a:lnTo>
                  <a:lnTo>
                    <a:pt x="36" y="14"/>
                  </a:lnTo>
                  <a:lnTo>
                    <a:pt x="30" y="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5299" y="483"/>
              <a:ext cx="140" cy="251"/>
              <a:chOff x="5299" y="483"/>
              <a:chExt cx="140" cy="251"/>
            </a:xfrm>
          </p:grpSpPr>
          <p:sp>
            <p:nvSpPr>
              <p:cNvPr id="708651" name="Freeform 43"/>
              <p:cNvSpPr>
                <a:spLocks/>
              </p:cNvSpPr>
              <p:nvPr/>
            </p:nvSpPr>
            <p:spPr bwMode="auto">
              <a:xfrm>
                <a:off x="5299" y="483"/>
                <a:ext cx="140" cy="251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21" y="132"/>
                  </a:cxn>
                  <a:cxn ang="0">
                    <a:pos x="30" y="114"/>
                  </a:cxn>
                  <a:cxn ang="0">
                    <a:pos x="27" y="98"/>
                  </a:cxn>
                  <a:cxn ang="0">
                    <a:pos x="26" y="85"/>
                  </a:cxn>
                  <a:cxn ang="0">
                    <a:pos x="30" y="75"/>
                  </a:cxn>
                  <a:cxn ang="0">
                    <a:pos x="36" y="70"/>
                  </a:cxn>
                  <a:cxn ang="0">
                    <a:pos x="31" y="61"/>
                  </a:cxn>
                  <a:cxn ang="0">
                    <a:pos x="32" y="49"/>
                  </a:cxn>
                  <a:cxn ang="0">
                    <a:pos x="37" y="40"/>
                  </a:cxn>
                  <a:cxn ang="0">
                    <a:pos x="45" y="35"/>
                  </a:cxn>
                  <a:cxn ang="0">
                    <a:pos x="52" y="33"/>
                  </a:cxn>
                  <a:cxn ang="0">
                    <a:pos x="60" y="34"/>
                  </a:cxn>
                  <a:cxn ang="0">
                    <a:pos x="57" y="25"/>
                  </a:cxn>
                  <a:cxn ang="0">
                    <a:pos x="58" y="14"/>
                  </a:cxn>
                  <a:cxn ang="0">
                    <a:pos x="63" y="9"/>
                  </a:cxn>
                  <a:cxn ang="0">
                    <a:pos x="69" y="7"/>
                  </a:cxn>
                  <a:cxn ang="0">
                    <a:pos x="75" y="8"/>
                  </a:cxn>
                  <a:cxn ang="0">
                    <a:pos x="82" y="12"/>
                  </a:cxn>
                  <a:cxn ang="0">
                    <a:pos x="87" y="2"/>
                  </a:cxn>
                  <a:cxn ang="0">
                    <a:pos x="97" y="0"/>
                  </a:cxn>
                  <a:cxn ang="0">
                    <a:pos x="110" y="0"/>
                  </a:cxn>
                  <a:cxn ang="0">
                    <a:pos x="123" y="6"/>
                  </a:cxn>
                  <a:cxn ang="0">
                    <a:pos x="132" y="15"/>
                  </a:cxn>
                  <a:cxn ang="0">
                    <a:pos x="137" y="26"/>
                  </a:cxn>
                  <a:cxn ang="0">
                    <a:pos x="139" y="40"/>
                  </a:cxn>
                  <a:cxn ang="0">
                    <a:pos x="137" y="55"/>
                  </a:cxn>
                  <a:cxn ang="0">
                    <a:pos x="132" y="72"/>
                  </a:cxn>
                  <a:cxn ang="0">
                    <a:pos x="128" y="92"/>
                  </a:cxn>
                  <a:cxn ang="0">
                    <a:pos x="122" y="111"/>
                  </a:cxn>
                  <a:cxn ang="0">
                    <a:pos x="110" y="126"/>
                  </a:cxn>
                  <a:cxn ang="0">
                    <a:pos x="88" y="147"/>
                  </a:cxn>
                  <a:cxn ang="0">
                    <a:pos x="65" y="160"/>
                  </a:cxn>
                  <a:cxn ang="0">
                    <a:pos x="42" y="169"/>
                  </a:cxn>
                  <a:cxn ang="0">
                    <a:pos x="15" y="208"/>
                  </a:cxn>
                  <a:cxn ang="0">
                    <a:pos x="4" y="250"/>
                  </a:cxn>
                  <a:cxn ang="0">
                    <a:pos x="0" y="154"/>
                  </a:cxn>
                </a:cxnLst>
                <a:rect l="0" t="0" r="r" b="b"/>
                <a:pathLst>
                  <a:path w="140" h="251">
                    <a:moveTo>
                      <a:pt x="0" y="154"/>
                    </a:moveTo>
                    <a:lnTo>
                      <a:pt x="21" y="132"/>
                    </a:lnTo>
                    <a:lnTo>
                      <a:pt x="30" y="114"/>
                    </a:lnTo>
                    <a:lnTo>
                      <a:pt x="27" y="98"/>
                    </a:lnTo>
                    <a:lnTo>
                      <a:pt x="26" y="85"/>
                    </a:lnTo>
                    <a:lnTo>
                      <a:pt x="30" y="75"/>
                    </a:lnTo>
                    <a:lnTo>
                      <a:pt x="36" y="70"/>
                    </a:lnTo>
                    <a:lnTo>
                      <a:pt x="31" y="61"/>
                    </a:lnTo>
                    <a:lnTo>
                      <a:pt x="32" y="49"/>
                    </a:lnTo>
                    <a:lnTo>
                      <a:pt x="37" y="40"/>
                    </a:lnTo>
                    <a:lnTo>
                      <a:pt x="45" y="35"/>
                    </a:lnTo>
                    <a:lnTo>
                      <a:pt x="52" y="33"/>
                    </a:lnTo>
                    <a:lnTo>
                      <a:pt x="60" y="34"/>
                    </a:lnTo>
                    <a:lnTo>
                      <a:pt x="57" y="25"/>
                    </a:lnTo>
                    <a:lnTo>
                      <a:pt x="58" y="14"/>
                    </a:lnTo>
                    <a:lnTo>
                      <a:pt x="63" y="9"/>
                    </a:lnTo>
                    <a:lnTo>
                      <a:pt x="69" y="7"/>
                    </a:lnTo>
                    <a:lnTo>
                      <a:pt x="75" y="8"/>
                    </a:lnTo>
                    <a:lnTo>
                      <a:pt x="82" y="12"/>
                    </a:lnTo>
                    <a:lnTo>
                      <a:pt x="87" y="2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123" y="6"/>
                    </a:lnTo>
                    <a:lnTo>
                      <a:pt x="132" y="15"/>
                    </a:lnTo>
                    <a:lnTo>
                      <a:pt x="137" y="26"/>
                    </a:lnTo>
                    <a:lnTo>
                      <a:pt x="139" y="40"/>
                    </a:lnTo>
                    <a:lnTo>
                      <a:pt x="137" y="55"/>
                    </a:lnTo>
                    <a:lnTo>
                      <a:pt x="132" y="72"/>
                    </a:lnTo>
                    <a:lnTo>
                      <a:pt x="128" y="92"/>
                    </a:lnTo>
                    <a:lnTo>
                      <a:pt x="122" y="111"/>
                    </a:lnTo>
                    <a:lnTo>
                      <a:pt x="110" y="126"/>
                    </a:lnTo>
                    <a:lnTo>
                      <a:pt x="88" y="147"/>
                    </a:lnTo>
                    <a:lnTo>
                      <a:pt x="65" y="160"/>
                    </a:lnTo>
                    <a:lnTo>
                      <a:pt x="42" y="169"/>
                    </a:lnTo>
                    <a:lnTo>
                      <a:pt x="15" y="208"/>
                    </a:lnTo>
                    <a:lnTo>
                      <a:pt x="4" y="250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52" name="Freeform 44"/>
              <p:cNvSpPr>
                <a:spLocks/>
              </p:cNvSpPr>
              <p:nvPr/>
            </p:nvSpPr>
            <p:spPr bwMode="auto">
              <a:xfrm>
                <a:off x="5381" y="497"/>
                <a:ext cx="30" cy="49"/>
              </a:xfrm>
              <a:custGeom>
                <a:avLst/>
                <a:gdLst/>
                <a:ahLst/>
                <a:cxnLst>
                  <a:cxn ang="0">
                    <a:pos x="27" y="48"/>
                  </a:cxn>
                  <a:cxn ang="0">
                    <a:pos x="29" y="34"/>
                  </a:cxn>
                  <a:cxn ang="0">
                    <a:pos x="28" y="20"/>
                  </a:cxn>
                  <a:cxn ang="0">
                    <a:pos x="23" y="9"/>
                  </a:cxn>
                  <a:cxn ang="0">
                    <a:pos x="17" y="5"/>
                  </a:cxn>
                  <a:cxn ang="0">
                    <a:pos x="11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30" h="49">
                    <a:moveTo>
                      <a:pt x="27" y="48"/>
                    </a:moveTo>
                    <a:lnTo>
                      <a:pt x="29" y="34"/>
                    </a:lnTo>
                    <a:lnTo>
                      <a:pt x="28" y="20"/>
                    </a:lnTo>
                    <a:lnTo>
                      <a:pt x="23" y="9"/>
                    </a:lnTo>
                    <a:lnTo>
                      <a:pt x="17" y="5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53" name="Freeform 45"/>
              <p:cNvSpPr>
                <a:spLocks/>
              </p:cNvSpPr>
              <p:nvPr/>
            </p:nvSpPr>
            <p:spPr bwMode="auto">
              <a:xfrm>
                <a:off x="5362" y="518"/>
                <a:ext cx="25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19" y="7"/>
                  </a:cxn>
                  <a:cxn ang="0">
                    <a:pos x="24" y="16"/>
                  </a:cxn>
                  <a:cxn ang="0">
                    <a:pos x="22" y="25"/>
                  </a:cxn>
                  <a:cxn ang="0">
                    <a:pos x="16" y="35"/>
                  </a:cxn>
                  <a:cxn ang="0">
                    <a:pos x="15" y="48"/>
                  </a:cxn>
                </a:cxnLst>
                <a:rect l="0" t="0" r="r" b="b"/>
                <a:pathLst>
                  <a:path w="25" h="49">
                    <a:moveTo>
                      <a:pt x="0" y="0"/>
                    </a:moveTo>
                    <a:lnTo>
                      <a:pt x="11" y="2"/>
                    </a:lnTo>
                    <a:lnTo>
                      <a:pt x="19" y="7"/>
                    </a:lnTo>
                    <a:lnTo>
                      <a:pt x="24" y="16"/>
                    </a:lnTo>
                    <a:lnTo>
                      <a:pt x="22" y="25"/>
                    </a:lnTo>
                    <a:lnTo>
                      <a:pt x="16" y="35"/>
                    </a:lnTo>
                    <a:lnTo>
                      <a:pt x="15" y="4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54" name="Freeform 46"/>
              <p:cNvSpPr>
                <a:spLocks/>
              </p:cNvSpPr>
              <p:nvPr/>
            </p:nvSpPr>
            <p:spPr bwMode="auto">
              <a:xfrm>
                <a:off x="5338" y="549"/>
                <a:ext cx="27" cy="3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9" y="0"/>
                  </a:cxn>
                  <a:cxn ang="0">
                    <a:pos x="18" y="2"/>
                  </a:cxn>
                  <a:cxn ang="0">
                    <a:pos x="24" y="9"/>
                  </a:cxn>
                  <a:cxn ang="0">
                    <a:pos x="26" y="19"/>
                  </a:cxn>
                  <a:cxn ang="0">
                    <a:pos x="23" y="27"/>
                  </a:cxn>
                  <a:cxn ang="0">
                    <a:pos x="18" y="38"/>
                  </a:cxn>
                </a:cxnLst>
                <a:rect l="0" t="0" r="r" b="b"/>
                <a:pathLst>
                  <a:path w="27" h="39">
                    <a:moveTo>
                      <a:pt x="0" y="4"/>
                    </a:moveTo>
                    <a:lnTo>
                      <a:pt x="9" y="0"/>
                    </a:lnTo>
                    <a:lnTo>
                      <a:pt x="18" y="2"/>
                    </a:lnTo>
                    <a:lnTo>
                      <a:pt x="24" y="9"/>
                    </a:lnTo>
                    <a:lnTo>
                      <a:pt x="26" y="19"/>
                    </a:lnTo>
                    <a:lnTo>
                      <a:pt x="23" y="27"/>
                    </a:lnTo>
                    <a:lnTo>
                      <a:pt x="18" y="3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8655" name="Freeform 47"/>
            <p:cNvSpPr>
              <a:spLocks/>
            </p:cNvSpPr>
            <p:nvPr/>
          </p:nvSpPr>
          <p:spPr bwMode="auto">
            <a:xfrm>
              <a:off x="4741" y="530"/>
              <a:ext cx="844" cy="799"/>
            </a:xfrm>
            <a:custGeom>
              <a:avLst/>
              <a:gdLst/>
              <a:ahLst/>
              <a:cxnLst>
                <a:cxn ang="0">
                  <a:pos x="518" y="613"/>
                </a:cxn>
                <a:cxn ang="0">
                  <a:pos x="545" y="660"/>
                </a:cxn>
                <a:cxn ang="0">
                  <a:pos x="571" y="687"/>
                </a:cxn>
                <a:cxn ang="0">
                  <a:pos x="604" y="711"/>
                </a:cxn>
                <a:cxn ang="0">
                  <a:pos x="610" y="740"/>
                </a:cxn>
                <a:cxn ang="0">
                  <a:pos x="626" y="764"/>
                </a:cxn>
                <a:cxn ang="0">
                  <a:pos x="638" y="798"/>
                </a:cxn>
                <a:cxn ang="0">
                  <a:pos x="647" y="705"/>
                </a:cxn>
                <a:cxn ang="0">
                  <a:pos x="659" y="646"/>
                </a:cxn>
                <a:cxn ang="0">
                  <a:pos x="647" y="539"/>
                </a:cxn>
                <a:cxn ang="0">
                  <a:pos x="667" y="484"/>
                </a:cxn>
                <a:cxn ang="0">
                  <a:pos x="694" y="383"/>
                </a:cxn>
                <a:cxn ang="0">
                  <a:pos x="745" y="271"/>
                </a:cxn>
                <a:cxn ang="0">
                  <a:pos x="760" y="201"/>
                </a:cxn>
                <a:cxn ang="0">
                  <a:pos x="787" y="115"/>
                </a:cxn>
                <a:cxn ang="0">
                  <a:pos x="818" y="54"/>
                </a:cxn>
                <a:cxn ang="0">
                  <a:pos x="843" y="30"/>
                </a:cxn>
                <a:cxn ang="0">
                  <a:pos x="814" y="11"/>
                </a:cxn>
                <a:cxn ang="0">
                  <a:pos x="776" y="0"/>
                </a:cxn>
                <a:cxn ang="0">
                  <a:pos x="731" y="6"/>
                </a:cxn>
                <a:cxn ang="0">
                  <a:pos x="685" y="24"/>
                </a:cxn>
                <a:cxn ang="0">
                  <a:pos x="642" y="49"/>
                </a:cxn>
                <a:cxn ang="0">
                  <a:pos x="612" y="70"/>
                </a:cxn>
                <a:cxn ang="0">
                  <a:pos x="599" y="62"/>
                </a:cxn>
                <a:cxn ang="0">
                  <a:pos x="579" y="48"/>
                </a:cxn>
                <a:cxn ang="0">
                  <a:pos x="576" y="13"/>
                </a:cxn>
                <a:cxn ang="0">
                  <a:pos x="558" y="31"/>
                </a:cxn>
                <a:cxn ang="0">
                  <a:pos x="534" y="38"/>
                </a:cxn>
                <a:cxn ang="0">
                  <a:pos x="500" y="48"/>
                </a:cxn>
                <a:cxn ang="0">
                  <a:pos x="468" y="52"/>
                </a:cxn>
                <a:cxn ang="0">
                  <a:pos x="437" y="56"/>
                </a:cxn>
                <a:cxn ang="0">
                  <a:pos x="395" y="54"/>
                </a:cxn>
                <a:cxn ang="0">
                  <a:pos x="358" y="73"/>
                </a:cxn>
                <a:cxn ang="0">
                  <a:pos x="327" y="107"/>
                </a:cxn>
                <a:cxn ang="0">
                  <a:pos x="297" y="159"/>
                </a:cxn>
                <a:cxn ang="0">
                  <a:pos x="274" y="198"/>
                </a:cxn>
                <a:cxn ang="0">
                  <a:pos x="245" y="230"/>
                </a:cxn>
                <a:cxn ang="0">
                  <a:pos x="214" y="253"/>
                </a:cxn>
                <a:cxn ang="0">
                  <a:pos x="188" y="279"/>
                </a:cxn>
                <a:cxn ang="0">
                  <a:pos x="174" y="312"/>
                </a:cxn>
                <a:cxn ang="0">
                  <a:pos x="126" y="305"/>
                </a:cxn>
                <a:cxn ang="0">
                  <a:pos x="66" y="316"/>
                </a:cxn>
                <a:cxn ang="0">
                  <a:pos x="77" y="281"/>
                </a:cxn>
                <a:cxn ang="0">
                  <a:pos x="15" y="291"/>
                </a:cxn>
                <a:cxn ang="0">
                  <a:pos x="11" y="389"/>
                </a:cxn>
                <a:cxn ang="0">
                  <a:pos x="7" y="469"/>
                </a:cxn>
                <a:cxn ang="0">
                  <a:pos x="0" y="494"/>
                </a:cxn>
                <a:cxn ang="0">
                  <a:pos x="15" y="504"/>
                </a:cxn>
                <a:cxn ang="0">
                  <a:pos x="31" y="504"/>
                </a:cxn>
                <a:cxn ang="0">
                  <a:pos x="46" y="559"/>
                </a:cxn>
                <a:cxn ang="0">
                  <a:pos x="77" y="620"/>
                </a:cxn>
                <a:cxn ang="0">
                  <a:pos x="101" y="651"/>
                </a:cxn>
                <a:cxn ang="0">
                  <a:pos x="128" y="671"/>
                </a:cxn>
                <a:cxn ang="0">
                  <a:pos x="178" y="701"/>
                </a:cxn>
                <a:cxn ang="0">
                  <a:pos x="230" y="714"/>
                </a:cxn>
                <a:cxn ang="0">
                  <a:pos x="284" y="716"/>
                </a:cxn>
                <a:cxn ang="0">
                  <a:pos x="325" y="705"/>
                </a:cxn>
                <a:cxn ang="0">
                  <a:pos x="362" y="688"/>
                </a:cxn>
                <a:cxn ang="0">
                  <a:pos x="393" y="666"/>
                </a:cxn>
                <a:cxn ang="0">
                  <a:pos x="417" y="635"/>
                </a:cxn>
                <a:cxn ang="0">
                  <a:pos x="437" y="610"/>
                </a:cxn>
                <a:cxn ang="0">
                  <a:pos x="475" y="597"/>
                </a:cxn>
                <a:cxn ang="0">
                  <a:pos x="518" y="613"/>
                </a:cxn>
              </a:cxnLst>
              <a:rect l="0" t="0" r="r" b="b"/>
              <a:pathLst>
                <a:path w="844" h="799">
                  <a:moveTo>
                    <a:pt x="518" y="613"/>
                  </a:moveTo>
                  <a:lnTo>
                    <a:pt x="545" y="660"/>
                  </a:lnTo>
                  <a:lnTo>
                    <a:pt x="571" y="687"/>
                  </a:lnTo>
                  <a:lnTo>
                    <a:pt x="604" y="711"/>
                  </a:lnTo>
                  <a:lnTo>
                    <a:pt x="610" y="740"/>
                  </a:lnTo>
                  <a:lnTo>
                    <a:pt x="626" y="764"/>
                  </a:lnTo>
                  <a:lnTo>
                    <a:pt x="638" y="798"/>
                  </a:lnTo>
                  <a:lnTo>
                    <a:pt x="647" y="705"/>
                  </a:lnTo>
                  <a:lnTo>
                    <a:pt x="659" y="646"/>
                  </a:lnTo>
                  <a:lnTo>
                    <a:pt x="647" y="539"/>
                  </a:lnTo>
                  <a:lnTo>
                    <a:pt x="667" y="484"/>
                  </a:lnTo>
                  <a:lnTo>
                    <a:pt x="694" y="383"/>
                  </a:lnTo>
                  <a:lnTo>
                    <a:pt x="745" y="271"/>
                  </a:lnTo>
                  <a:lnTo>
                    <a:pt x="760" y="201"/>
                  </a:lnTo>
                  <a:lnTo>
                    <a:pt x="787" y="115"/>
                  </a:lnTo>
                  <a:lnTo>
                    <a:pt x="818" y="54"/>
                  </a:lnTo>
                  <a:lnTo>
                    <a:pt x="843" y="30"/>
                  </a:lnTo>
                  <a:lnTo>
                    <a:pt x="814" y="11"/>
                  </a:lnTo>
                  <a:lnTo>
                    <a:pt x="776" y="0"/>
                  </a:lnTo>
                  <a:lnTo>
                    <a:pt x="731" y="6"/>
                  </a:lnTo>
                  <a:lnTo>
                    <a:pt x="685" y="24"/>
                  </a:lnTo>
                  <a:lnTo>
                    <a:pt x="642" y="49"/>
                  </a:lnTo>
                  <a:lnTo>
                    <a:pt x="612" y="70"/>
                  </a:lnTo>
                  <a:lnTo>
                    <a:pt x="599" y="62"/>
                  </a:lnTo>
                  <a:lnTo>
                    <a:pt x="579" y="48"/>
                  </a:lnTo>
                  <a:lnTo>
                    <a:pt x="576" y="13"/>
                  </a:lnTo>
                  <a:lnTo>
                    <a:pt x="558" y="31"/>
                  </a:lnTo>
                  <a:lnTo>
                    <a:pt x="534" y="38"/>
                  </a:lnTo>
                  <a:lnTo>
                    <a:pt x="500" y="48"/>
                  </a:lnTo>
                  <a:lnTo>
                    <a:pt x="468" y="52"/>
                  </a:lnTo>
                  <a:lnTo>
                    <a:pt x="437" y="56"/>
                  </a:lnTo>
                  <a:lnTo>
                    <a:pt x="395" y="54"/>
                  </a:lnTo>
                  <a:lnTo>
                    <a:pt x="358" y="73"/>
                  </a:lnTo>
                  <a:lnTo>
                    <a:pt x="327" y="107"/>
                  </a:lnTo>
                  <a:lnTo>
                    <a:pt x="297" y="159"/>
                  </a:lnTo>
                  <a:lnTo>
                    <a:pt x="274" y="198"/>
                  </a:lnTo>
                  <a:lnTo>
                    <a:pt x="245" y="230"/>
                  </a:lnTo>
                  <a:lnTo>
                    <a:pt x="214" y="253"/>
                  </a:lnTo>
                  <a:lnTo>
                    <a:pt x="188" y="279"/>
                  </a:lnTo>
                  <a:lnTo>
                    <a:pt x="174" y="312"/>
                  </a:lnTo>
                  <a:lnTo>
                    <a:pt x="126" y="305"/>
                  </a:lnTo>
                  <a:lnTo>
                    <a:pt x="66" y="316"/>
                  </a:lnTo>
                  <a:lnTo>
                    <a:pt x="77" y="281"/>
                  </a:lnTo>
                  <a:lnTo>
                    <a:pt x="15" y="291"/>
                  </a:lnTo>
                  <a:lnTo>
                    <a:pt x="11" y="389"/>
                  </a:lnTo>
                  <a:lnTo>
                    <a:pt x="7" y="469"/>
                  </a:lnTo>
                  <a:lnTo>
                    <a:pt x="0" y="494"/>
                  </a:lnTo>
                  <a:lnTo>
                    <a:pt x="15" y="504"/>
                  </a:lnTo>
                  <a:lnTo>
                    <a:pt x="31" y="504"/>
                  </a:lnTo>
                  <a:lnTo>
                    <a:pt x="46" y="559"/>
                  </a:lnTo>
                  <a:lnTo>
                    <a:pt x="77" y="620"/>
                  </a:lnTo>
                  <a:lnTo>
                    <a:pt x="101" y="651"/>
                  </a:lnTo>
                  <a:lnTo>
                    <a:pt x="128" y="671"/>
                  </a:lnTo>
                  <a:lnTo>
                    <a:pt x="178" y="701"/>
                  </a:lnTo>
                  <a:lnTo>
                    <a:pt x="230" y="714"/>
                  </a:lnTo>
                  <a:lnTo>
                    <a:pt x="284" y="716"/>
                  </a:lnTo>
                  <a:lnTo>
                    <a:pt x="325" y="705"/>
                  </a:lnTo>
                  <a:lnTo>
                    <a:pt x="362" y="688"/>
                  </a:lnTo>
                  <a:lnTo>
                    <a:pt x="393" y="666"/>
                  </a:lnTo>
                  <a:lnTo>
                    <a:pt x="417" y="635"/>
                  </a:lnTo>
                  <a:lnTo>
                    <a:pt x="437" y="610"/>
                  </a:lnTo>
                  <a:lnTo>
                    <a:pt x="475" y="597"/>
                  </a:lnTo>
                  <a:lnTo>
                    <a:pt x="518" y="613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56" name="Freeform 48"/>
            <p:cNvSpPr>
              <a:spLocks/>
            </p:cNvSpPr>
            <p:nvPr/>
          </p:nvSpPr>
          <p:spPr bwMode="auto">
            <a:xfrm>
              <a:off x="4910" y="597"/>
              <a:ext cx="444" cy="395"/>
            </a:xfrm>
            <a:custGeom>
              <a:avLst/>
              <a:gdLst/>
              <a:ahLst/>
              <a:cxnLst>
                <a:cxn ang="0">
                  <a:pos x="443" y="0"/>
                </a:cxn>
                <a:cxn ang="0">
                  <a:pos x="411" y="34"/>
                </a:cxn>
                <a:cxn ang="0">
                  <a:pos x="384" y="54"/>
                </a:cxn>
                <a:cxn ang="0">
                  <a:pos x="360" y="79"/>
                </a:cxn>
                <a:cxn ang="0">
                  <a:pos x="346" y="101"/>
                </a:cxn>
                <a:cxn ang="0">
                  <a:pos x="334" y="122"/>
                </a:cxn>
                <a:cxn ang="0">
                  <a:pos x="316" y="140"/>
                </a:cxn>
                <a:cxn ang="0">
                  <a:pos x="291" y="154"/>
                </a:cxn>
                <a:cxn ang="0">
                  <a:pos x="274" y="174"/>
                </a:cxn>
                <a:cxn ang="0">
                  <a:pos x="260" y="198"/>
                </a:cxn>
                <a:cxn ang="0">
                  <a:pos x="244" y="229"/>
                </a:cxn>
                <a:cxn ang="0">
                  <a:pos x="232" y="259"/>
                </a:cxn>
                <a:cxn ang="0">
                  <a:pos x="220" y="300"/>
                </a:cxn>
                <a:cxn ang="0">
                  <a:pos x="205" y="334"/>
                </a:cxn>
                <a:cxn ang="0">
                  <a:pos x="188" y="358"/>
                </a:cxn>
                <a:cxn ang="0">
                  <a:pos x="165" y="377"/>
                </a:cxn>
                <a:cxn ang="0">
                  <a:pos x="143" y="387"/>
                </a:cxn>
                <a:cxn ang="0">
                  <a:pos x="121" y="394"/>
                </a:cxn>
                <a:cxn ang="0">
                  <a:pos x="95" y="391"/>
                </a:cxn>
                <a:cxn ang="0">
                  <a:pos x="72" y="385"/>
                </a:cxn>
                <a:cxn ang="0">
                  <a:pos x="47" y="370"/>
                </a:cxn>
                <a:cxn ang="0">
                  <a:pos x="27" y="351"/>
                </a:cxn>
                <a:cxn ang="0">
                  <a:pos x="12" y="327"/>
                </a:cxn>
                <a:cxn ang="0">
                  <a:pos x="4" y="300"/>
                </a:cxn>
                <a:cxn ang="0">
                  <a:pos x="0" y="269"/>
                </a:cxn>
                <a:cxn ang="0">
                  <a:pos x="4" y="240"/>
                </a:cxn>
              </a:cxnLst>
              <a:rect l="0" t="0" r="r" b="b"/>
              <a:pathLst>
                <a:path w="444" h="395">
                  <a:moveTo>
                    <a:pt x="443" y="0"/>
                  </a:moveTo>
                  <a:lnTo>
                    <a:pt x="411" y="34"/>
                  </a:lnTo>
                  <a:lnTo>
                    <a:pt x="384" y="54"/>
                  </a:lnTo>
                  <a:lnTo>
                    <a:pt x="360" y="79"/>
                  </a:lnTo>
                  <a:lnTo>
                    <a:pt x="346" y="101"/>
                  </a:lnTo>
                  <a:lnTo>
                    <a:pt x="334" y="122"/>
                  </a:lnTo>
                  <a:lnTo>
                    <a:pt x="316" y="140"/>
                  </a:lnTo>
                  <a:lnTo>
                    <a:pt x="291" y="154"/>
                  </a:lnTo>
                  <a:lnTo>
                    <a:pt x="274" y="174"/>
                  </a:lnTo>
                  <a:lnTo>
                    <a:pt x="260" y="198"/>
                  </a:lnTo>
                  <a:lnTo>
                    <a:pt x="244" y="229"/>
                  </a:lnTo>
                  <a:lnTo>
                    <a:pt x="232" y="259"/>
                  </a:lnTo>
                  <a:lnTo>
                    <a:pt x="220" y="300"/>
                  </a:lnTo>
                  <a:lnTo>
                    <a:pt x="205" y="334"/>
                  </a:lnTo>
                  <a:lnTo>
                    <a:pt x="188" y="358"/>
                  </a:lnTo>
                  <a:lnTo>
                    <a:pt x="165" y="377"/>
                  </a:lnTo>
                  <a:lnTo>
                    <a:pt x="143" y="387"/>
                  </a:lnTo>
                  <a:lnTo>
                    <a:pt x="121" y="394"/>
                  </a:lnTo>
                  <a:lnTo>
                    <a:pt x="95" y="391"/>
                  </a:lnTo>
                  <a:lnTo>
                    <a:pt x="72" y="385"/>
                  </a:lnTo>
                  <a:lnTo>
                    <a:pt x="47" y="370"/>
                  </a:lnTo>
                  <a:lnTo>
                    <a:pt x="27" y="351"/>
                  </a:lnTo>
                  <a:lnTo>
                    <a:pt x="12" y="327"/>
                  </a:lnTo>
                  <a:lnTo>
                    <a:pt x="4" y="300"/>
                  </a:lnTo>
                  <a:lnTo>
                    <a:pt x="0" y="269"/>
                  </a:lnTo>
                  <a:lnTo>
                    <a:pt x="4" y="2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4747" y="639"/>
              <a:ext cx="533" cy="602"/>
              <a:chOff x="4747" y="639"/>
              <a:chExt cx="533" cy="602"/>
            </a:xfrm>
          </p:grpSpPr>
          <p:sp>
            <p:nvSpPr>
              <p:cNvPr id="708658" name="Line 50"/>
              <p:cNvSpPr>
                <a:spLocks noChangeShapeType="1"/>
              </p:cNvSpPr>
              <p:nvPr/>
            </p:nvSpPr>
            <p:spPr bwMode="auto">
              <a:xfrm flipH="1">
                <a:off x="4817" y="925"/>
                <a:ext cx="107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8659" name="Freeform 51"/>
              <p:cNvSpPr>
                <a:spLocks/>
              </p:cNvSpPr>
              <p:nvPr/>
            </p:nvSpPr>
            <p:spPr bwMode="auto">
              <a:xfrm>
                <a:off x="5151" y="873"/>
                <a:ext cx="50" cy="134"/>
              </a:xfrm>
              <a:custGeom>
                <a:avLst/>
                <a:gdLst/>
                <a:ahLst/>
                <a:cxnLst>
                  <a:cxn ang="0">
                    <a:pos x="43" y="133"/>
                  </a:cxn>
                  <a:cxn ang="0">
                    <a:pos x="49" y="98"/>
                  </a:cxn>
                  <a:cxn ang="0">
                    <a:pos x="42" y="60"/>
                  </a:cxn>
                  <a:cxn ang="0">
                    <a:pos x="26" y="25"/>
                  </a:cxn>
                  <a:cxn ang="0">
                    <a:pos x="0" y="0"/>
                  </a:cxn>
                </a:cxnLst>
                <a:rect l="0" t="0" r="r" b="b"/>
                <a:pathLst>
                  <a:path w="50" h="134">
                    <a:moveTo>
                      <a:pt x="43" y="133"/>
                    </a:moveTo>
                    <a:lnTo>
                      <a:pt x="49" y="98"/>
                    </a:lnTo>
                    <a:lnTo>
                      <a:pt x="42" y="60"/>
                    </a:lnTo>
                    <a:lnTo>
                      <a:pt x="26" y="2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0" name="Freeform 52"/>
              <p:cNvSpPr>
                <a:spLocks/>
              </p:cNvSpPr>
              <p:nvPr/>
            </p:nvSpPr>
            <p:spPr bwMode="auto">
              <a:xfrm>
                <a:off x="5141" y="900"/>
                <a:ext cx="32" cy="144"/>
              </a:xfrm>
              <a:custGeom>
                <a:avLst/>
                <a:gdLst/>
                <a:ahLst/>
                <a:cxnLst>
                  <a:cxn ang="0">
                    <a:pos x="0" y="143"/>
                  </a:cxn>
                  <a:cxn ang="0">
                    <a:pos x="16" y="129"/>
                  </a:cxn>
                  <a:cxn ang="0">
                    <a:pos x="25" y="109"/>
                  </a:cxn>
                  <a:cxn ang="0">
                    <a:pos x="31" y="78"/>
                  </a:cxn>
                  <a:cxn ang="0">
                    <a:pos x="27" y="50"/>
                  </a:cxn>
                  <a:cxn ang="0">
                    <a:pos x="16" y="21"/>
                  </a:cxn>
                  <a:cxn ang="0">
                    <a:pos x="1" y="0"/>
                  </a:cxn>
                </a:cxnLst>
                <a:rect l="0" t="0" r="r" b="b"/>
                <a:pathLst>
                  <a:path w="32" h="144">
                    <a:moveTo>
                      <a:pt x="0" y="143"/>
                    </a:moveTo>
                    <a:lnTo>
                      <a:pt x="16" y="129"/>
                    </a:lnTo>
                    <a:lnTo>
                      <a:pt x="25" y="109"/>
                    </a:lnTo>
                    <a:lnTo>
                      <a:pt x="31" y="78"/>
                    </a:lnTo>
                    <a:lnTo>
                      <a:pt x="27" y="50"/>
                    </a:lnTo>
                    <a:lnTo>
                      <a:pt x="16" y="21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1" name="Freeform 53"/>
              <p:cNvSpPr>
                <a:spLocks/>
              </p:cNvSpPr>
              <p:nvPr/>
            </p:nvSpPr>
            <p:spPr bwMode="auto">
              <a:xfrm>
                <a:off x="5103" y="919"/>
                <a:ext cx="25" cy="6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3" y="27"/>
                  </a:cxn>
                  <a:cxn ang="0">
                    <a:pos x="13" y="51"/>
                  </a:cxn>
                  <a:cxn ang="0">
                    <a:pos x="0" y="63"/>
                  </a:cxn>
                </a:cxnLst>
                <a:rect l="0" t="0" r="r" b="b"/>
                <a:pathLst>
                  <a:path w="25" h="64">
                    <a:moveTo>
                      <a:pt x="24" y="0"/>
                    </a:moveTo>
                    <a:lnTo>
                      <a:pt x="23" y="27"/>
                    </a:lnTo>
                    <a:lnTo>
                      <a:pt x="13" y="51"/>
                    </a:lnTo>
                    <a:lnTo>
                      <a:pt x="0" y="63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2" name="Freeform 54"/>
              <p:cNvSpPr>
                <a:spLocks/>
              </p:cNvSpPr>
              <p:nvPr/>
            </p:nvSpPr>
            <p:spPr bwMode="auto">
              <a:xfrm>
                <a:off x="5161" y="825"/>
                <a:ext cx="119" cy="84"/>
              </a:xfrm>
              <a:custGeom>
                <a:avLst/>
                <a:gdLst/>
                <a:ahLst/>
                <a:cxnLst>
                  <a:cxn ang="0">
                    <a:pos x="118" y="83"/>
                  </a:cxn>
                  <a:cxn ang="0">
                    <a:pos x="108" y="56"/>
                  </a:cxn>
                  <a:cxn ang="0">
                    <a:pos x="91" y="30"/>
                  </a:cxn>
                  <a:cxn ang="0">
                    <a:pos x="71" y="11"/>
                  </a:cxn>
                  <a:cxn ang="0">
                    <a:pos x="52" y="2"/>
                  </a:cxn>
                  <a:cxn ang="0">
                    <a:pos x="35" y="0"/>
                  </a:cxn>
                  <a:cxn ang="0">
                    <a:pos x="14" y="5"/>
                  </a:cxn>
                  <a:cxn ang="0">
                    <a:pos x="0" y="17"/>
                  </a:cxn>
                </a:cxnLst>
                <a:rect l="0" t="0" r="r" b="b"/>
                <a:pathLst>
                  <a:path w="119" h="84">
                    <a:moveTo>
                      <a:pt x="118" y="83"/>
                    </a:moveTo>
                    <a:lnTo>
                      <a:pt x="108" y="56"/>
                    </a:lnTo>
                    <a:lnTo>
                      <a:pt x="91" y="30"/>
                    </a:lnTo>
                    <a:lnTo>
                      <a:pt x="71" y="11"/>
                    </a:lnTo>
                    <a:lnTo>
                      <a:pt x="52" y="2"/>
                    </a:lnTo>
                    <a:lnTo>
                      <a:pt x="35" y="0"/>
                    </a:lnTo>
                    <a:lnTo>
                      <a:pt x="14" y="5"/>
                    </a:lnTo>
                    <a:lnTo>
                      <a:pt x="0" y="1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3" name="Freeform 55"/>
              <p:cNvSpPr>
                <a:spLocks/>
              </p:cNvSpPr>
              <p:nvPr/>
            </p:nvSpPr>
            <p:spPr bwMode="auto">
              <a:xfrm>
                <a:off x="4924" y="1034"/>
                <a:ext cx="255" cy="207"/>
              </a:xfrm>
              <a:custGeom>
                <a:avLst/>
                <a:gdLst/>
                <a:ahLst/>
                <a:cxnLst>
                  <a:cxn ang="0">
                    <a:pos x="254" y="106"/>
                  </a:cxn>
                  <a:cxn ang="0">
                    <a:pos x="215" y="92"/>
                  </a:cxn>
                  <a:cxn ang="0">
                    <a:pos x="179" y="74"/>
                  </a:cxn>
                  <a:cxn ang="0">
                    <a:pos x="142" y="51"/>
                  </a:cxn>
                  <a:cxn ang="0">
                    <a:pos x="108" y="24"/>
                  </a:cxn>
                  <a:cxn ang="0">
                    <a:pos x="81" y="0"/>
                  </a:cxn>
                  <a:cxn ang="0">
                    <a:pos x="70" y="39"/>
                  </a:cxn>
                  <a:cxn ang="0">
                    <a:pos x="51" y="76"/>
                  </a:cxn>
                  <a:cxn ang="0">
                    <a:pos x="28" y="110"/>
                  </a:cxn>
                  <a:cxn ang="0">
                    <a:pos x="0" y="136"/>
                  </a:cxn>
                  <a:cxn ang="0">
                    <a:pos x="26" y="163"/>
                  </a:cxn>
                  <a:cxn ang="0">
                    <a:pos x="49" y="181"/>
                  </a:cxn>
                  <a:cxn ang="0">
                    <a:pos x="81" y="196"/>
                  </a:cxn>
                  <a:cxn ang="0">
                    <a:pos x="112" y="206"/>
                  </a:cxn>
                  <a:cxn ang="0">
                    <a:pos x="132" y="204"/>
                  </a:cxn>
                  <a:cxn ang="0">
                    <a:pos x="150" y="198"/>
                  </a:cxn>
                </a:cxnLst>
                <a:rect l="0" t="0" r="r" b="b"/>
                <a:pathLst>
                  <a:path w="255" h="207">
                    <a:moveTo>
                      <a:pt x="254" y="106"/>
                    </a:moveTo>
                    <a:lnTo>
                      <a:pt x="215" y="92"/>
                    </a:lnTo>
                    <a:lnTo>
                      <a:pt x="179" y="74"/>
                    </a:lnTo>
                    <a:lnTo>
                      <a:pt x="142" y="51"/>
                    </a:lnTo>
                    <a:lnTo>
                      <a:pt x="108" y="24"/>
                    </a:lnTo>
                    <a:lnTo>
                      <a:pt x="81" y="0"/>
                    </a:lnTo>
                    <a:lnTo>
                      <a:pt x="70" y="39"/>
                    </a:lnTo>
                    <a:lnTo>
                      <a:pt x="51" y="76"/>
                    </a:lnTo>
                    <a:lnTo>
                      <a:pt x="28" y="110"/>
                    </a:lnTo>
                    <a:lnTo>
                      <a:pt x="0" y="136"/>
                    </a:lnTo>
                    <a:lnTo>
                      <a:pt x="26" y="163"/>
                    </a:lnTo>
                    <a:lnTo>
                      <a:pt x="49" y="181"/>
                    </a:lnTo>
                    <a:lnTo>
                      <a:pt x="81" y="196"/>
                    </a:lnTo>
                    <a:lnTo>
                      <a:pt x="112" y="206"/>
                    </a:lnTo>
                    <a:lnTo>
                      <a:pt x="132" y="204"/>
                    </a:lnTo>
                    <a:lnTo>
                      <a:pt x="150" y="19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4" name="Freeform 56"/>
              <p:cNvSpPr>
                <a:spLocks/>
              </p:cNvSpPr>
              <p:nvPr/>
            </p:nvSpPr>
            <p:spPr bwMode="auto">
              <a:xfrm>
                <a:off x="5001" y="1100"/>
                <a:ext cx="84" cy="127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63" y="91"/>
                  </a:cxn>
                  <a:cxn ang="0">
                    <a:pos x="0" y="126"/>
                  </a:cxn>
                </a:cxnLst>
                <a:rect l="0" t="0" r="r" b="b"/>
                <a:pathLst>
                  <a:path w="84" h="127">
                    <a:moveTo>
                      <a:pt x="83" y="0"/>
                    </a:moveTo>
                    <a:lnTo>
                      <a:pt x="63" y="91"/>
                    </a:lnTo>
                    <a:lnTo>
                      <a:pt x="0" y="126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5" name="Freeform 57"/>
              <p:cNvSpPr>
                <a:spLocks/>
              </p:cNvSpPr>
              <p:nvPr/>
            </p:nvSpPr>
            <p:spPr bwMode="auto">
              <a:xfrm>
                <a:off x="5180" y="639"/>
                <a:ext cx="34" cy="12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18" y="15"/>
                  </a:cxn>
                  <a:cxn ang="0">
                    <a:pos x="9" y="34"/>
                  </a:cxn>
                  <a:cxn ang="0">
                    <a:pos x="8" y="54"/>
                  </a:cxn>
                  <a:cxn ang="0">
                    <a:pos x="2" y="76"/>
                  </a:cxn>
                  <a:cxn ang="0">
                    <a:pos x="0" y="100"/>
                  </a:cxn>
                  <a:cxn ang="0">
                    <a:pos x="0" y="122"/>
                  </a:cxn>
                </a:cxnLst>
                <a:rect l="0" t="0" r="r" b="b"/>
                <a:pathLst>
                  <a:path w="34" h="123">
                    <a:moveTo>
                      <a:pt x="33" y="0"/>
                    </a:moveTo>
                    <a:lnTo>
                      <a:pt x="18" y="15"/>
                    </a:lnTo>
                    <a:lnTo>
                      <a:pt x="9" y="34"/>
                    </a:lnTo>
                    <a:lnTo>
                      <a:pt x="8" y="54"/>
                    </a:lnTo>
                    <a:lnTo>
                      <a:pt x="2" y="76"/>
                    </a:lnTo>
                    <a:lnTo>
                      <a:pt x="0" y="100"/>
                    </a:lnTo>
                    <a:lnTo>
                      <a:pt x="0" y="122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6" name="Freeform 58"/>
              <p:cNvSpPr>
                <a:spLocks/>
              </p:cNvSpPr>
              <p:nvPr/>
            </p:nvSpPr>
            <p:spPr bwMode="auto">
              <a:xfrm>
                <a:off x="5191" y="663"/>
                <a:ext cx="31" cy="7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0" y="13"/>
                  </a:cxn>
                  <a:cxn ang="0">
                    <a:pos x="28" y="30"/>
                  </a:cxn>
                  <a:cxn ang="0">
                    <a:pos x="23" y="44"/>
                  </a:cxn>
                  <a:cxn ang="0">
                    <a:pos x="16" y="54"/>
                  </a:cxn>
                  <a:cxn ang="0">
                    <a:pos x="10" y="62"/>
                  </a:cxn>
                  <a:cxn ang="0">
                    <a:pos x="0" y="70"/>
                  </a:cxn>
                </a:cxnLst>
                <a:rect l="0" t="0" r="r" b="b"/>
                <a:pathLst>
                  <a:path w="31" h="71">
                    <a:moveTo>
                      <a:pt x="23" y="0"/>
                    </a:moveTo>
                    <a:lnTo>
                      <a:pt x="30" y="13"/>
                    </a:lnTo>
                    <a:lnTo>
                      <a:pt x="28" y="30"/>
                    </a:lnTo>
                    <a:lnTo>
                      <a:pt x="23" y="44"/>
                    </a:lnTo>
                    <a:lnTo>
                      <a:pt x="16" y="54"/>
                    </a:lnTo>
                    <a:lnTo>
                      <a:pt x="10" y="62"/>
                    </a:lnTo>
                    <a:lnTo>
                      <a:pt x="0" y="7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67" name="Freeform 59"/>
              <p:cNvSpPr>
                <a:spLocks/>
              </p:cNvSpPr>
              <p:nvPr/>
            </p:nvSpPr>
            <p:spPr bwMode="auto">
              <a:xfrm>
                <a:off x="4747" y="816"/>
                <a:ext cx="166" cy="416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20" y="220"/>
                  </a:cxn>
                  <a:cxn ang="0">
                    <a:pos x="25" y="236"/>
                  </a:cxn>
                  <a:cxn ang="0">
                    <a:pos x="28" y="248"/>
                  </a:cxn>
                  <a:cxn ang="0">
                    <a:pos x="39" y="255"/>
                  </a:cxn>
                  <a:cxn ang="0">
                    <a:pos x="66" y="299"/>
                  </a:cxn>
                  <a:cxn ang="0">
                    <a:pos x="86" y="338"/>
                  </a:cxn>
                  <a:cxn ang="0">
                    <a:pos x="112" y="370"/>
                  </a:cxn>
                  <a:cxn ang="0">
                    <a:pos x="123" y="391"/>
                  </a:cxn>
                  <a:cxn ang="0">
                    <a:pos x="165" y="415"/>
                  </a:cxn>
                  <a:cxn ang="0">
                    <a:pos x="146" y="396"/>
                  </a:cxn>
                  <a:cxn ang="0">
                    <a:pos x="129" y="365"/>
                  </a:cxn>
                  <a:cxn ang="0">
                    <a:pos x="124" y="338"/>
                  </a:cxn>
                  <a:cxn ang="0">
                    <a:pos x="121" y="304"/>
                  </a:cxn>
                  <a:cxn ang="0">
                    <a:pos x="128" y="263"/>
                  </a:cxn>
                  <a:cxn ang="0">
                    <a:pos x="108" y="237"/>
                  </a:cxn>
                  <a:cxn ang="0">
                    <a:pos x="107" y="196"/>
                  </a:cxn>
                  <a:cxn ang="0">
                    <a:pos x="107" y="178"/>
                  </a:cxn>
                  <a:cxn ang="0">
                    <a:pos x="52" y="223"/>
                  </a:cxn>
                  <a:cxn ang="0">
                    <a:pos x="79" y="167"/>
                  </a:cxn>
                  <a:cxn ang="0">
                    <a:pos x="71" y="138"/>
                  </a:cxn>
                  <a:cxn ang="0">
                    <a:pos x="60" y="91"/>
                  </a:cxn>
                  <a:cxn ang="0">
                    <a:pos x="58" y="55"/>
                  </a:cxn>
                  <a:cxn ang="0">
                    <a:pos x="66" y="27"/>
                  </a:cxn>
                  <a:cxn ang="0">
                    <a:pos x="73" y="0"/>
                  </a:cxn>
                </a:cxnLst>
                <a:rect l="0" t="0" r="r" b="b"/>
                <a:pathLst>
                  <a:path w="166" h="416">
                    <a:moveTo>
                      <a:pt x="0" y="215"/>
                    </a:moveTo>
                    <a:lnTo>
                      <a:pt x="20" y="220"/>
                    </a:lnTo>
                    <a:lnTo>
                      <a:pt x="25" y="236"/>
                    </a:lnTo>
                    <a:lnTo>
                      <a:pt x="28" y="248"/>
                    </a:lnTo>
                    <a:lnTo>
                      <a:pt x="39" y="255"/>
                    </a:lnTo>
                    <a:lnTo>
                      <a:pt x="66" y="299"/>
                    </a:lnTo>
                    <a:lnTo>
                      <a:pt x="86" y="338"/>
                    </a:lnTo>
                    <a:lnTo>
                      <a:pt x="112" y="370"/>
                    </a:lnTo>
                    <a:lnTo>
                      <a:pt x="123" y="391"/>
                    </a:lnTo>
                    <a:lnTo>
                      <a:pt x="165" y="415"/>
                    </a:lnTo>
                    <a:lnTo>
                      <a:pt x="146" y="396"/>
                    </a:lnTo>
                    <a:lnTo>
                      <a:pt x="129" y="365"/>
                    </a:lnTo>
                    <a:lnTo>
                      <a:pt x="124" y="338"/>
                    </a:lnTo>
                    <a:lnTo>
                      <a:pt x="121" y="304"/>
                    </a:lnTo>
                    <a:lnTo>
                      <a:pt x="128" y="263"/>
                    </a:lnTo>
                    <a:lnTo>
                      <a:pt x="108" y="237"/>
                    </a:lnTo>
                    <a:lnTo>
                      <a:pt x="107" y="196"/>
                    </a:lnTo>
                    <a:lnTo>
                      <a:pt x="107" y="178"/>
                    </a:lnTo>
                    <a:lnTo>
                      <a:pt x="52" y="223"/>
                    </a:lnTo>
                    <a:lnTo>
                      <a:pt x="79" y="167"/>
                    </a:lnTo>
                    <a:lnTo>
                      <a:pt x="71" y="138"/>
                    </a:lnTo>
                    <a:lnTo>
                      <a:pt x="60" y="91"/>
                    </a:lnTo>
                    <a:lnTo>
                      <a:pt x="58" y="55"/>
                    </a:lnTo>
                    <a:lnTo>
                      <a:pt x="66" y="27"/>
                    </a:lnTo>
                    <a:lnTo>
                      <a:pt x="73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sz="3800" kern="0" dirty="0" smtClean="0">
                <a:solidFill>
                  <a:srgbClr val="000000"/>
                </a:solidFill>
                <a:latin typeface="Verdana"/>
              </a:rPr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zh-CN" dirty="0" smtClean="0">
                <a:solidFill>
                  <a:schemeClr val="accent2"/>
                </a:solidFill>
              </a:rPr>
              <a:t>OSG</a:t>
            </a:r>
            <a:r>
              <a:rPr lang="en-US" altLang="zh-CN" dirty="0" smtClean="0">
                <a:solidFill>
                  <a:schemeClr val="accent2"/>
                </a:solidFill>
              </a:rPr>
              <a:t>I</a:t>
            </a:r>
            <a:r>
              <a:rPr lang="zh-CN" dirty="0" smtClean="0">
                <a:solidFill>
                  <a:schemeClr val="accent2"/>
                </a:solidFill>
              </a:rPr>
              <a:t>是什么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5613" cy="706437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黑体" pitchFamily="2" charset="-122"/>
              </a:rPr>
              <a:t>OSGi</a:t>
            </a:r>
            <a:r>
              <a:rPr lang="zh-CN" altLang="en-US">
                <a:latin typeface="黑体" pitchFamily="2" charset="-122"/>
              </a:rPr>
              <a:t>带来了什么？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08962" cy="4319587"/>
          </a:xfrm>
        </p:spPr>
        <p:txBody>
          <a:bodyPr>
            <a:normAutofit lnSpcReduction="10000"/>
          </a:bodyPr>
          <a:lstStyle/>
          <a:p>
            <a:pPr marL="419100" indent="-419100">
              <a:lnSpc>
                <a:spcPct val="80000"/>
              </a:lnSpc>
            </a:pPr>
            <a:endParaRPr kumimoji="1" lang="en-US" altLang="zh-CN" sz="2000"/>
          </a:p>
          <a:p>
            <a:pPr marL="419100" indent="-419100">
              <a:lnSpc>
                <a:spcPct val="80000"/>
              </a:lnSpc>
            </a:pPr>
            <a:r>
              <a:rPr kumimoji="1" lang="zh-CN" altLang="en-US" sz="2000" b="1"/>
              <a:t>􀁺</a:t>
            </a:r>
            <a:r>
              <a:rPr kumimoji="1" lang="en-US" altLang="zh-CN" sz="2000" b="1"/>
              <a:t>1. </a:t>
            </a:r>
            <a:r>
              <a:rPr kumimoji="1" lang="zh-CN" altLang="en-US" sz="2000" b="1"/>
              <a:t>可插拔的系统 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500"/>
              <a:t>  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500"/>
              <a:t>               基于</a:t>
            </a:r>
            <a:r>
              <a:rPr kumimoji="1" lang="en-US" altLang="zh-CN" sz="1500"/>
              <a:t>OSGI</a:t>
            </a:r>
            <a:r>
              <a:rPr kumimoji="1" lang="zh-CN" altLang="en-US" sz="1500"/>
              <a:t>的系统，可通过安装新的</a:t>
            </a:r>
            <a:r>
              <a:rPr kumimoji="1" lang="en-US" altLang="zh-CN" sz="1500"/>
              <a:t>Bundle</a:t>
            </a:r>
            <a:r>
              <a:rPr kumimoji="1" lang="zh-CN" altLang="en-US" sz="1500"/>
              <a:t>、更新或停止现有的</a:t>
            </a:r>
            <a:r>
              <a:rPr kumimoji="1" lang="en-US" altLang="zh-CN" sz="1500"/>
              <a:t>Bundle</a:t>
            </a:r>
            <a:r>
              <a:rPr kumimoji="1" lang="zh-CN" altLang="en-US" sz="1500"/>
              <a:t>来实现系统   功能的插拔。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2000"/>
              <a:t> </a:t>
            </a:r>
          </a:p>
          <a:p>
            <a:pPr marL="419100" indent="-419100">
              <a:lnSpc>
                <a:spcPct val="80000"/>
              </a:lnSpc>
            </a:pPr>
            <a:r>
              <a:rPr kumimoji="1" lang="zh-CN" altLang="en-US" sz="2000" b="1"/>
              <a:t>􀁺</a:t>
            </a:r>
            <a:r>
              <a:rPr kumimoji="1" lang="en-US" altLang="zh-CN" sz="2000" b="1"/>
              <a:t>2. </a:t>
            </a:r>
            <a:r>
              <a:rPr kumimoji="1" lang="zh-CN" altLang="en-US" sz="2000" b="1"/>
              <a:t>可动态改变行为的系统 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500"/>
              <a:t>              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500"/>
              <a:t>             在登录程序的时候验证。</a:t>
            </a:r>
          </a:p>
          <a:p>
            <a:pPr marL="876300" lvl="1" indent="-419100">
              <a:lnSpc>
                <a:spcPct val="80000"/>
              </a:lnSpc>
            </a:pPr>
            <a:endParaRPr kumimoji="1" lang="en-US" altLang="en-US" sz="1500"/>
          </a:p>
          <a:p>
            <a:pPr marL="419100" indent="-419100">
              <a:lnSpc>
                <a:spcPct val="80000"/>
              </a:lnSpc>
            </a:pPr>
            <a:r>
              <a:rPr kumimoji="1" lang="en-US" altLang="en-US" sz="2000" b="1"/>
              <a:t>􀁺</a:t>
            </a:r>
            <a:r>
              <a:rPr kumimoji="1" lang="en-US" altLang="zh-CN" sz="2000" b="1"/>
              <a:t>3.</a:t>
            </a:r>
            <a:r>
              <a:rPr kumimoji="1" lang="en-US" altLang="en-US" sz="2000" b="1"/>
              <a:t> 稳定、高效的系统 </a:t>
            </a:r>
            <a:endParaRPr kumimoji="1" lang="zh-CN" altLang="en-US" sz="2000" b="1"/>
          </a:p>
          <a:p>
            <a:pPr marL="419100" indent="-419100">
              <a:lnSpc>
                <a:spcPct val="80000"/>
              </a:lnSpc>
            </a:pPr>
            <a:endParaRPr kumimoji="1" lang="en-US" altLang="en-US" sz="2000" b="1"/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400"/>
              <a:t>               </a:t>
            </a:r>
            <a:r>
              <a:rPr kumimoji="1" lang="en-US" altLang="en-US" sz="1400"/>
              <a:t>基于OSGI的系统采用的是微核机制，微核机制保证了系统的稳定性，微核机制的系统只要微核是稳定运行的，那么系统就不会崩溃，也就是说基于OSGI的系统不会受到运行在其中的Bundle的影响，不会因为Bundle的崩溃而导致整个系统的崩溃。 </a:t>
            </a:r>
          </a:p>
          <a:p>
            <a:pPr marL="419100" indent="-419100">
              <a:lnSpc>
                <a:spcPct val="80000"/>
              </a:lnSpc>
            </a:pPr>
            <a:endParaRPr kumimoji="1" lang="en-US" altLang="en-US" sz="1400"/>
          </a:p>
          <a:p>
            <a:pPr marL="876300" lvl="1" indent="-419100">
              <a:lnSpc>
                <a:spcPct val="80000"/>
              </a:lnSpc>
            </a:pPr>
            <a:endParaRPr kumimoji="1" lang="zh-CN" altLang="en-US" sz="1400"/>
          </a:p>
          <a:p>
            <a:pPr marL="419100" indent="-419100">
              <a:lnSpc>
                <a:spcPct val="80000"/>
              </a:lnSpc>
            </a:pPr>
            <a:r>
              <a:rPr kumimoji="1" lang="zh-CN" altLang="en-US" sz="2000" b="1"/>
              <a:t>􀁺</a:t>
            </a:r>
            <a:r>
              <a:rPr kumimoji="1" lang="en-US" altLang="zh-CN" sz="2000" b="1"/>
              <a:t>4. </a:t>
            </a:r>
            <a:r>
              <a:rPr kumimoji="1" lang="zh-CN" altLang="en-US" sz="2000" b="1"/>
              <a:t>规范的、可积累的模块 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r>
              <a:rPr kumimoji="1" lang="zh-CN" altLang="en-US" sz="1400"/>
              <a:t>              可以重复使用很多</a:t>
            </a:r>
            <a:r>
              <a:rPr kumimoji="1" lang="en-US" altLang="zh-CN" sz="1400"/>
              <a:t>bundle,</a:t>
            </a:r>
            <a:r>
              <a:rPr kumimoji="1" lang="zh-CN" altLang="en-US" sz="1400"/>
              <a:t>积累成</a:t>
            </a:r>
            <a:r>
              <a:rPr kumimoji="1" lang="en-US" altLang="zh-CN" sz="1400"/>
              <a:t>bundle</a:t>
            </a:r>
            <a:r>
              <a:rPr kumimoji="1" lang="zh-CN" altLang="en-US" sz="1400"/>
              <a:t>库。</a:t>
            </a:r>
          </a:p>
          <a:p>
            <a:pPr marL="419100" indent="-419100">
              <a:lnSpc>
                <a:spcPct val="80000"/>
              </a:lnSpc>
              <a:buFontTx/>
              <a:buNone/>
            </a:pPr>
            <a:endParaRPr kumimoji="1"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各大知名公司</a:t>
            </a:r>
            <a:endParaRPr lang="en-US" altLang="zh-CN" dirty="0" smtClean="0"/>
          </a:p>
          <a:p>
            <a:r>
              <a:rPr lang="zh-CN" altLang="en-US" dirty="0" smtClean="0"/>
              <a:t>各种应用转向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r>
              <a:rPr lang="zh-CN" altLang="en-US" dirty="0" smtClean="0"/>
              <a:t>一百多个联盟成员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年取得了诸多战果：</a:t>
            </a:r>
            <a:r>
              <a:rPr lang="en-US" altLang="zh-CN" dirty="0" smtClean="0"/>
              <a:t>BEA </a:t>
            </a:r>
            <a:r>
              <a:rPr lang="zh-CN" altLang="en-US" dirty="0" smtClean="0"/>
              <a:t>公司、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基金会和</a:t>
            </a:r>
            <a:r>
              <a:rPr lang="en-US" altLang="zh-CN" dirty="0" smtClean="0"/>
              <a:t>Interface21 </a:t>
            </a:r>
            <a:r>
              <a:rPr lang="zh-CN" altLang="en-US" dirty="0" smtClean="0"/>
              <a:t>公司相继加入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联盟；在</a:t>
            </a:r>
            <a:r>
              <a:rPr lang="en-US" altLang="zh-CN" dirty="0" err="1" smtClean="0"/>
              <a:t>EclipseCon</a:t>
            </a:r>
            <a:r>
              <a:rPr lang="en-US" altLang="zh-CN" dirty="0" smtClean="0"/>
              <a:t> 2007</a:t>
            </a:r>
            <a:r>
              <a:rPr lang="zh-CN" altLang="en-US" dirty="0" smtClean="0"/>
              <a:t>大会上引起了业界的广泛关注，其中以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Service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等技术最为引人注目，这也标志着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将在未来与企业应用紧密结合；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R4 </a:t>
            </a:r>
            <a:r>
              <a:rPr lang="zh-CN" altLang="en-US" dirty="0" smtClean="0"/>
              <a:t>标准发布，相关内容被成功的写入</a:t>
            </a:r>
            <a:r>
              <a:rPr lang="en-US" altLang="zh-CN" dirty="0" smtClean="0"/>
              <a:t>JSR 291 </a:t>
            </a:r>
            <a:r>
              <a:rPr lang="zh-CN" altLang="en-US" dirty="0" smtClean="0"/>
              <a:t>规范中；</a:t>
            </a:r>
            <a:r>
              <a:rPr lang="en-US" altLang="zh-CN" dirty="0" smtClean="0"/>
              <a:t>Spring 2.5 </a:t>
            </a:r>
            <a:r>
              <a:rPr lang="zh-CN" altLang="en-US" dirty="0" smtClean="0"/>
              <a:t>框架的发布，宣称其所有</a:t>
            </a:r>
            <a:r>
              <a:rPr lang="en-US" altLang="zh-CN" dirty="0" smtClean="0"/>
              <a:t>jar </a:t>
            </a:r>
            <a:r>
              <a:rPr lang="zh-CN" altLang="en-US" dirty="0" smtClean="0"/>
              <a:t>包都兼容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标准。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框架在国外关注率是挺高的，但是在国内的推广和使用却不够广泛，可能是因为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字面上的意思太过于抽象。这里只是一个简单的介绍，并不涉及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框架深入的知识。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591594"/>
            <a:ext cx="3533775" cy="307657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7EC3-3C41-45B6-B57D-4BED01199388}" type="datetime3">
              <a:rPr lang="zh-CN" altLang="en-US" smtClean="0"/>
              <a:pPr/>
              <a:t>2013年4月27日星期六</a:t>
            </a:fld>
            <a:endParaRPr lang="zh-CN" altLang="en-US" dirty="0"/>
          </a:p>
        </p:txBody>
      </p:sp>
      <p:pic>
        <p:nvPicPr>
          <p:cNvPr id="7" name="图片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24744"/>
            <a:ext cx="2543175" cy="1800225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71480"/>
            <a:ext cx="7800975" cy="5635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/>
              <a:t>交流时间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8A94-35AD-4F7F-90D0-6E8A6FF7DF1C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1043011-A312-4849-B5B5-A864CBC5883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是什么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Open Services Gateway initiative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这是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最初的名字。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目标是建立家庭网关，并通过互联网向家庭网络提供各种服务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Module System For Java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现在的</a:t>
            </a:r>
            <a:r>
              <a:rPr lang="zh-CN" altLang="en-US" dirty="0"/>
              <a:t>定义；</a:t>
            </a:r>
          </a:p>
          <a:p>
            <a:pPr lvl="1"/>
            <a:r>
              <a:rPr lang="zh-CN" altLang="en-US" dirty="0"/>
              <a:t>意味着基于</a:t>
            </a:r>
            <a:r>
              <a:rPr lang="en-US" altLang="zh-CN" dirty="0" err="1"/>
              <a:t>OSGi</a:t>
            </a:r>
            <a:r>
              <a:rPr lang="zh-CN" altLang="en-US" dirty="0"/>
              <a:t>就可以模块化的</a:t>
            </a:r>
            <a:r>
              <a:rPr lang="zh-CN" altLang="en-US" dirty="0" smtClean="0"/>
              <a:t>开发、部署</a:t>
            </a:r>
            <a:r>
              <a:rPr lang="en-US" altLang="zh-CN" dirty="0" smtClean="0"/>
              <a:t>Java</a:t>
            </a:r>
            <a:r>
              <a:rPr lang="zh-CN" altLang="en-US" dirty="0"/>
              <a:t>应用；</a:t>
            </a:r>
          </a:p>
          <a:p>
            <a:pPr lvl="1"/>
            <a:r>
              <a:rPr lang="zh-CN" altLang="en-US" dirty="0" smtClean="0"/>
              <a:t>还</a:t>
            </a:r>
            <a:r>
              <a:rPr lang="zh-CN" altLang="en-US" dirty="0"/>
              <a:t>可以动态的管理模块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  <a:p>
            <a:r>
              <a:rPr lang="en-US" altLang="zh-CN" dirty="0"/>
              <a:t>Universal Middleware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 err="1"/>
              <a:t>OSGi</a:t>
            </a:r>
            <a:r>
              <a:rPr lang="zh-CN" altLang="en-US" dirty="0"/>
              <a:t>近年来新取的名词，目标是让</a:t>
            </a:r>
            <a:r>
              <a:rPr lang="en-US" altLang="zh-CN" dirty="0" err="1"/>
              <a:t>OSGi</a:t>
            </a:r>
            <a:r>
              <a:rPr lang="zh-CN" altLang="en-US" dirty="0"/>
              <a:t>脱离语言限制，成为所有语言的统一模型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发展轨迹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基于</a:t>
            </a:r>
            <a:r>
              <a:rPr lang="zh-CN" altLang="zh-CN" dirty="0" smtClean="0"/>
              <a:t>OSGi</a:t>
            </a:r>
            <a:r>
              <a:rPr lang="zh-CN" altLang="en-US" dirty="0" smtClean="0"/>
              <a:t>的商业产品案例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8A94-35AD-4F7F-90D0-6E8A6FF7DF1C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621EBC-F99C-4579-AE61-2E02490256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OSGI</a:t>
            </a:r>
            <a:r>
              <a:rPr lang="zh-CN" altLang="en-US" sz="3200" b="1" dirty="0" smtClean="0"/>
              <a:t>联盟成立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 err="1"/>
              <a:t>OSGi</a:t>
            </a:r>
            <a:r>
              <a:rPr lang="zh-CN" altLang="en-US" dirty="0"/>
              <a:t>联盟</a:t>
            </a:r>
            <a:r>
              <a:rPr lang="en-US" altLang="zh-CN" dirty="0"/>
              <a:t>(</a:t>
            </a:r>
            <a:r>
              <a:rPr lang="zh-CN" altLang="en-US" dirty="0"/>
              <a:t>非盈利性质</a:t>
            </a:r>
            <a:r>
              <a:rPr lang="en-US" altLang="zh-CN" dirty="0"/>
              <a:t>)</a:t>
            </a:r>
            <a:r>
              <a:rPr lang="zh-CN" altLang="en-US" dirty="0"/>
              <a:t>成立，目标   是建立家庭网关，并通过互联网向家庭网络提供各种服务，例如通过</a:t>
            </a:r>
            <a:r>
              <a:rPr lang="en-US" altLang="zh-CN" dirty="0"/>
              <a:t>web</a:t>
            </a:r>
            <a:r>
              <a:rPr lang="zh-CN" altLang="en-US" dirty="0"/>
              <a:t>页面控制咖啡机等；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363524" name="Picture 4" descr="coff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141663"/>
            <a:ext cx="329565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0BE9-B6B7-48E4-83E4-477A9D775FB6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8E14D73-FC31-4C86-8F12-C8CBCDB8D8D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err="1" smtClean="0"/>
              <a:t>OSGi</a:t>
            </a:r>
            <a:r>
              <a:rPr lang="zh-CN" altLang="en-US" sz="3200" b="1" dirty="0" smtClean="0"/>
              <a:t>发展的初级阶段</a:t>
            </a:r>
            <a:endParaRPr lang="zh-CN" altLang="en-US" sz="3200" b="1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8229600" cy="4367229"/>
          </a:xfrm>
        </p:spPr>
        <p:txBody>
          <a:bodyPr/>
          <a:lstStyle/>
          <a:p>
            <a:r>
              <a:rPr lang="en-US" sz="2400" dirty="0" smtClean="0"/>
              <a:t>2000</a:t>
            </a:r>
            <a:r>
              <a:rPr lang="zh-CN" altLang="en-US" sz="2400" dirty="0" smtClean="0"/>
              <a:t>年至</a:t>
            </a:r>
            <a:r>
              <a:rPr lang="en-US" sz="2400" dirty="0" smtClean="0"/>
              <a:t>2003</a:t>
            </a:r>
            <a:r>
              <a:rPr lang="zh-CN" altLang="en-US" sz="2400" dirty="0" smtClean="0"/>
              <a:t>年，是</a:t>
            </a:r>
            <a:r>
              <a:rPr lang="en-US" sz="2400" dirty="0" smtClean="0"/>
              <a:t>OSGI</a:t>
            </a:r>
            <a:r>
              <a:rPr lang="zh-CN" altLang="en-US" sz="2400" dirty="0" smtClean="0"/>
              <a:t>规范发展的初级阶段，一共发布了三个版本。这个阶段其主要关注点是在移动和嵌入式设备上的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模块化应用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       2000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1(R1)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2001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Release2(R2)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2003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月发布</a:t>
            </a:r>
            <a:r>
              <a:rPr lang="en-US" sz="2400" dirty="0" smtClean="0"/>
              <a:t>OSGI Release 3(R3)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8A94-35AD-4F7F-90D0-6E8A6FF7DF1C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621EBC-F99C-4579-AE61-2E02490256E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zh-CN" altLang="en-US" sz="3200" b="1" dirty="0" smtClean="0"/>
              <a:t>向桌面和企业级领域进军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R4</a:t>
            </a:r>
            <a:r>
              <a:rPr lang="zh-CN" altLang="en-US" dirty="0" smtClean="0"/>
              <a:t>的目标从</a:t>
            </a:r>
            <a:r>
              <a:rPr lang="zh-CN" altLang="en-US" dirty="0" smtClean="0"/>
              <a:t>“在移动和嵌入式设备上的</a:t>
            </a:r>
            <a:r>
              <a:rPr lang="en-US" dirty="0" smtClean="0"/>
              <a:t>Java</a:t>
            </a:r>
            <a:r>
              <a:rPr lang="zh-CN" altLang="en-US" dirty="0" smtClean="0"/>
              <a:t>模块化应用”发展为“</a:t>
            </a:r>
            <a:r>
              <a:rPr lang="en-US" dirty="0" smtClean="0"/>
              <a:t>Java</a:t>
            </a:r>
            <a:r>
              <a:rPr lang="zh-CN" altLang="en-US" dirty="0" smtClean="0"/>
              <a:t>模块化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这</a:t>
            </a:r>
            <a:r>
              <a:rPr lang="zh-CN" altLang="en-US" dirty="0" smtClean="0"/>
              <a:t>意味着</a:t>
            </a:r>
            <a:r>
              <a:rPr lang="en-US" dirty="0" smtClean="0"/>
              <a:t>OSGI</a:t>
            </a:r>
            <a:r>
              <a:rPr lang="zh-CN" altLang="en-US" dirty="0" smtClean="0"/>
              <a:t>开始</a:t>
            </a:r>
            <a:r>
              <a:rPr lang="zh-CN" altLang="en-US" dirty="0" smtClean="0"/>
              <a:t>脱离嵌入式的</a:t>
            </a:r>
            <a:r>
              <a:rPr lang="zh-CN" altLang="en-US" dirty="0" smtClean="0"/>
              <a:t>约束，向</a:t>
            </a:r>
            <a:r>
              <a:rPr lang="en-US" dirty="0" smtClean="0"/>
              <a:t>Java</a:t>
            </a:r>
            <a:r>
              <a:rPr lang="zh-CN" altLang="en-US" dirty="0" smtClean="0"/>
              <a:t>其他领域进军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dirty="0" smtClean="0"/>
              <a:t>2005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月发布</a:t>
            </a:r>
            <a:r>
              <a:rPr lang="en-US" dirty="0" smtClean="0"/>
              <a:t>V 4.0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2007</a:t>
            </a:r>
            <a:r>
              <a:rPr lang="zh-CN" altLang="en-US" dirty="0" smtClean="0"/>
              <a:t>年</a:t>
            </a:r>
            <a:r>
              <a:rPr lang="en-US" dirty="0" smtClean="0"/>
              <a:t>5</a:t>
            </a:r>
            <a:r>
              <a:rPr lang="zh-CN" altLang="en-US" dirty="0" smtClean="0"/>
              <a:t>月发布</a:t>
            </a:r>
            <a:r>
              <a:rPr lang="en-US" dirty="0" smtClean="0"/>
              <a:t>V 4.1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2010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月发布</a:t>
            </a:r>
            <a:r>
              <a:rPr lang="en-US" dirty="0" smtClean="0"/>
              <a:t>V4.2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2011</a:t>
            </a:r>
            <a:r>
              <a:rPr lang="zh-CN" altLang="en-US" dirty="0" smtClean="0"/>
              <a:t>年</a:t>
            </a:r>
            <a:r>
              <a:rPr lang="en-US" dirty="0" smtClean="0"/>
              <a:t>4</a:t>
            </a:r>
            <a:r>
              <a:rPr lang="zh-CN" altLang="en-US" dirty="0" smtClean="0"/>
              <a:t>月发布</a:t>
            </a:r>
            <a:r>
              <a:rPr lang="en-US" dirty="0" smtClean="0"/>
              <a:t>V4.3</a:t>
            </a:r>
            <a:endParaRPr lang="zh-CN" altLang="en-US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8A94-35AD-4F7F-90D0-6E8A6FF7DF1C}" type="datetime1">
              <a:rPr lang="zh-CN" altLang="en-US"/>
              <a:pPr/>
              <a:t>2013/4/27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D621EBC-F99C-4579-AE61-2E02490256E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 err="1"/>
              <a:t>OSGi</a:t>
            </a:r>
            <a:r>
              <a:rPr lang="zh-CN" altLang="en-US" sz="3200" b="1" dirty="0"/>
              <a:t>的发展</a:t>
            </a:r>
            <a:r>
              <a:rPr lang="zh-CN" altLang="en-US" sz="3200" b="1" dirty="0" smtClean="0"/>
              <a:t>轨迹－</a:t>
            </a:r>
            <a:r>
              <a:rPr lang="en-US" altLang="zh-CN" sz="3200" b="1" dirty="0" smtClean="0"/>
              <a:t>R5</a:t>
            </a:r>
            <a:r>
              <a:rPr lang="zh-CN" altLang="en-US" sz="3200" b="1" dirty="0" smtClean="0"/>
              <a:t>的诞生</a:t>
            </a:r>
            <a:endParaRPr lang="zh-CN" altLang="en-US" sz="3200" b="1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改进和增强的核心规范，企业级支持更多。</a:t>
            </a:r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Clund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 smtClean="0"/>
              <a:t>Agenda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OSGi</a:t>
            </a:r>
            <a:r>
              <a:rPr lang="zh-CN" dirty="0"/>
              <a:t>是</a:t>
            </a:r>
            <a:r>
              <a:rPr lang="zh-CN" dirty="0" smtClean="0"/>
              <a:t>什么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发展轨迹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基于</a:t>
            </a:r>
            <a:r>
              <a:rPr lang="zh-CN" altLang="zh-CN" dirty="0" smtClean="0">
                <a:solidFill>
                  <a:schemeClr val="accent2"/>
                </a:solidFill>
              </a:rPr>
              <a:t>OSGi</a:t>
            </a:r>
            <a:r>
              <a:rPr lang="zh-CN" altLang="en-US" dirty="0" smtClean="0">
                <a:solidFill>
                  <a:schemeClr val="accent2"/>
                </a:solidFill>
              </a:rPr>
              <a:t>的商业产品案例</a:t>
            </a:r>
            <a:endParaRPr 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四大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带来了哪些可能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OSGI</a:t>
            </a:r>
            <a:r>
              <a:rPr lang="zh-CN" altLang="en-US" dirty="0" smtClean="0"/>
              <a:t>相关概念</a:t>
            </a:r>
            <a:endParaRPr 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热插拔特性演示</a:t>
            </a:r>
            <a:endParaRPr 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Q&amp;A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3162</TotalTime>
  <Words>1282</Words>
  <Application>Microsoft Office PowerPoint</Application>
  <PresentationFormat>全屏显示(4:3)</PresentationFormat>
  <Paragraphs>172</Paragraphs>
  <Slides>22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体会OSGI的热插拔特性</vt:lpstr>
      <vt:lpstr>Agenda</vt:lpstr>
      <vt:lpstr>OSGi是什么</vt:lpstr>
      <vt:lpstr>Agenda</vt:lpstr>
      <vt:lpstr>OSGi的发展轨迹－OSGI联盟成立</vt:lpstr>
      <vt:lpstr>OSGi的发展轨迹－OSGi发展的初级阶段</vt:lpstr>
      <vt:lpstr>OSGi的发展轨迹－向桌面和企业级领域进军</vt:lpstr>
      <vt:lpstr>OSGi的发展轨迹－R5的诞生</vt:lpstr>
      <vt:lpstr>Agenda</vt:lpstr>
      <vt:lpstr>实际的基于OSGi的商业产品的案例</vt:lpstr>
      <vt:lpstr>四大OSGi框架</vt:lpstr>
      <vt:lpstr>OSGi</vt:lpstr>
      <vt:lpstr>OSGI应用演示</vt:lpstr>
      <vt:lpstr>OSGi核心功能</vt:lpstr>
      <vt:lpstr>OSGI框架结构 </vt:lpstr>
      <vt:lpstr>OSGi框架层次</vt:lpstr>
      <vt:lpstr>OSGI 与 Eclipse </vt:lpstr>
      <vt:lpstr>OSGi框架实现/集成产商</vt:lpstr>
      <vt:lpstr>4、OSGI的应用  </vt:lpstr>
      <vt:lpstr>OSGi带来了什么？</vt:lpstr>
      <vt:lpstr>幻灯片 21</vt:lpstr>
      <vt:lpstr>交流时间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GameServer调研报告</dc:title>
  <dc:creator>chenxushao</dc:creator>
  <cp:lastModifiedBy>cuser</cp:lastModifiedBy>
  <cp:revision>302</cp:revision>
  <dcterms:created xsi:type="dcterms:W3CDTF">2013-04-11T02:13:39Z</dcterms:created>
  <dcterms:modified xsi:type="dcterms:W3CDTF">2013-04-26T17:18:12Z</dcterms:modified>
</cp:coreProperties>
</file>