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72" r:id="rId2"/>
    <p:sldId id="312" r:id="rId3"/>
    <p:sldId id="318" r:id="rId4"/>
    <p:sldId id="340" r:id="rId5"/>
    <p:sldId id="317" r:id="rId6"/>
    <p:sldId id="316" r:id="rId7"/>
    <p:sldId id="320" r:id="rId8"/>
    <p:sldId id="321" r:id="rId9"/>
    <p:sldId id="322" r:id="rId10"/>
    <p:sldId id="333" r:id="rId11"/>
    <p:sldId id="338" r:id="rId12"/>
    <p:sldId id="315" r:id="rId13"/>
    <p:sldId id="314" r:id="rId14"/>
    <p:sldId id="334" r:id="rId15"/>
    <p:sldId id="323" r:id="rId16"/>
    <p:sldId id="335" r:id="rId17"/>
    <p:sldId id="328" r:id="rId18"/>
    <p:sldId id="339" r:id="rId19"/>
    <p:sldId id="330" r:id="rId20"/>
    <p:sldId id="331" r:id="rId21"/>
    <p:sldId id="344" r:id="rId22"/>
    <p:sldId id="353" r:id="rId23"/>
    <p:sldId id="351" r:id="rId24"/>
    <p:sldId id="327" r:id="rId25"/>
    <p:sldId id="337" r:id="rId26"/>
    <p:sldId id="319" r:id="rId27"/>
    <p:sldId id="347" r:id="rId28"/>
    <p:sldId id="355" r:id="rId29"/>
    <p:sldId id="336" r:id="rId30"/>
    <p:sldId id="31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50" autoAdjust="0"/>
    <p:restoredTop sz="75093" autoAdjust="0"/>
  </p:normalViewPr>
  <p:slideViewPr>
    <p:cSldViewPr>
      <p:cViewPr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E95A-02C5-43A0-BDF1-2A21510C290E}" type="datetimeFigureOut">
              <a:rPr lang="zh-CN" altLang="en-US" smtClean="0"/>
              <a:pPr/>
              <a:t>2013/8/8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D19D-3800-4E03-8B04-A6845C6A5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8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" TargetMode="External"/><Relationship Id="rId7" Type="http://schemas.openxmlformats.org/officeDocument/2006/relationships/hyperlink" Target="http://www.knopflerfish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eclipse.org/equinox/" TargetMode="External"/><Relationship Id="rId4" Type="http://schemas.openxmlformats.org/officeDocument/2006/relationships/hyperlink" Target="http://www.eclipse.org/equino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A13F-9870-4665-ACCE-F0B4030F4AD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模块在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里被叫做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使用微内核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系统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应用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设计。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BAE619F8-EF26-456C-B5E9-5196CC7094A2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22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1A2779-1561-46B8-BF13-39B8AA825A7D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55255584-773E-4CE6-A955-056DE0174C46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23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A81088-570A-42B7-BDF9-55549AD43350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何为热插拔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的应用程序可动态更改运行状态和行为。在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框架中，每一个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上都是可热插拔的，因此，对某一特定的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的修改并不会影响到容器中的所有应用，运行中的大部分应用程序依旧能照常工作，部署一个新的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时也不需要重新启动服务器。就像笔记本中使用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接口外设一样，插入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盘并不需要重启笔记本。在应用开发中，我们无需重新启动整个应用，就能够对应用进行打补丁、升级。热插拔主要强调两点：模块的可替换性和热部署。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因为热插拔，我们能够动态化的搭建系统。能帮助我们做到：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添加新功能时不需要重启系统；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修改已存在的功能时不需要重启系统；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删除一些不需要的功能时不需要重启系统；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修改系统中的配置时可以不需要重启系统即刻生效；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系统的业务行为可动态的改变。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Service Gateway Initiative</a:t>
            </a:r>
            <a:r>
              <a:rPr lang="zh-CN" altLang="en-US" dirty="0" smtClean="0"/>
              <a:t>）最初的目的就是为各种嵌入式设备提供通用的软件运行平台，即可以屏蔽设备操作系统与硬件区别的中间件平台。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的名称来源于其开源组织的名称</a:t>
            </a:r>
            <a:r>
              <a:rPr lang="en-US" altLang="zh-CN" dirty="0" smtClean="0"/>
              <a:t>Open Services Gateway initiative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OSGi</a:t>
            </a:r>
            <a:r>
              <a:rPr lang="zh-CN" altLang="en-US" b="1" dirty="0" smtClean="0">
                <a:solidFill>
                  <a:srgbClr val="FF0000"/>
                </a:solidFill>
              </a:rPr>
              <a:t>是一个标准</a:t>
            </a:r>
            <a:r>
              <a:rPr lang="zh-CN" altLang="en-US" dirty="0" smtClean="0"/>
              <a:t>，它致力于提供给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项目一个</a:t>
            </a:r>
            <a:r>
              <a:rPr lang="zh-CN" altLang="en-US" b="1" dirty="0" smtClean="0">
                <a:solidFill>
                  <a:srgbClr val="FF0000"/>
                </a:solidFill>
              </a:rPr>
              <a:t>模块化</a:t>
            </a:r>
            <a:r>
              <a:rPr lang="zh-CN" altLang="en-US" dirty="0" smtClean="0"/>
              <a:t>的底层环境，以及一系列通用的服务</a:t>
            </a:r>
            <a:r>
              <a:rPr lang="en-US" altLang="zh-CN" dirty="0" smtClean="0"/>
              <a:t>(Service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和普通的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程序相比的特点：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天生拥有动态模块的特点；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不同的模块</a:t>
            </a:r>
            <a:r>
              <a:rPr lang="en-US" altLang="zh-CN" dirty="0" smtClean="0"/>
              <a:t>(OSGi</a:t>
            </a:r>
            <a:r>
              <a:rPr lang="zh-CN" altLang="en-US" dirty="0" smtClean="0"/>
              <a:t>里称之为</a:t>
            </a:r>
            <a:r>
              <a:rPr lang="en-US" altLang="zh-CN" dirty="0" smtClean="0"/>
              <a:t>Bundle)</a:t>
            </a:r>
            <a:r>
              <a:rPr lang="zh-CN" altLang="en-US" dirty="0" smtClean="0"/>
              <a:t>有着独立的生命周期；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非常适合需要进行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管理的项目</a:t>
            </a:r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标准还规范了一系列我们常间的操作，日志、配置文件、事件队列、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开发、</a:t>
            </a:r>
            <a:r>
              <a:rPr lang="en-US" altLang="zh-CN" dirty="0" smtClean="0"/>
              <a:t>JPA&amp;JDBC</a:t>
            </a:r>
            <a:r>
              <a:rPr lang="zh-CN" altLang="en-US" dirty="0" smtClean="0"/>
              <a:t>等等，大部分部署 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标准的框架都提供了这些服务，这样一方面规范了我们代码的结构，一方面节约了我们开发的时间。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5DC1E-8ED9-4F67-B408-E8FAF1BCD8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-2012</a:t>
            </a:r>
            <a:r>
              <a:rPr lang="zh-CN" altLang="en-US" dirty="0" smtClean="0"/>
              <a:t>年一共发布了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个版本，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的名气是随着</a:t>
            </a:r>
            <a:r>
              <a:rPr lang="en-US" altLang="zh-CN" dirty="0" smtClean="0"/>
              <a:t>Eclipse 3.0</a:t>
            </a:r>
            <a:r>
              <a:rPr lang="zh-CN" altLang="en-US" dirty="0" smtClean="0"/>
              <a:t>正式采用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为模块化框架而发展起来的，逐渐被</a:t>
            </a:r>
            <a:r>
              <a:rPr lang="en-US" altLang="zh-CN" dirty="0" err="1" smtClean="0"/>
              <a:t>IBM,Oracle,Sun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月份之前，</a:t>
            </a:r>
            <a:r>
              <a:rPr lang="en-US" dirty="0" smtClean="0"/>
              <a:t>OSGi</a:t>
            </a:r>
            <a:r>
              <a:rPr lang="zh-CN" altLang="en-US" dirty="0" smtClean="0"/>
              <a:t>一直在</a:t>
            </a:r>
            <a:r>
              <a:rPr lang="en-US" dirty="0" smtClean="0"/>
              <a:t>R4</a:t>
            </a:r>
            <a:r>
              <a:rPr lang="zh-CN" altLang="en-US" dirty="0" smtClean="0"/>
              <a:t>上发力，连续发布了好几个小版本。其目标也从“在移动和嵌入式设备上的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模块化”，去掉了“在移动和嵌入式设备上的”限定语，这意味着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</a:t>
            </a:r>
            <a:r>
              <a:rPr lang="en-US" dirty="0" smtClean="0"/>
              <a:t>Java ME </a:t>
            </a:r>
            <a:r>
              <a:rPr lang="zh-CN" altLang="en-US" dirty="0" smtClean="0"/>
              <a:t>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月发布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同时发布了核心规范和企业级规范的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 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版本），这是目前最新的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规范版本。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的一个主要目标是建立一套基于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的模块仓库系统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为下一步的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做准备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Universal Middleware</a:t>
            </a:r>
            <a:r>
              <a:rPr lang="zh-CN" altLang="en-US" dirty="0" smtClean="0"/>
              <a:t>，目标是让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脱离语言限制，成为所有语言的统一模型。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6499E-1491-4334-9299-A5A5CBC90FA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的发展已经得到了众多企业、厂商、开源组织的支持，发展出了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等多个开源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框架，主流的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应用服务器也都纷纷采用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GlashFish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Weblogic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，其作为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模块化标准已成为事实。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最全面的框架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Apache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框架，项目本身非常成熟，已经被用到了很多其他的项目中。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http://felix.apache.org/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完美结合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框架，本身也被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采用，是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注明的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开发环境的底层。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本身也是相当的全面的框架。后续部分的特性演示也将基于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Equinox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框架来进行。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http://eclipse.org/equinox/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畸形的需求产物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Spring DM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和核心就是一个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，当然后来它的外延扩大了，提供了越来越多乱七八糟的功能。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规范本身就制定了一系列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的功能标准，尤其是其中的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BluePrint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其实相当多的借鉴了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，因此完全没有必要再引入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充当新的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本身无论是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ClassLoader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还是配置文件上都与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格格不入，之所以有这种需求是因为现在有大量基于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的项目想要过渡到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http://www.springsource.org/OSGi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孤独孤傲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的先行者，但是由于没有强力的靠山，再后来的竞争中显然不如前三者有人气。它本身是一个相当标准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框架，提供了绝大多数标准功能，但是无论在人气上，开发进度上，文档完善上都不如其他的三者。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http://www.knopflerfish.org/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规范已经更新至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，但目前这四大框架都只支持至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defTabSz="963613" eaLnBrk="1" hangingPunct="1">
              <a:lnSpc>
                <a:spcPct val="87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142852"/>
            <a:ext cx="7772400" cy="78581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81E565-96D2-44B6-BE01-46A67DF1A3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EBA15-89AB-4F93-9989-8945BEC01273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B77F-A331-48D5-85A8-F5D69DE807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0D6AF-B8E8-4581-9925-1DB1D73F1D59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52618-89D0-4625-8CB1-BBDDC35E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65108"/>
            <a:ext cx="7800975" cy="56356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8229600" cy="23637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5413"/>
            <a:ext cx="8229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377950" cy="320675"/>
          </a:xfrm>
        </p:spPr>
        <p:txBody>
          <a:bodyPr/>
          <a:lstStyle>
            <a:lvl1pPr>
              <a:defRPr/>
            </a:lvl1pPr>
          </a:lstStyle>
          <a:p>
            <a:fld id="{3660E2F1-56C0-4544-9C31-6E7428A5F6FA}" type="datetime1">
              <a:rPr lang="zh-CN" altLang="en-US" smtClean="0"/>
              <a:pPr/>
              <a:t>2013/8/8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380288" y="6477000"/>
            <a:ext cx="1382712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7848600" cy="546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038350"/>
            <a:ext cx="37338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24400" y="2038350"/>
            <a:ext cx="3733800" cy="4191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85728"/>
            <a:ext cx="8001000" cy="6953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16" y="6215082"/>
            <a:ext cx="1981200" cy="476250"/>
          </a:xfrm>
        </p:spPr>
        <p:txBody>
          <a:bodyPr/>
          <a:lstStyle>
            <a:lvl1pPr algn="r">
              <a:defRPr/>
            </a:lvl1pPr>
          </a:lstStyle>
          <a:p>
            <a:fld id="{F8EC8B95-A3C8-42F3-9807-CE1F64304900}" type="datetime1">
              <a:rPr lang="zh-CN" altLang="en-US" smtClean="0"/>
              <a:pPr/>
              <a:t>2013/8/8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1472" y="6215082"/>
            <a:ext cx="1981200" cy="476250"/>
          </a:xfrm>
        </p:spPr>
        <p:txBody>
          <a:bodyPr/>
          <a:lstStyle>
            <a:lvl1pPr algn="l">
              <a:defRPr/>
            </a:lvl1pPr>
          </a:lstStyle>
          <a:p>
            <a:fld id="{BEB441A0-D0E1-46CF-9817-7AFA0453D6C7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14423"/>
            <a:ext cx="7772400" cy="319247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F27A55-2201-4CA5-AA3C-0F14869E6252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A1577-8A1B-4119-87D8-A7C11713516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6CBFF-1565-4823-88E7-5C041C0C779B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99832-9E39-4BBB-824A-DD5AF087CCE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B2F2B-6413-4F41-BDF5-4553C4ADC0E9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ED27-EF0F-4A77-9D88-6E7630EEBC2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B3D04-9213-441A-BEE1-6E243A010F78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97F90-4097-4545-B52A-ADF822B15FE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A760A-48E6-46BC-8799-8F47BB51B981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DA56D-580D-4658-B71A-DD07AD0805E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30EE1-8DC7-45E2-A87B-6DC6908DF1DD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FCCEB-FB89-45F5-9D16-51FEE1675BD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F9B75-D9AC-4CC5-9262-6C1B5AB748C8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CFD39-2D9C-44A3-8755-78827D5560F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1"/>
            <a:ext cx="8001000" cy="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2984"/>
            <a:ext cx="8001000" cy="487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00108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2E5A2B7-915A-48D9-AF86-1CD56F7C6072}" type="datetime1">
              <a:rPr lang="zh-CN" altLang="en-US" smtClean="0"/>
              <a:pPr/>
              <a:t>2013/8/8</a:t>
            </a:fld>
            <a:endParaRPr lang="zh-CN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DB966E-DB0A-47FD-95BB-9275250ECFB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equino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felix.apache.org/" TargetMode="External"/><Relationship Id="rId4" Type="http://schemas.openxmlformats.org/officeDocument/2006/relationships/hyperlink" Target="http://www.knopflerfish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file:///\\.psf\Mac\Users\pvanderlei\eclipse-ws\3.5-book-main\equinoxbook\chapters\02%20Concepts\monolithic-java-app.png" TargetMode="External"/><Relationship Id="rId5" Type="http://schemas.openxmlformats.org/officeDocument/2006/relationships/image" Target="../media/image7.png"/><Relationship Id="rId4" Type="http://schemas.openxmlformats.org/officeDocument/2006/relationships/image" Target="file:///\\.psf\Mac\Users\pvanderlei\eclipse-ws\3.5-book-main\equinoxbook\chapters\02%20Concepts\java-app.p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7"/>
            <a:ext cx="7772400" cy="135732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的热插拔特性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5864" y="521495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中软国际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物流</a:t>
            </a:r>
            <a:r>
              <a:rPr lang="zh-CN" altLang="en-US" sz="1800" dirty="0">
                <a:solidFill>
                  <a:schemeClr val="tx1"/>
                </a:solidFill>
              </a:rPr>
              <a:t>物</a:t>
            </a:r>
            <a:r>
              <a:rPr lang="zh-CN" altLang="en-US" sz="1800" dirty="0" smtClean="0">
                <a:solidFill>
                  <a:schemeClr val="tx1"/>
                </a:solidFill>
              </a:rPr>
              <a:t>联网　陈绪绍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2013-4-28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AutoShape 4" descr="OpenG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 descr="osg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8" y="0"/>
            <a:ext cx="220980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330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6929454" y="5500702"/>
            <a:ext cx="19812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OSGi</a:t>
            </a:r>
            <a:r>
              <a:rPr lang="zh-CN" altLang="en-US" dirty="0" smtClean="0">
                <a:solidFill>
                  <a:srgbClr val="FF0000"/>
                </a:solidFill>
              </a:rPr>
              <a:t>的应用场景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42984"/>
            <a:ext cx="8001000" cy="4929222"/>
          </a:xfrm>
        </p:spPr>
        <p:txBody>
          <a:bodyPr/>
          <a:lstStyle/>
          <a:p>
            <a:pPr lvl="1"/>
            <a:r>
              <a:rPr lang="zh-CN" altLang="en-US" sz="2800" dirty="0" smtClean="0"/>
              <a:t>嵌入式领域 </a:t>
            </a:r>
          </a:p>
          <a:p>
            <a:pPr lvl="2"/>
            <a:r>
              <a:rPr lang="zh-CN" altLang="en-US" sz="2400" dirty="0" smtClean="0"/>
              <a:t>服务网关 </a:t>
            </a:r>
          </a:p>
          <a:p>
            <a:pPr lvl="2"/>
            <a:r>
              <a:rPr lang="zh-CN" altLang="en-US" sz="2400" dirty="0" smtClean="0"/>
              <a:t>汽车 </a:t>
            </a:r>
          </a:p>
          <a:p>
            <a:pPr lvl="2"/>
            <a:r>
              <a:rPr lang="zh-CN" altLang="en-US" sz="2400" dirty="0" smtClean="0"/>
              <a:t>工业自动化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建筑物自动化 </a:t>
            </a:r>
          </a:p>
          <a:p>
            <a:pPr lvl="2"/>
            <a:r>
              <a:rPr lang="en-US" sz="2400" dirty="0" smtClean="0"/>
              <a:t>PDA</a:t>
            </a:r>
            <a:r>
              <a:rPr lang="zh-CN" altLang="en-US" sz="2400" dirty="0" smtClean="0"/>
              <a:t>网格计算 </a:t>
            </a:r>
          </a:p>
          <a:p>
            <a:pPr lvl="1"/>
            <a:r>
              <a:rPr lang="en-US" sz="2800" dirty="0" smtClean="0"/>
              <a:t>Mobile</a:t>
            </a:r>
            <a:r>
              <a:rPr lang="zh-CN" altLang="en-US" sz="2800" dirty="0" smtClean="0"/>
              <a:t>（移动终端） </a:t>
            </a:r>
          </a:p>
          <a:p>
            <a:pPr lvl="1"/>
            <a:r>
              <a:rPr lang="en-US" sz="2800" dirty="0" smtClean="0"/>
              <a:t>IDE</a:t>
            </a:r>
            <a:endParaRPr lang="zh-CN" altLang="en-US" sz="2800" dirty="0" smtClean="0"/>
          </a:p>
          <a:p>
            <a:pPr lvl="1"/>
            <a:r>
              <a:rPr lang="en-US" sz="2800" dirty="0" smtClean="0"/>
              <a:t>WEB APP </a:t>
            </a:r>
            <a:endParaRPr lang="zh-CN" alt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基于</a:t>
            </a:r>
            <a:r>
              <a:rPr lang="zh-CN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的商业产品案例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b="1" dirty="0"/>
              <a:t>实际的基于</a:t>
            </a:r>
            <a:r>
              <a:rPr lang="zh-CN" altLang="zh-CN" b="1" dirty="0"/>
              <a:t>OSGi</a:t>
            </a:r>
            <a:r>
              <a:rPr lang="zh-CN" b="1" dirty="0"/>
              <a:t>的商业产品的案例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IBM WAS V6.</a:t>
            </a:r>
            <a:r>
              <a:rPr lang="zh-CN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endParaRPr lang="zh-CN" altLang="zh-CN" dirty="0"/>
          </a:p>
          <a:p>
            <a:r>
              <a:rPr lang="zh-CN" altLang="zh-CN" dirty="0" smtClean="0"/>
              <a:t>Ec</a:t>
            </a:r>
            <a:r>
              <a:rPr lang="en-US" altLang="zh-CN" dirty="0" err="1" smtClean="0"/>
              <a:t>lipse</a:t>
            </a:r>
            <a:endParaRPr lang="en-US" altLang="zh-CN" dirty="0" smtClean="0"/>
          </a:p>
          <a:p>
            <a:r>
              <a:rPr lang="en-US" altLang="zh-CN" dirty="0" smtClean="0"/>
              <a:t>BMW</a:t>
            </a:r>
            <a:r>
              <a:rPr lang="zh-CN" altLang="en-US" dirty="0" smtClean="0"/>
              <a:t>汽车控制系统</a:t>
            </a:r>
            <a:endParaRPr lang="en-US" altLang="zh-CN" dirty="0" smtClean="0"/>
          </a:p>
          <a:p>
            <a:r>
              <a:rPr lang="en-US" dirty="0" err="1" smtClean="0"/>
              <a:t>WebLogic</a:t>
            </a:r>
            <a:endParaRPr lang="zh-CN" altLang="en-US" dirty="0" smtClean="0"/>
          </a:p>
          <a:p>
            <a:r>
              <a:rPr lang="en-US" dirty="0" err="1" smtClean="0"/>
              <a:t>JBoss</a:t>
            </a:r>
            <a:r>
              <a:rPr lang="en-US" dirty="0" smtClean="0"/>
              <a:t> AS 5.0</a:t>
            </a:r>
            <a:endParaRPr lang="zh-CN" altLang="en-US" dirty="0" smtClean="0"/>
          </a:p>
          <a:p>
            <a:r>
              <a:rPr lang="en-US" dirty="0" smtClean="0"/>
              <a:t>Glassfish V3</a:t>
            </a:r>
            <a:endParaRPr lang="zh-CN" altLang="en-US" dirty="0" smtClean="0"/>
          </a:p>
          <a:p>
            <a:r>
              <a:rPr lang="zh-CN" altLang="en-US" dirty="0" smtClean="0"/>
              <a:t>基于</a:t>
            </a:r>
            <a:r>
              <a:rPr lang="en-US" dirty="0" smtClean="0"/>
              <a:t>Eclipse RCP</a:t>
            </a:r>
            <a:r>
              <a:rPr lang="zh-CN" altLang="en-US" dirty="0" smtClean="0"/>
              <a:t>的</a:t>
            </a:r>
            <a:r>
              <a:rPr lang="en-US" dirty="0" smtClean="0"/>
              <a:t>NASA</a:t>
            </a:r>
            <a:r>
              <a:rPr lang="zh-CN" altLang="en-US" dirty="0" smtClean="0"/>
              <a:t>火星探测系统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 RCP</a:t>
            </a:r>
            <a:r>
              <a:rPr lang="zh-CN" altLang="en-US" dirty="0" smtClean="0"/>
              <a:t>思维脑力软件</a:t>
            </a:r>
            <a:r>
              <a:rPr lang="en-US" altLang="zh-CN" dirty="0" err="1" smtClean="0"/>
              <a:t>XMind</a:t>
            </a:r>
            <a:endParaRPr lang="zh-CN" altLang="en-US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四大</a:t>
            </a: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框架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8499505" cy="70007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b="1" dirty="0" smtClean="0"/>
              <a:t>四大</a:t>
            </a:r>
            <a:r>
              <a:rPr lang="en-US" altLang="zh-CN" b="1" dirty="0" smtClean="0"/>
              <a:t>OSGi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472" y="1214422"/>
            <a:ext cx="8072494" cy="4857785"/>
          </a:xfrm>
          <a:noFill/>
          <a:ln/>
        </p:spPr>
        <p:txBody>
          <a:bodyPr/>
          <a:lstStyle/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Equinox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Eclipse</a:t>
            </a:r>
            <a:r>
              <a:rPr lang="zh-CN" altLang="en-US" sz="2400" b="1" dirty="0" smtClean="0"/>
              <a:t>完美结合，使用最为广泛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u="sng" dirty="0" smtClean="0">
                <a:ea typeface="宋体" charset="-122"/>
                <a:hlinkClick r:id="rId3"/>
              </a:rPr>
              <a:t>http://www.eclipse.org/equinox/</a:t>
            </a:r>
            <a:endParaRPr lang="en-US" altLang="zh-CN" sz="2400" u="sng" dirty="0" smtClean="0">
              <a:ea typeface="宋体" charset="-122"/>
            </a:endParaRPr>
          </a:p>
          <a:p>
            <a:pPr marL="457200" indent="-457200"/>
            <a:r>
              <a:rPr lang="en-US" altLang="zh-CN" sz="2400" dirty="0" err="1" smtClean="0">
                <a:solidFill>
                  <a:schemeClr val="hlink"/>
                </a:solidFill>
              </a:rPr>
              <a:t>Knopflerfish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孤独前行者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4"/>
              </a:rPr>
              <a:t>http://www.knopflerfish.org/</a:t>
            </a:r>
            <a:endParaRPr lang="en-US" sz="2400" u="sng" dirty="0" smtClean="0"/>
          </a:p>
          <a:p>
            <a:r>
              <a:rPr lang="en-US" sz="2400" dirty="0" smtClean="0">
                <a:hlinkClick r:id="rId5"/>
              </a:rPr>
              <a:t>Apache </a:t>
            </a:r>
            <a:r>
              <a:rPr lang="en-US" sz="2400" dirty="0" smtClean="0">
                <a:hlinkClick r:id="rId5"/>
              </a:rPr>
              <a:t>Felix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一个较新的框架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sz="2400" u="sng" dirty="0" smtClean="0">
                <a:hlinkClick r:id="rId5"/>
              </a:rPr>
              <a:t>http://felix.apache.org/</a:t>
            </a:r>
            <a:endParaRPr lang="en-US" sz="2400" u="sng" dirty="0" smtClean="0"/>
          </a:p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Spring</a:t>
            </a:r>
            <a:r>
              <a:rPr lang="zh-CN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DM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畸形的需求</a:t>
            </a:r>
            <a:r>
              <a:rPr lang="zh-CN" altLang="en-US" sz="2400" b="1" dirty="0" smtClean="0"/>
              <a:t>产物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实际上它并不算是一个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框架，最初它只是为了将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进行整合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Spring-DM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早已不再更新，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2009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年被捐献给了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Eclipse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社区，如今叫</a:t>
            </a:r>
            <a:r>
              <a:rPr lang="en-US" altLang="zh-CN" sz="2400" b="1" dirty="0" err="1">
                <a:solidFill>
                  <a:srgbClr val="FF0000"/>
                </a:solidFill>
              </a:rPr>
              <a:t>gemini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6"/>
              </a:rPr>
              <a:t>http://www.springsource.org/OSGi</a:t>
            </a:r>
            <a:endParaRPr lang="zh-CN" altLang="en-US" sz="2400" dirty="0" smtClean="0"/>
          </a:p>
          <a:p>
            <a:pPr marL="457200" indent="-457200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带来了哪些可能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2" charset="-122"/>
              </a:rPr>
              <a:t>OSGi</a:t>
            </a:r>
            <a:r>
              <a:rPr lang="zh-CN" altLang="en-US" b="1" dirty="0">
                <a:latin typeface="黑体" pitchFamily="2" charset="-122"/>
              </a:rPr>
              <a:t>带来</a:t>
            </a:r>
            <a:r>
              <a:rPr lang="zh-CN" altLang="en-US" b="1" dirty="0" smtClean="0">
                <a:latin typeface="黑体" pitchFamily="2" charset="-122"/>
              </a:rPr>
              <a:t>了哪些可能？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001056" cy="4857784"/>
          </a:xfrm>
        </p:spPr>
        <p:txBody>
          <a:bodyPr>
            <a:normAutofit fontScale="92500" lnSpcReduction="10000"/>
          </a:bodyPr>
          <a:lstStyle/>
          <a:p>
            <a:pPr marL="419100" indent="-419100">
              <a:lnSpc>
                <a:spcPct val="80000"/>
              </a:lnSpc>
            </a:pPr>
            <a:endParaRPr kumimoji="1" lang="en-US" altLang="zh-CN" sz="2000" dirty="0"/>
          </a:p>
          <a:p>
            <a:pPr marL="419100" indent="-419100">
              <a:lnSpc>
                <a:spcPct val="80000"/>
              </a:lnSpc>
            </a:pPr>
            <a:r>
              <a:rPr lang="en-US" sz="2000" b="1" dirty="0" smtClean="0"/>
              <a:t>OSGi</a:t>
            </a:r>
            <a:r>
              <a:rPr lang="zh-CN" altLang="en-US" sz="2000" b="1" dirty="0" smtClean="0"/>
              <a:t>为</a:t>
            </a:r>
            <a:r>
              <a:rPr lang="en-US" sz="2000" b="1" dirty="0" smtClean="0"/>
              <a:t>Java </a:t>
            </a:r>
            <a:r>
              <a:rPr lang="zh-CN" altLang="en-US" sz="2000" b="1" dirty="0" smtClean="0"/>
              <a:t>程序模块化和重用提供了可能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OSGi</a:t>
            </a:r>
            <a:r>
              <a:rPr lang="zh-CN" altLang="en-US" sz="1800" dirty="0" smtClean="0"/>
              <a:t>是当前</a:t>
            </a:r>
            <a:r>
              <a:rPr lang="en-US" sz="1800" dirty="0" smtClean="0"/>
              <a:t>Java</a:t>
            </a:r>
            <a:r>
              <a:rPr lang="zh-CN" altLang="en-US" sz="1800" dirty="0" smtClean="0"/>
              <a:t>领域唯一的模块化解决方案。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r>
              <a:rPr lang="zh-CN" altLang="en-US" sz="2000" b="1" dirty="0" smtClean="0"/>
              <a:t>热插拔</a:t>
            </a:r>
            <a:r>
              <a:rPr lang="en-US" altLang="zh-CN" sz="2000" b="1" dirty="0" smtClean="0"/>
              <a:t>――</a:t>
            </a:r>
            <a:r>
              <a:rPr lang="zh-CN" altLang="en-US" sz="2000" b="1" dirty="0" smtClean="0"/>
              <a:t>梦想中的“即插即用”，可动态的安装卸载</a:t>
            </a:r>
            <a:r>
              <a:rPr lang="en-US" sz="2000" b="1" dirty="0" smtClean="0"/>
              <a:t> bundle</a:t>
            </a:r>
            <a:endParaRPr lang="zh-CN" altLang="en-US" sz="2000" b="1" dirty="0" smtClean="0"/>
          </a:p>
          <a:p>
            <a:pPr>
              <a:buNone/>
            </a:pPr>
            <a:r>
              <a:rPr lang="en-US" sz="2000" dirty="0" smtClean="0"/>
              <a:t>      OSGi </a:t>
            </a:r>
            <a:r>
              <a:rPr lang="zh-CN" altLang="en-US" sz="2000" dirty="0" smtClean="0"/>
              <a:t>使得热插拔技术在软件界成为现实。 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的系统，可通过安装新的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、更新或停止现有的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来实现系统功能的插拔。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en-US" sz="1500" dirty="0"/>
          </a:p>
          <a:p>
            <a:r>
              <a:rPr lang="zh-CN" altLang="en-US" sz="2000" b="1" dirty="0" smtClean="0"/>
              <a:t>为构建更稳定、高效的系统提供了可能</a:t>
            </a:r>
          </a:p>
          <a:p>
            <a:pPr>
              <a:buNone/>
            </a:pPr>
            <a:r>
              <a:rPr lang="zh-CN" altLang="en-US" sz="2000" dirty="0" smtClean="0"/>
              <a:t>      基于</a:t>
            </a:r>
            <a:r>
              <a:rPr lang="en-US" sz="2000" dirty="0" smtClean="0"/>
              <a:t>OSGi </a:t>
            </a:r>
            <a:r>
              <a:rPr lang="zh-CN" altLang="en-US" sz="2000" dirty="0" smtClean="0"/>
              <a:t>的系统采用的是微核机制，微核机制保证了系统的稳定性，微核机制的系统只要微核是稳定运行的，那么系统就不会崩溃，也就是说基于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的系统不会受到运行在其中的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的影响，不会因为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的崩溃而导致整个系统的崩溃。</a:t>
            </a:r>
          </a:p>
          <a:p>
            <a:pPr marL="419100" indent="-419100">
              <a:lnSpc>
                <a:spcPct val="80000"/>
              </a:lnSpc>
              <a:buNone/>
            </a:pPr>
            <a:endParaRPr kumimoji="1" lang="zh-CN" altLang="en-US" sz="1400" dirty="0"/>
          </a:p>
          <a:p>
            <a:pPr marL="419100" indent="-419100">
              <a:lnSpc>
                <a:spcPct val="80000"/>
              </a:lnSpc>
            </a:pPr>
            <a:r>
              <a:rPr kumimoji="1" lang="en-US" altLang="zh-CN" sz="2000" b="1" dirty="0" smtClean="0"/>
              <a:t> </a:t>
            </a:r>
            <a:r>
              <a:rPr kumimoji="1" lang="zh-CN" altLang="en-US" sz="2000" b="1" dirty="0"/>
              <a:t>规范的、可积累的模块 </a:t>
            </a:r>
            <a:endParaRPr kumimoji="1"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可以将常用的模块划分为不同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，积累成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库，以方便后续开发重用。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核心概念</a:t>
            </a:r>
            <a:endParaRPr 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核心功能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模块化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模块物理隔离性、模块的交互机制、模块化管理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动态化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即插即用、即删即无、可扩展的设计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面向服务的组件化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组件对外提供</a:t>
            </a:r>
            <a:r>
              <a:rPr lang="en-US" altLang="zh-CN" sz="2800" dirty="0" smtClean="0">
                <a:ea typeface="宋体" charset="-122"/>
              </a:rPr>
              <a:t>/</a:t>
            </a:r>
            <a:r>
              <a:rPr lang="zh-CN" altLang="en-US" sz="2800" dirty="0" smtClean="0">
                <a:ea typeface="宋体" charset="-122"/>
              </a:rPr>
              <a:t>引用服务、容器管理服务</a:t>
            </a:r>
            <a:endParaRPr lang="en-US" altLang="zh-CN" sz="28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800" kern="0" dirty="0" smtClean="0">
                <a:solidFill>
                  <a:srgbClr val="000000"/>
                </a:solidFill>
                <a:latin typeface="Verdana"/>
              </a:rPr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dirty="0" smtClean="0">
                <a:solidFill>
                  <a:schemeClr val="accent2"/>
                </a:solidFill>
              </a:rPr>
              <a:t>是什么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框架层次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14813" y="1857375"/>
            <a:ext cx="4286250" cy="3786188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173" name="内容占位符 5"/>
          <p:cNvSpPr txBox="1">
            <a:spLocks/>
          </p:cNvSpPr>
          <p:nvPr/>
        </p:nvSpPr>
        <p:spPr bwMode="auto">
          <a:xfrm>
            <a:off x="357158" y="1857364"/>
            <a:ext cx="3714750" cy="221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服务层 </a:t>
            </a:r>
            <a:r>
              <a:rPr lang="en-US" altLang="zh-CN" sz="2400" dirty="0"/>
              <a:t>Service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生命周期层 </a:t>
            </a:r>
            <a:r>
              <a:rPr lang="en-US" altLang="zh-CN" sz="2400" dirty="0"/>
              <a:t>Life Cycle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模块层 </a:t>
            </a:r>
            <a:r>
              <a:rPr lang="en-US" altLang="zh-CN" sz="2400" dirty="0"/>
              <a:t>Module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安全层 </a:t>
            </a:r>
            <a:r>
              <a:rPr lang="en-US" altLang="zh-CN" sz="2400" dirty="0"/>
              <a:t>Security Layer</a:t>
            </a:r>
          </a:p>
          <a:p>
            <a:pPr marL="342900" indent="-342900"/>
            <a:endParaRPr lang="zh-CN" altLang="en-US" sz="2400" dirty="0"/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0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/>
              <a:t>Anything is Bundle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dirty="0" smtClean="0">
                <a:ea typeface="宋体" pitchFamily="2" charset="-122"/>
              </a:rPr>
              <a:t>OSGi</a:t>
            </a:r>
            <a:r>
              <a:rPr lang="zh-CN" altLang="en-US" sz="4300" dirty="0" smtClean="0">
                <a:ea typeface="宋体" pitchFamily="2" charset="-122"/>
              </a:rPr>
              <a:t>的三个基本概念</a:t>
            </a:r>
            <a:endParaRPr lang="en-US" altLang="zh-CN" sz="4300" dirty="0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gray">
          <a:xfrm>
            <a:off x="1219200" y="2209800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gray">
          <a:xfrm>
            <a:off x="1289050" y="29876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gray">
          <a:xfrm>
            <a:off x="1289050" y="37877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 rot="10082854">
            <a:off x="5032375" y="4465638"/>
            <a:ext cx="1198563" cy="303212"/>
            <a:chOff x="2598" y="1026"/>
            <a:chExt cx="957" cy="242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202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3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4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5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98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9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0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1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92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3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4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5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88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9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0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1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9" name="Group 104"/>
          <p:cNvGrpSpPr>
            <a:grpSpLocks/>
          </p:cNvGrpSpPr>
          <p:nvPr/>
        </p:nvGrpSpPr>
        <p:grpSpPr bwMode="auto">
          <a:xfrm rot="344040">
            <a:off x="7958138" y="3644900"/>
            <a:ext cx="1198562" cy="303213"/>
            <a:chOff x="2598" y="1026"/>
            <a:chExt cx="957" cy="242"/>
          </a:xfrm>
        </p:grpSpPr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1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80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1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2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3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76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7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8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9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4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70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1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2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3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5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66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7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8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9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961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6152" name="Rectangle 174"/>
          <p:cNvSpPr>
            <a:spLocks noChangeArrowheads="1"/>
          </p:cNvSpPr>
          <p:nvPr/>
        </p:nvSpPr>
        <p:spPr bwMode="ltGray">
          <a:xfrm>
            <a:off x="352425" y="2193925"/>
            <a:ext cx="1169988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3" name="Rectangle 175"/>
          <p:cNvSpPr>
            <a:spLocks noChangeArrowheads="1"/>
          </p:cNvSpPr>
          <p:nvPr/>
        </p:nvSpPr>
        <p:spPr bwMode="gray">
          <a:xfrm>
            <a:off x="352425" y="2987675"/>
            <a:ext cx="1169988" cy="766763"/>
          </a:xfrm>
          <a:prstGeom prst="rect">
            <a:avLst/>
          </a:prstGeom>
          <a:solidFill>
            <a:schemeClr val="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4" name="Rectangle 176"/>
          <p:cNvSpPr>
            <a:spLocks noChangeArrowheads="1"/>
          </p:cNvSpPr>
          <p:nvPr/>
        </p:nvSpPr>
        <p:spPr bwMode="gray">
          <a:xfrm>
            <a:off x="352425" y="3787775"/>
            <a:ext cx="1169988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5" name="Rectangle 177"/>
          <p:cNvSpPr>
            <a:spLocks noChangeArrowheads="1"/>
          </p:cNvSpPr>
          <p:nvPr/>
        </p:nvSpPr>
        <p:spPr bwMode="white">
          <a:xfrm>
            <a:off x="457200" y="2373313"/>
            <a:ext cx="9667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Bundle</a:t>
            </a:r>
          </a:p>
        </p:txBody>
      </p:sp>
      <p:sp>
        <p:nvSpPr>
          <p:cNvPr id="6156" name="Rectangle 178"/>
          <p:cNvSpPr>
            <a:spLocks noChangeArrowheads="1"/>
          </p:cNvSpPr>
          <p:nvPr/>
        </p:nvSpPr>
        <p:spPr bwMode="white">
          <a:xfrm>
            <a:off x="304800" y="3211513"/>
            <a:ext cx="1211263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  <a:ea typeface="宋体" pitchFamily="2" charset="-122"/>
              </a:rPr>
              <a:t>LifeCycle</a:t>
            </a:r>
            <a:endParaRPr lang="en-US" altLang="zh-CN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57" name="Rectangle 179"/>
          <p:cNvSpPr>
            <a:spLocks noChangeArrowheads="1"/>
          </p:cNvSpPr>
          <p:nvPr/>
        </p:nvSpPr>
        <p:spPr bwMode="white">
          <a:xfrm>
            <a:off x="442913" y="3962400"/>
            <a:ext cx="10048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Service</a:t>
            </a:r>
          </a:p>
        </p:txBody>
      </p:sp>
      <p:sp>
        <p:nvSpPr>
          <p:cNvPr id="6158" name="Rectangle 180"/>
          <p:cNvSpPr>
            <a:spLocks noChangeArrowheads="1"/>
          </p:cNvSpPr>
          <p:nvPr/>
        </p:nvSpPr>
        <p:spPr bwMode="auto">
          <a:xfrm>
            <a:off x="1601788" y="2285992"/>
            <a:ext cx="639921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是</a:t>
            </a:r>
            <a:r>
              <a:rPr lang="en-US" sz="1400" dirty="0" smtClean="0">
                <a:latin typeface="Calibri"/>
                <a:cs typeface="Times New Roman"/>
              </a:rPr>
              <a:t>OSGI</a:t>
            </a:r>
            <a:r>
              <a:rPr lang="zh-CN" altLang="en-US" sz="1400" dirty="0" smtClean="0">
                <a:latin typeface="Calibri"/>
                <a:cs typeface="Times New Roman"/>
              </a:rPr>
              <a:t>环境中最小的部署单元。从本质上来讲，</a:t>
            </a:r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其实就是一个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文件，这个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文件和普通的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文件唯一的不同地方就是</a:t>
            </a:r>
            <a:r>
              <a:rPr lang="en-US" sz="1400" dirty="0" smtClean="0">
                <a:latin typeface="Calibri"/>
                <a:cs typeface="Times New Roman"/>
              </a:rPr>
              <a:t>META-INF</a:t>
            </a:r>
            <a:r>
              <a:rPr lang="zh-CN" altLang="en-US" sz="1400" dirty="0" smtClean="0">
                <a:latin typeface="Calibri"/>
                <a:cs typeface="Times New Roman"/>
              </a:rPr>
              <a:t>目录下的</a:t>
            </a:r>
            <a:r>
              <a:rPr lang="en-US" sz="1400" dirty="0" smtClean="0">
                <a:latin typeface="Calibri"/>
                <a:cs typeface="Times New Roman"/>
              </a:rPr>
              <a:t>MANIFEST.MF</a:t>
            </a:r>
            <a:r>
              <a:rPr lang="zh-CN" altLang="en-US" sz="1400" dirty="0" smtClean="0">
                <a:latin typeface="Calibri"/>
                <a:cs typeface="Times New Roman"/>
              </a:rPr>
              <a:t>文件的内容。</a:t>
            </a:r>
            <a:endParaRPr lang="en-US" altLang="zh-CN" sz="1400" b="1" dirty="0">
              <a:ea typeface="宋体" pitchFamily="2" charset="-122"/>
            </a:endParaRPr>
          </a:p>
        </p:txBody>
      </p:sp>
      <p:sp>
        <p:nvSpPr>
          <p:cNvPr id="6159" name="Rectangle 181"/>
          <p:cNvSpPr>
            <a:spLocks noChangeArrowheads="1"/>
          </p:cNvSpPr>
          <p:nvPr/>
        </p:nvSpPr>
        <p:spPr bwMode="auto">
          <a:xfrm>
            <a:off x="1600200" y="3124200"/>
            <a:ext cx="63246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pitchFamily="2" charset="-122"/>
              </a:rPr>
              <a:t>指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的</a:t>
            </a:r>
            <a:r>
              <a:rPr lang="zh-CN" altLang="en-US" sz="1400" dirty="0" smtClean="0">
                <a:ea typeface="宋体" pitchFamily="2" charset="-122"/>
              </a:rPr>
              <a:t>生命周期</a:t>
            </a:r>
            <a:r>
              <a:rPr lang="zh-CN" altLang="en-US" sz="1400" dirty="0">
                <a:ea typeface="宋体" pitchFamily="2" charset="-122"/>
              </a:rPr>
              <a:t>，包含从安装</a:t>
            </a:r>
            <a:r>
              <a:rPr lang="zh-CN" altLang="en-US" sz="1400" dirty="0" smtClean="0">
                <a:ea typeface="宋体" pitchFamily="2" charset="-122"/>
              </a:rPr>
              <a:t>，启动</a:t>
            </a:r>
            <a:r>
              <a:rPr lang="zh-CN" altLang="en-US" sz="1400" dirty="0">
                <a:ea typeface="宋体" pitchFamily="2" charset="-122"/>
              </a:rPr>
              <a:t>，</a:t>
            </a:r>
            <a:r>
              <a:rPr lang="zh-CN" altLang="en-US" sz="1400" dirty="0" smtClean="0">
                <a:ea typeface="宋体" pitchFamily="2" charset="-122"/>
              </a:rPr>
              <a:t>运行，</a:t>
            </a:r>
            <a:r>
              <a:rPr lang="zh-CN" altLang="en-US" sz="1400" dirty="0">
                <a:ea typeface="宋体" pitchFamily="2" charset="-122"/>
              </a:rPr>
              <a:t>卸载，</a:t>
            </a:r>
            <a:r>
              <a:rPr lang="zh-CN" altLang="en-US" sz="1400" dirty="0" smtClean="0">
                <a:ea typeface="宋体" pitchFamily="2" charset="-122"/>
              </a:rPr>
              <a:t>停止等各个周期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0" name="Rectangle 182"/>
          <p:cNvSpPr>
            <a:spLocks noChangeArrowheads="1"/>
          </p:cNvSpPr>
          <p:nvPr/>
        </p:nvSpPr>
        <p:spPr bwMode="auto">
          <a:xfrm>
            <a:off x="1601788" y="3910013"/>
            <a:ext cx="63230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ea typeface="宋体" pitchFamily="2" charset="-122"/>
              </a:rPr>
              <a:t>Service</a:t>
            </a:r>
            <a:r>
              <a:rPr lang="zh-CN" altLang="en-US" sz="1400" dirty="0">
                <a:ea typeface="宋体" pitchFamily="2" charset="-122"/>
              </a:rPr>
              <a:t>一般被定义为一个接口，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可以负责实现具体的接口，在</a:t>
            </a:r>
            <a:r>
              <a:rPr lang="en-US" altLang="zh-CN" sz="1400" dirty="0">
                <a:ea typeface="宋体" pitchFamily="2" charset="-122"/>
              </a:rPr>
              <a:t>Service Registry</a:t>
            </a:r>
            <a:r>
              <a:rPr lang="zh-CN" altLang="en-US" sz="1400" dirty="0">
                <a:ea typeface="宋体" pitchFamily="2" charset="-122"/>
              </a:rPr>
              <a:t>模块中注册这个</a:t>
            </a:r>
            <a:r>
              <a:rPr lang="en-US" altLang="zh-CN" sz="1400" dirty="0">
                <a:ea typeface="宋体" pitchFamily="2" charset="-122"/>
              </a:rPr>
              <a:t>Service,</a:t>
            </a:r>
            <a:r>
              <a:rPr lang="zh-CN" altLang="en-US" sz="1400" dirty="0">
                <a:ea typeface="宋体" pitchFamily="2" charset="-122"/>
              </a:rPr>
              <a:t>可以为其他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提供服务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1" name="Rectangle 187"/>
          <p:cNvSpPr>
            <a:spLocks noChangeArrowheads="1"/>
          </p:cNvSpPr>
          <p:nvPr/>
        </p:nvSpPr>
        <p:spPr bwMode="auto">
          <a:xfrm>
            <a:off x="377825" y="1527175"/>
            <a:ext cx="52609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OSGi</a:t>
            </a:r>
            <a:r>
              <a:rPr lang="zh-CN" altLang="en-US" sz="2400" dirty="0">
                <a:ea typeface="宋体" pitchFamily="2" charset="-122"/>
              </a:rPr>
              <a:t>最重要的三个基本概念术语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533424" y="201900"/>
            <a:ext cx="7467600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核心组件</a:t>
            </a:r>
            <a:endParaRPr lang="en-US" altLang="zh-TW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4000528" cy="1356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latin typeface="Century Schoolbook" pitchFamily="18" charset="0"/>
              </a:rPr>
              <a:t>Framework</a:t>
            </a:r>
            <a:endParaRPr lang="en-US" altLang="zh-TW" sz="2400" dirty="0">
              <a:solidFill>
                <a:srgbClr val="000000"/>
              </a:solidFill>
              <a:latin typeface="Century Schoolbook" pitchFamily="18" charset="0"/>
            </a:endParaRP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Service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4214810" y="1214422"/>
            <a:ext cx="4610100" cy="1924047"/>
            <a:chOff x="3581400" y="473127"/>
            <a:chExt cx="5143500" cy="3932186"/>
          </a:xfrm>
        </p:grpSpPr>
        <p:sp>
          <p:nvSpPr>
            <p:cNvPr id="47108" name="AutoShape 3"/>
            <p:cNvSpPr>
              <a:spLocks noChangeArrowheads="1"/>
            </p:cNvSpPr>
            <p:nvPr/>
          </p:nvSpPr>
          <p:spPr bwMode="auto">
            <a:xfrm>
              <a:off x="3581400" y="3690938"/>
              <a:ext cx="514350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Java VM</a:t>
              </a:r>
            </a:p>
          </p:txBody>
        </p:sp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3795712" y="3048000"/>
              <a:ext cx="4786313" cy="642938"/>
            </a:xfrm>
            <a:prstGeom prst="rect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Framework</a:t>
              </a:r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4224337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1" name="Freeform 6"/>
            <p:cNvSpPr>
              <a:spLocks noChangeArrowheads="1"/>
            </p:cNvSpPr>
            <p:nvPr/>
          </p:nvSpPr>
          <p:spPr bwMode="auto">
            <a:xfrm>
              <a:off x="4795837" y="1190625"/>
              <a:ext cx="1143000" cy="1500188"/>
            </a:xfrm>
            <a:custGeom>
              <a:avLst/>
              <a:gdLst>
                <a:gd name="T0" fmla="*/ 203840 w 1143000"/>
                <a:gd name="T1" fmla="*/ 175826 h 1500188"/>
                <a:gd name="T2" fmla="*/ 571500 w 1143000"/>
                <a:gd name="T3" fmla="*/ 750094 h 1500188"/>
                <a:gd name="T4" fmla="*/ 740328 w 1143000"/>
                <a:gd name="T5" fmla="*/ 1466711 h 1500188"/>
                <a:gd name="T6" fmla="*/ 0 60000 65536"/>
                <a:gd name="T7" fmla="*/ 0 60000 65536"/>
                <a:gd name="T8" fmla="*/ 0 60000 65536"/>
                <a:gd name="T9" fmla="*/ 203840 w 1143000"/>
                <a:gd name="T10" fmla="*/ 0 h 1500188"/>
                <a:gd name="T11" fmla="*/ 1143000 w 1143000"/>
                <a:gd name="T12" fmla="*/ 1466711 h 1500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3000" h="1500188" stroke="0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  <a:lnTo>
                    <a:pt x="571500" y="750094"/>
                  </a:lnTo>
                  <a:lnTo>
                    <a:pt x="203840" y="175826"/>
                  </a:lnTo>
                  <a:close/>
                </a:path>
                <a:path w="1143000" h="1500188" fill="none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</a:path>
              </a:pathLst>
            </a:custGeom>
            <a:noFill/>
            <a:ln w="12600">
              <a:solidFill>
                <a:srgbClr val="FF69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 rot="2220000">
              <a:off x="5159375" y="1304061"/>
              <a:ext cx="1071562" cy="417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400" dirty="0">
                  <a:solidFill>
                    <a:srgbClr val="000000"/>
                  </a:solidFill>
                  <a:latin typeface="Constantia" pitchFamily="18" charset="0"/>
                </a:rPr>
                <a:t>Service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5071575" y="473127"/>
              <a:ext cx="1857375" cy="570562"/>
            </a:xfrm>
            <a:prstGeom prst="rect">
              <a:avLst/>
            </a:prstGeom>
            <a:noFill/>
            <a:ln w="9360">
              <a:solidFill>
                <a:srgbClr val="575F6D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200" dirty="0">
                  <a:solidFill>
                    <a:srgbClr val="000000"/>
                  </a:solidFill>
                  <a:latin typeface="Constantia" pitchFamily="18" charset="0"/>
                </a:rPr>
                <a:t>Export || Import</a:t>
              </a:r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5867400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7153275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838200" y="4343400"/>
            <a:ext cx="1524000" cy="1143000"/>
            <a:chOff x="1316037" y="3733800"/>
            <a:chExt cx="2016125" cy="1611312"/>
          </a:xfrm>
        </p:grpSpPr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1676400" y="3733800"/>
              <a:ext cx="1285875" cy="161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316037" y="4954587"/>
              <a:ext cx="2016125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b="1" dirty="0">
                  <a:solidFill>
                    <a:srgbClr val="000000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571736" y="5867400"/>
            <a:ext cx="3343289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OSGI</a:t>
            </a:r>
            <a:r>
              <a:rPr lang="zh-CN" altLang="en-US" sz="1600" b="1" dirty="0" smtClean="0">
                <a:solidFill>
                  <a:srgbClr val="000000"/>
                </a:solidFill>
                <a:latin typeface="Century Schoolbook" pitchFamily="18" charset="0"/>
              </a:rPr>
              <a:t>－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  <a:ea typeface="微軟正黑體" pitchFamily="34" charset="-120"/>
              </a:rPr>
              <a:t> Container</a:t>
            </a:r>
            <a:endParaRPr lang="en-US" sz="16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38200" y="3200400"/>
            <a:ext cx="2589212" cy="371513"/>
          </a:xfrm>
          <a:prstGeom prst="rect">
            <a:avLst/>
          </a:prstGeom>
          <a:solidFill>
            <a:srgbClr val="FFFFFF"/>
          </a:solidFill>
          <a:ln w="38160">
            <a:solidFill>
              <a:srgbClr val="FE8637"/>
            </a:solidFill>
            <a:prstDash val="sysDot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b="1" dirty="0" err="1">
                <a:solidFill>
                  <a:srgbClr val="000000"/>
                </a:solidFill>
                <a:latin typeface="Century Schoolbook" pitchFamily="18" charset="0"/>
              </a:rPr>
              <a:t>BundleContext</a:t>
            </a:r>
            <a:endParaRPr lang="en-US" altLang="zh-TW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2590800" y="3581400"/>
            <a:ext cx="3929063" cy="2286000"/>
            <a:chOff x="3309937" y="2971800"/>
            <a:chExt cx="4629150" cy="305752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309937" y="3044825"/>
              <a:ext cx="4629150" cy="2984500"/>
              <a:chOff x="2074" y="1459"/>
              <a:chExt cx="2916" cy="1880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74" y="1459"/>
                <a:ext cx="2917" cy="188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2203" y="1573"/>
                <a:ext cx="2658" cy="1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3803650" y="4872037"/>
              <a:ext cx="371475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模块化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及</a:t>
              </a: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动态服务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…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5089525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6375400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875087" y="3586162"/>
              <a:ext cx="1071563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4013200" y="3509962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5232400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6518275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4375150" y="4300537"/>
              <a:ext cx="1587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6875462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5589587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657599" y="2971800"/>
              <a:ext cx="573087" cy="614362"/>
            </a:xfrm>
            <a:prstGeom prst="line">
              <a:avLst/>
            </a:prstGeom>
            <a:noFill/>
            <a:ln w="38160">
              <a:solidFill>
                <a:srgbClr val="FE863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47244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分工</a:t>
            </a:r>
            <a:r>
              <a:rPr lang="en-US" altLang="zh-TW" dirty="0" smtClean="0"/>
              <a:t>(Division of </a:t>
            </a:r>
            <a:r>
              <a:rPr lang="en-US" altLang="zh-TW" dirty="0" err="1" smtClean="0"/>
              <a:t>Labour</a:t>
            </a:r>
            <a:r>
              <a:rPr lang="en-US" altLang="zh-TW" dirty="0" smtClean="0"/>
              <a:t>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抽象化</a:t>
            </a:r>
            <a:r>
              <a:rPr lang="en-US" altLang="zh-TW" dirty="0" smtClean="0"/>
              <a:t>(Abstraction)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zh-CN" altLang="en-US" dirty="0" smtClean="0"/>
              <a:t>重复</a:t>
            </a:r>
            <a:r>
              <a:rPr lang="en-US" altLang="zh-TW" dirty="0" err="1" smtClean="0"/>
              <a:t>使用</a:t>
            </a:r>
            <a:r>
              <a:rPr lang="en-US" altLang="zh-TW" dirty="0" smtClean="0"/>
              <a:t>(Reuse)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容易</a:t>
            </a:r>
            <a:r>
              <a:rPr lang="zh-CN" altLang="en-US" dirty="0" smtClean="0"/>
              <a:t>维护</a:t>
            </a:r>
            <a:r>
              <a:rPr lang="en-US" altLang="zh-TW" dirty="0" smtClean="0"/>
              <a:t>(Ease of Maintenance and Repair)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10" y="285728"/>
            <a:ext cx="4849404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模块化的优势</a:t>
            </a:r>
            <a:endParaRPr lang="en-US" altLang="zh-CN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76800" y="1219200"/>
            <a:ext cx="38862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Self-Contained </a:t>
            </a:r>
            <a:r>
              <a:rPr lang="en-US" dirty="0" err="1" smtClean="0"/>
              <a:t>完整的</a:t>
            </a:r>
            <a:r>
              <a:rPr lang="zh-CN" altLang="en-US" dirty="0" smtClean="0"/>
              <a:t>逻辑单元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Highly Cohesive </a:t>
            </a:r>
            <a:r>
              <a:rPr lang="en-US" dirty="0" err="1" smtClean="0"/>
              <a:t>功能</a:t>
            </a:r>
            <a:r>
              <a:rPr lang="zh-CN" altLang="en-US" dirty="0" smtClean="0"/>
              <a:t>紧密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Loosely Coupled </a:t>
            </a:r>
            <a:r>
              <a:rPr lang="zh-CN" altLang="en-US" dirty="0" smtClean="0"/>
              <a:t>松耦合</a:t>
            </a:r>
            <a:endParaRPr lang="en-US" dirty="0" smtClean="0"/>
          </a:p>
        </p:txBody>
      </p:sp>
      <p:pic>
        <p:nvPicPr>
          <p:cNvPr id="8" name="Picture 5" descr="\\.psf\Mac\Users\pvanderlei\eclipse-ws\3.5-book-main\equinoxbook\chapters\02 Concepts\java-app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81000" y="3276600"/>
            <a:ext cx="3886200" cy="271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\\.psf\Mac\Users\pvanderlei\eclipse-ws\3.5-book-main\equinoxbook\chapters\02 Concepts\monolithic-java-app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4724400" y="32766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172200" y="2971800"/>
            <a:ext cx="92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Wrong!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29718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Right!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7432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04FC"/>
                </a:solidFill>
              </a:rPr>
              <a:t>Modular</a:t>
            </a:r>
            <a:endParaRPr lang="zh-CN" altLang="en-US" dirty="0">
              <a:solidFill>
                <a:srgbClr val="4B04F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发展了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年，已经成了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模块化的实际技术标准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JSR-232,JSR-291,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彻底取代了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Sun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原来自己定义的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JSR-277</a:t>
            </a:r>
            <a:endParaRPr lang="en-US" altLang="zh-CN" sz="2000" dirty="0" smtClean="0"/>
          </a:p>
          <a:p>
            <a:r>
              <a:rPr lang="zh-CN" altLang="en-US" sz="2000" dirty="0" smtClean="0"/>
              <a:t>一百多个联盟成员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各大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巨头，</a:t>
            </a:r>
            <a:r>
              <a:rPr lang="en-US" altLang="zh-CN" sz="2000" dirty="0" err="1" smtClean="0"/>
              <a:t>IBM,Google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Miscrosoft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Oracle…</a:t>
            </a:r>
          </a:p>
          <a:p>
            <a:r>
              <a:rPr lang="zh-CN" altLang="en-US" sz="2000" dirty="0" smtClean="0"/>
              <a:t>各种应用纷纷转向</a:t>
            </a:r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Weblocig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GlassFish</a:t>
            </a:r>
            <a:r>
              <a:rPr lang="en-US" altLang="zh-CN" sz="2000" dirty="0" smtClean="0"/>
              <a:t>…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OSGi</a:t>
            </a:r>
            <a:r>
              <a:rPr lang="zh-CN" altLang="en-US" sz="2000" dirty="0" smtClean="0"/>
              <a:t>在嵌入式和桌面领域取得了较大成就，企业级应用还有待加强。</a:t>
            </a:r>
            <a:endParaRPr lang="en-US" altLang="zh-CN" dirty="0" smtClean="0"/>
          </a:p>
          <a:p>
            <a:r>
              <a:rPr lang="en-US" altLang="zh-CN" sz="2000" dirty="0" smtClean="0"/>
              <a:t>OSGi </a:t>
            </a:r>
            <a:r>
              <a:rPr lang="zh-CN" altLang="en-US" sz="2000" dirty="0" smtClean="0"/>
              <a:t>技术在国外关注率很高，但目前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国内目前采用的还不多，大多还只是停留在了解的层次。但其发展前景很大。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不可能解决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开发中所有组件的管理问题，这些问题主要靠对应用系统模块的架构划分来解决。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对原有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J2EE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投资的重用并不优雅，上手曲线也较陡峭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热插拔特性演示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85728"/>
            <a:ext cx="8001000" cy="571504"/>
          </a:xfrm>
        </p:spPr>
        <p:txBody>
          <a:bodyPr/>
          <a:lstStyle/>
          <a:p>
            <a:pPr algn="l"/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热插拔演示</a:t>
            </a:r>
            <a:endParaRPr lang="zh-CN" altLang="en-US" sz="3200" b="1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通过一个简单的演示，体会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应用的如下特性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模块化；</a:t>
            </a:r>
          </a:p>
          <a:p>
            <a:pPr lvl="1"/>
            <a:r>
              <a:rPr lang="zh-CN" altLang="en-US" dirty="0"/>
              <a:t>即插即用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71487" lvl="1" indent="0">
              <a:buNone/>
            </a:pPr>
            <a:endParaRPr lang="zh-CN" altLang="en-US" dirty="0"/>
          </a:p>
          <a:p>
            <a:pPr marL="471487" lvl="1" indent="0">
              <a:buNone/>
            </a:pPr>
            <a:r>
              <a:rPr lang="zh-CN" altLang="en-US" dirty="0"/>
              <a:t>这些特性都是</a:t>
            </a:r>
            <a:r>
              <a:rPr lang="en-US" altLang="zh-CN" dirty="0"/>
              <a:t>OSGi</a:t>
            </a:r>
            <a:r>
              <a:rPr lang="zh-CN" altLang="en-US" dirty="0"/>
              <a:t>直接提供的，并不需要自己去做一些特别处理来支持。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686800" cy="54767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OSGi</a:t>
            </a:r>
            <a:r>
              <a:rPr lang="zh-CN" altLang="en-US" dirty="0" smtClean="0">
                <a:ea typeface="宋体" charset="-122"/>
              </a:rPr>
              <a:t>应用实例演示</a:t>
            </a:r>
            <a:endParaRPr lang="zh-CN" altLang="en-US" dirty="0" smtClean="0"/>
          </a:p>
        </p:txBody>
      </p:sp>
      <p:sp>
        <p:nvSpPr>
          <p:cNvPr id="18435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Bundle</a:t>
            </a:r>
            <a:r>
              <a:rPr lang="zh-CN" altLang="en-US" sz="2800" dirty="0" smtClean="0">
                <a:ea typeface="宋体" charset="-122"/>
              </a:rPr>
              <a:t>讲解</a:t>
            </a: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OSGi</a:t>
            </a:r>
            <a:r>
              <a:rPr lang="zh-CN" altLang="en-US" sz="2800" dirty="0" smtClean="0">
                <a:ea typeface="宋体" charset="-122"/>
              </a:rPr>
              <a:t>与</a:t>
            </a:r>
            <a:r>
              <a:rPr lang="en-US" altLang="zh-CN" sz="2800" dirty="0" smtClean="0">
                <a:ea typeface="宋体" charset="-122"/>
              </a:rPr>
              <a:t>Eclipse</a:t>
            </a:r>
          </a:p>
          <a:p>
            <a:r>
              <a:rPr lang="zh-CN" altLang="en-US" sz="2800" dirty="0" smtClean="0">
                <a:ea typeface="宋体" charset="-122"/>
              </a:rPr>
              <a:t>实例演示</a:t>
            </a:r>
            <a:endParaRPr lang="en-US" altLang="zh-CN" sz="2800" dirty="0" smtClean="0">
              <a:ea typeface="宋体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14488"/>
            <a:ext cx="2590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1224756"/>
            <a:ext cx="7696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71472" y="228600"/>
            <a:ext cx="8056563" cy="628632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Eclipse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Q&amp;A</a:t>
            </a:r>
            <a:endParaRPr 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是什么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Open Services Gateway initiative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最初的名字。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目标是建立家庭网关，并通过互联网向家庭网络提供各种服务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Dynamic </a:t>
            </a:r>
            <a:r>
              <a:rPr lang="en-US" altLang="zh-CN" b="1" dirty="0"/>
              <a:t>Module System For Java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现在的</a:t>
            </a:r>
            <a:r>
              <a:rPr lang="zh-CN" altLang="en-US" dirty="0"/>
              <a:t>定义；</a:t>
            </a:r>
          </a:p>
          <a:p>
            <a:pPr lvl="1"/>
            <a:r>
              <a:rPr lang="zh-CN" altLang="en-US" dirty="0"/>
              <a:t>意味着基于</a:t>
            </a:r>
            <a:r>
              <a:rPr lang="en-US" altLang="zh-CN" dirty="0"/>
              <a:t>OSGi</a:t>
            </a:r>
            <a:r>
              <a:rPr lang="zh-CN" altLang="en-US" dirty="0"/>
              <a:t>就可以模块化的</a:t>
            </a:r>
            <a:r>
              <a:rPr lang="zh-CN" altLang="en-US" dirty="0" smtClean="0"/>
              <a:t>开发、部署</a:t>
            </a:r>
            <a:r>
              <a:rPr lang="en-US" altLang="zh-CN" dirty="0" smtClean="0"/>
              <a:t>Java</a:t>
            </a:r>
            <a:r>
              <a:rPr lang="zh-CN" altLang="en-US" dirty="0"/>
              <a:t>应用；</a:t>
            </a:r>
          </a:p>
          <a:p>
            <a:pPr lvl="1"/>
            <a:r>
              <a:rPr lang="zh-CN" altLang="en-US" dirty="0" smtClean="0"/>
              <a:t>还</a:t>
            </a:r>
            <a:r>
              <a:rPr lang="zh-CN" altLang="en-US" dirty="0"/>
              <a:t>可以动态的管理模块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  <a:p>
            <a:r>
              <a:rPr lang="en-US" altLang="zh-CN" b="1" dirty="0"/>
              <a:t>Universal Middleware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/>
              <a:t>OSGi</a:t>
            </a:r>
            <a:r>
              <a:rPr lang="zh-CN" altLang="en-US" dirty="0"/>
              <a:t>近年来新取的名词，目标是让</a:t>
            </a:r>
            <a:r>
              <a:rPr lang="en-US" altLang="zh-CN" dirty="0"/>
              <a:t>OSGi</a:t>
            </a:r>
            <a:r>
              <a:rPr lang="zh-CN" altLang="en-US" dirty="0"/>
              <a:t>脱离语言限制，成为所有语言的统一模型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800975" cy="5635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交流时间</a:t>
            </a:r>
          </a:p>
        </p:txBody>
      </p:sp>
      <p:pic>
        <p:nvPicPr>
          <p:cNvPr id="5" name="内容占位符 4" descr="Q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785926"/>
            <a:ext cx="3533775" cy="3076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</a:rPr>
              <a:t>什么是</a:t>
            </a:r>
            <a:r>
              <a:rPr lang="en-US" altLang="zh-CN" dirty="0">
                <a:latin typeface="黑体" pitchFamily="2" charset="-122"/>
              </a:rPr>
              <a:t>OSGi</a:t>
            </a:r>
            <a:r>
              <a:rPr lang="zh-CN" altLang="en-US" dirty="0">
                <a:latin typeface="黑体" pitchFamily="2" charset="-122"/>
              </a:rPr>
              <a:t>？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2984"/>
            <a:ext cx="8208962" cy="4714908"/>
          </a:xfrm>
        </p:spPr>
        <p:txBody>
          <a:bodyPr/>
          <a:lstStyle/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sz="2800" dirty="0"/>
              <a:t>在企业开发领域和传统的应用有什么不同？</a:t>
            </a:r>
          </a:p>
          <a:p>
            <a:pPr marL="419100" indent="-419100">
              <a:lnSpc>
                <a:spcPct val="90000"/>
              </a:lnSpc>
            </a:pPr>
            <a:r>
              <a:rPr lang="zh-CN" altLang="en-US" dirty="0" smtClean="0"/>
              <a:t>传统</a:t>
            </a:r>
            <a:r>
              <a:rPr lang="zh-CN" altLang="en-US" dirty="0"/>
              <a:t>的企业级应用发布都是以应用为单位。</a:t>
            </a:r>
          </a:p>
          <a:p>
            <a:pPr marL="419100" indent="-419100">
              <a:lnSpc>
                <a:spcPct val="90000"/>
              </a:lnSpc>
            </a:pPr>
            <a:r>
              <a:rPr lang="en-US" altLang="zh-CN" dirty="0"/>
              <a:t>OSGi</a:t>
            </a:r>
            <a:r>
              <a:rPr lang="zh-CN" altLang="en-US" dirty="0"/>
              <a:t>的程序发布是以</a:t>
            </a:r>
            <a:r>
              <a:rPr lang="en-US" altLang="zh-CN" dirty="0"/>
              <a:t>bundle</a:t>
            </a:r>
            <a:r>
              <a:rPr lang="zh-CN" altLang="en-US" dirty="0"/>
              <a:t>为</a:t>
            </a:r>
            <a:r>
              <a:rPr lang="zh-CN" altLang="en-US" dirty="0" smtClean="0"/>
              <a:t>基本单位</a:t>
            </a:r>
            <a:endParaRPr lang="zh-CN" altLang="en-US" dirty="0"/>
          </a:p>
          <a:p>
            <a:pPr marL="419100" indent="-419100">
              <a:lnSpc>
                <a:spcPct val="90000"/>
              </a:lnSpc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/>
              <a:t>例如构建登录</a:t>
            </a:r>
            <a:r>
              <a:rPr lang="zh-CN" altLang="en-US" dirty="0"/>
              <a:t>验证的程序。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WEB</a:t>
            </a:r>
            <a:r>
              <a:rPr lang="zh-CN" altLang="en-US" dirty="0"/>
              <a:t>部分为一个</a:t>
            </a:r>
            <a:r>
              <a:rPr lang="en-US" altLang="zh-CN" dirty="0"/>
              <a:t>bundle. </a:t>
            </a:r>
            <a:r>
              <a:rPr lang="zh-CN" altLang="en-US" dirty="0"/>
              <a:t>提供验证服务的接口为一个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。提供</a:t>
            </a:r>
            <a:r>
              <a:rPr lang="zh-CN" altLang="en-US" dirty="0"/>
              <a:t>验证服务为一个</a:t>
            </a:r>
            <a:r>
              <a:rPr lang="en-US" altLang="zh-CN" dirty="0"/>
              <a:t>bundle.</a:t>
            </a:r>
            <a:r>
              <a:rPr lang="zh-CN" altLang="en-US" dirty="0"/>
              <a:t>这样如果想更换验证方式，只需要替换相应的</a:t>
            </a:r>
            <a:r>
              <a:rPr lang="en-US" altLang="zh-CN" dirty="0"/>
              <a:t>bundle</a:t>
            </a:r>
            <a:r>
              <a:rPr lang="zh-CN" altLang="en-US" dirty="0"/>
              <a:t>就可以。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dirty="0"/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发展轨迹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联盟成立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 err="1"/>
              <a:t>OSGi</a:t>
            </a:r>
            <a:r>
              <a:rPr lang="zh-CN" altLang="en-US" dirty="0"/>
              <a:t>联盟</a:t>
            </a:r>
            <a:r>
              <a:rPr lang="en-US" altLang="zh-CN" dirty="0"/>
              <a:t>(</a:t>
            </a:r>
            <a:r>
              <a:rPr lang="zh-CN" altLang="en-US" dirty="0"/>
              <a:t>非盈利性质</a:t>
            </a:r>
            <a:r>
              <a:rPr lang="en-US" altLang="zh-CN" dirty="0"/>
              <a:t>)</a:t>
            </a:r>
            <a:r>
              <a:rPr lang="zh-CN" altLang="en-US" dirty="0"/>
              <a:t>成立，</a:t>
            </a:r>
            <a:r>
              <a:rPr lang="zh-CN" altLang="en-US" dirty="0" smtClean="0"/>
              <a:t>目标是</a:t>
            </a:r>
            <a:r>
              <a:rPr lang="zh-CN" altLang="en-US" dirty="0"/>
              <a:t>建立家庭网关，并通过互联网向家庭网络提供各种服务，例如通过</a:t>
            </a:r>
            <a:r>
              <a:rPr lang="en-US" altLang="zh-CN" dirty="0"/>
              <a:t>web</a:t>
            </a:r>
            <a:r>
              <a:rPr lang="zh-CN" altLang="en-US" dirty="0"/>
              <a:t>页面控制咖啡机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363524" name="Picture 4" descr="coff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141663"/>
            <a:ext cx="3295650" cy="1933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发展的初级阶段</a:t>
            </a:r>
            <a:endParaRPr lang="zh-CN" altLang="en-US" sz="3200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8229600" cy="4367229"/>
          </a:xfrm>
        </p:spPr>
        <p:txBody>
          <a:bodyPr/>
          <a:lstStyle/>
          <a:p>
            <a:r>
              <a:rPr lang="en-US" sz="2400" dirty="0" smtClean="0"/>
              <a:t>2000</a:t>
            </a:r>
            <a:r>
              <a:rPr lang="zh-CN" altLang="en-US" sz="2400" dirty="0" smtClean="0"/>
              <a:t>年至</a:t>
            </a:r>
            <a:r>
              <a:rPr lang="en-US" sz="2400" dirty="0" smtClean="0"/>
              <a:t>2003</a:t>
            </a:r>
            <a:r>
              <a:rPr lang="zh-CN" altLang="en-US" sz="2400" dirty="0" smtClean="0"/>
              <a:t>年，是</a:t>
            </a:r>
            <a:r>
              <a:rPr lang="en-US" sz="2400" dirty="0" smtClean="0"/>
              <a:t>OSGI</a:t>
            </a:r>
            <a:r>
              <a:rPr lang="zh-CN" altLang="en-US" sz="2400" dirty="0" smtClean="0"/>
              <a:t>规范发展的初级阶段，一共发布了三个版本。这个阶段其主要关注点是在移动和嵌入式设备上的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模块化应用。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    2000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1(R1)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2001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Release2(R2)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2003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3(R3)</a:t>
            </a:r>
            <a:endParaRPr lang="zh-CN" altLang="en-US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429684" cy="695308"/>
          </a:xfrm>
        </p:spPr>
        <p:txBody>
          <a:bodyPr/>
          <a:lstStyle/>
          <a:p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R4</a:t>
            </a:r>
            <a:r>
              <a:rPr lang="zh-CN" altLang="en-US" sz="3200" b="1" dirty="0" smtClean="0"/>
              <a:t>向桌面和企业级领域军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R4</a:t>
            </a:r>
            <a:r>
              <a:rPr lang="zh-CN" altLang="en-US" dirty="0" smtClean="0"/>
              <a:t>的目标从“在移动和嵌入式设备上的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开始脱离嵌入式的约束，向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2005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月发布</a:t>
            </a:r>
            <a:r>
              <a:rPr lang="en-US" dirty="0" smtClean="0"/>
              <a:t>V 4.0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2007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月发布</a:t>
            </a:r>
            <a:r>
              <a:rPr lang="en-US" dirty="0" smtClean="0"/>
              <a:t>V 4.1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2010</a:t>
            </a:r>
            <a:r>
              <a:rPr lang="zh-CN" altLang="en-US" dirty="0" smtClean="0"/>
              <a:t>年</a:t>
            </a:r>
            <a:r>
              <a:rPr lang="en-US" dirty="0" smtClean="0"/>
              <a:t>3</a:t>
            </a:r>
            <a:r>
              <a:rPr lang="zh-CN" altLang="en-US" dirty="0" smtClean="0"/>
              <a:t>月发布</a:t>
            </a:r>
            <a:r>
              <a:rPr lang="en-US" dirty="0" smtClean="0"/>
              <a:t>V4.2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2011</a:t>
            </a:r>
            <a:r>
              <a:rPr lang="zh-CN" altLang="en-US" dirty="0" smtClean="0"/>
              <a:t>年</a:t>
            </a:r>
            <a:r>
              <a:rPr lang="en-US" dirty="0" smtClean="0"/>
              <a:t>4</a:t>
            </a:r>
            <a:r>
              <a:rPr lang="zh-CN" altLang="en-US" dirty="0" smtClean="0"/>
              <a:t>月发布</a:t>
            </a:r>
            <a:r>
              <a:rPr lang="en-US" dirty="0" smtClean="0"/>
              <a:t>V4.3</a:t>
            </a:r>
            <a:endParaRPr lang="zh-CN" altLang="en-US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R5</a:t>
            </a:r>
            <a:r>
              <a:rPr lang="zh-CN" altLang="en-US" sz="3200" b="1" dirty="0" smtClean="0"/>
              <a:t>的诞生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改进和增强的核心规范，企业级支持更多。</a:t>
            </a:r>
            <a:endParaRPr lang="en-US" altLang="zh-CN" dirty="0" smtClean="0"/>
          </a:p>
          <a:p>
            <a:r>
              <a:rPr lang="en-US" altLang="zh-CN" dirty="0" smtClean="0"/>
              <a:t>OSGi In Cloud(Bundle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</TotalTime>
  <Words>2470</Words>
  <Application>Microsoft Office PowerPoint</Application>
  <PresentationFormat>全屏显示(4:3)</PresentationFormat>
  <Paragraphs>293</Paragraphs>
  <Slides>30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Profile</vt:lpstr>
      <vt:lpstr>体会OSGi的热插拔特性</vt:lpstr>
      <vt:lpstr>Agenda</vt:lpstr>
      <vt:lpstr>OSGi是什么</vt:lpstr>
      <vt:lpstr>什么是OSGi？</vt:lpstr>
      <vt:lpstr>Agenda</vt:lpstr>
      <vt:lpstr>OSGi的发展轨迹－OSGi联盟成立</vt:lpstr>
      <vt:lpstr>OSGi的发展轨迹－OSGi发展的初级阶段</vt:lpstr>
      <vt:lpstr>OSGi的发展轨迹－R4向桌面和企业级领域军</vt:lpstr>
      <vt:lpstr>OSGi的发展轨迹－R5的诞生</vt:lpstr>
      <vt:lpstr>Agenda</vt:lpstr>
      <vt:lpstr>OSGi应用场景</vt:lpstr>
      <vt:lpstr>Agenda</vt:lpstr>
      <vt:lpstr>实际的基于OSGi的商业产品的案例</vt:lpstr>
      <vt:lpstr>Agenda</vt:lpstr>
      <vt:lpstr>四大OSGi框架</vt:lpstr>
      <vt:lpstr>Agenda</vt:lpstr>
      <vt:lpstr>OSGi带来了哪些可能？</vt:lpstr>
      <vt:lpstr>Agenda</vt:lpstr>
      <vt:lpstr>OSGi核心功能</vt:lpstr>
      <vt:lpstr>OSGi框架层次</vt:lpstr>
      <vt:lpstr>OSGi的三个基本概念</vt:lpstr>
      <vt:lpstr>PowerPoint 演示文稿</vt:lpstr>
      <vt:lpstr>PowerPoint 演示文稿</vt:lpstr>
      <vt:lpstr>OSGi现状</vt:lpstr>
      <vt:lpstr>Agenda</vt:lpstr>
      <vt:lpstr>OSGi热插拔演示</vt:lpstr>
      <vt:lpstr>OSGi应用实例演示</vt:lpstr>
      <vt:lpstr>OSGi与Eclipse </vt:lpstr>
      <vt:lpstr>Agenda</vt:lpstr>
      <vt:lpstr>交流时间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GameServer调研报告</dc:title>
  <dc:creator>chenxushao</dc:creator>
  <cp:lastModifiedBy>chenxushao</cp:lastModifiedBy>
  <cp:revision>362</cp:revision>
  <dcterms:created xsi:type="dcterms:W3CDTF">2013-04-11T02:13:39Z</dcterms:created>
  <dcterms:modified xsi:type="dcterms:W3CDTF">2013-08-08T08:03:11Z</dcterms:modified>
</cp:coreProperties>
</file>