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70" autoAdjust="0"/>
    <p:restoredTop sz="94682"/>
  </p:normalViewPr>
  <p:slideViewPr>
    <p:cSldViewPr snapToGrid="0" snapToObjects="1" showGuides="1">
      <p:cViewPr>
        <p:scale>
          <a:sx n="50" d="100"/>
          <a:sy n="50" d="100"/>
        </p:scale>
        <p:origin x="150" y="-42"/>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8/17/2021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8/17/2021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8/17/2021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8/17/2021</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descr="Photo placeholder">
            <a:extLst>
              <a:ext uri="{FF2B5EF4-FFF2-40B4-BE49-F238E27FC236}">
                <a16:creationId xmlns:a16="http://schemas.microsoft.com/office/drawing/2014/main" id="{779B7053-E5FD-4FE0-ABED-E0B9F4B80C4A}"/>
              </a:ext>
            </a:extLst>
          </p:cNvPr>
          <p:cNvSpPr/>
          <p:nvPr/>
        </p:nvSpPr>
        <p:spPr>
          <a:xfrm>
            <a:off x="11825520" y="4967848"/>
            <a:ext cx="1377037" cy="12672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115" name="Rectangle 114" descr="Photo placeholder">
            <a:extLst>
              <a:ext uri="{FF2B5EF4-FFF2-40B4-BE49-F238E27FC236}">
                <a16:creationId xmlns:a16="http://schemas.microsoft.com/office/drawing/2014/main" id="{31F15831-292D-4E7C-8892-76C9FEC8F60D}"/>
              </a:ext>
            </a:extLst>
          </p:cNvPr>
          <p:cNvSpPr/>
          <p:nvPr/>
        </p:nvSpPr>
        <p:spPr>
          <a:xfrm>
            <a:off x="27869822" y="14243165"/>
            <a:ext cx="1377037" cy="139121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114" name="Rectangle 113" descr="Photo placeholder">
            <a:extLst>
              <a:ext uri="{FF2B5EF4-FFF2-40B4-BE49-F238E27FC236}">
                <a16:creationId xmlns:a16="http://schemas.microsoft.com/office/drawing/2014/main" id="{63824200-D403-4B27-BC76-C695DDCC78C2}"/>
              </a:ext>
            </a:extLst>
          </p:cNvPr>
          <p:cNvSpPr/>
          <p:nvPr/>
        </p:nvSpPr>
        <p:spPr>
          <a:xfrm>
            <a:off x="26898133" y="4892986"/>
            <a:ext cx="1377037" cy="139121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113" name="Rectangle 112" descr="Photo placeholder">
            <a:extLst>
              <a:ext uri="{FF2B5EF4-FFF2-40B4-BE49-F238E27FC236}">
                <a16:creationId xmlns:a16="http://schemas.microsoft.com/office/drawing/2014/main" id="{602C7272-8FE3-42FD-AFE6-487512D2EC4A}"/>
              </a:ext>
            </a:extLst>
          </p:cNvPr>
          <p:cNvSpPr/>
          <p:nvPr/>
        </p:nvSpPr>
        <p:spPr>
          <a:xfrm>
            <a:off x="20686390" y="4866892"/>
            <a:ext cx="1377037" cy="139121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112" name="Rectangle 111" descr="Photo placeholder">
            <a:extLst>
              <a:ext uri="{FF2B5EF4-FFF2-40B4-BE49-F238E27FC236}">
                <a16:creationId xmlns:a16="http://schemas.microsoft.com/office/drawing/2014/main" id="{4B2ED552-0E55-4FE1-936A-DC65FB7021D9}"/>
              </a:ext>
            </a:extLst>
          </p:cNvPr>
          <p:cNvSpPr/>
          <p:nvPr/>
        </p:nvSpPr>
        <p:spPr>
          <a:xfrm>
            <a:off x="4133889" y="4951641"/>
            <a:ext cx="1377037" cy="139121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111" name="Rectangle 110" descr="Photo placeholder">
            <a:extLst>
              <a:ext uri="{FF2B5EF4-FFF2-40B4-BE49-F238E27FC236}">
                <a16:creationId xmlns:a16="http://schemas.microsoft.com/office/drawing/2014/main" id="{EE26369E-AD8A-49B5-A4F6-4CC147BEB4C6}"/>
              </a:ext>
            </a:extLst>
          </p:cNvPr>
          <p:cNvSpPr/>
          <p:nvPr/>
        </p:nvSpPr>
        <p:spPr>
          <a:xfrm>
            <a:off x="10699855" y="10164841"/>
            <a:ext cx="1377037" cy="139121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4" name="Rectangle 3" descr="Purple Header Bar"/>
          <p:cNvSpPr/>
          <p:nvPr/>
        </p:nvSpPr>
        <p:spPr>
          <a:xfrm>
            <a:off x="0" y="0"/>
            <a:ext cx="32918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12509" y="1175793"/>
            <a:ext cx="23093382" cy="1706882"/>
          </a:xfrm>
        </p:spPr>
        <p:txBody>
          <a:bodyPr anchor="b">
            <a:normAutofit fontScale="90000"/>
          </a:bodyPr>
          <a:lstStyle/>
          <a:p>
            <a:pPr algn="l"/>
            <a:r>
              <a:rPr lang="en-US" sz="10000" b="1" dirty="0">
                <a:solidFill>
                  <a:srgbClr val="FFFFFF"/>
                </a:solidFill>
                <a:latin typeface="Encode Sans Normal Black" charset="0"/>
                <a:ea typeface="Encode Sans Normal Black" charset="0"/>
                <a:cs typeface="Encode Sans Normal Black" charset="0"/>
              </a:rPr>
              <a:t>Twitter Language Models about Kanye West</a:t>
            </a:r>
          </a:p>
        </p:txBody>
      </p:sp>
      <p:sp>
        <p:nvSpPr>
          <p:cNvPr id="10" name="TextBox 9"/>
          <p:cNvSpPr txBox="1"/>
          <p:nvPr/>
        </p:nvSpPr>
        <p:spPr>
          <a:xfrm>
            <a:off x="1488606" y="4115307"/>
            <a:ext cx="20922343" cy="1015663"/>
          </a:xfrm>
          <a:prstGeom prst="rect">
            <a:avLst/>
          </a:prstGeom>
          <a:noFill/>
        </p:spPr>
        <p:txBody>
          <a:bodyPr wrap="square" rtlCol="0">
            <a:spAutoFit/>
          </a:bodyPr>
          <a:lstStyle/>
          <a:p>
            <a:r>
              <a:rPr lang="en-US" sz="3000" dirty="0">
                <a:solidFill>
                  <a:srgbClr val="FFFFFF"/>
                </a:solidFill>
                <a:latin typeface="Open Sans" charset="0"/>
                <a:ea typeface="Open Sans" charset="0"/>
                <a:cs typeface="Open Sans" charset="0"/>
              </a:rPr>
              <a:t>Christian Wall</a:t>
            </a:r>
          </a:p>
          <a:p>
            <a:endParaRPr lang="en-US" sz="3000" dirty="0">
              <a:solidFill>
                <a:srgbClr val="FFFFFF"/>
              </a:solidFill>
              <a:latin typeface="Open Sans" charset="0"/>
              <a:ea typeface="Open Sans" charset="0"/>
              <a:cs typeface="Open Sans" charset="0"/>
            </a:endParaRPr>
          </a:p>
        </p:txBody>
      </p:sp>
      <p:sp>
        <p:nvSpPr>
          <p:cNvPr id="11" name="TextBox 10"/>
          <p:cNvSpPr txBox="1"/>
          <p:nvPr/>
        </p:nvSpPr>
        <p:spPr>
          <a:xfrm>
            <a:off x="995324" y="5406399"/>
            <a:ext cx="5020348" cy="707886"/>
          </a:xfrm>
          <a:prstGeom prst="rect">
            <a:avLst/>
          </a:prstGeom>
          <a:noFill/>
        </p:spPr>
        <p:txBody>
          <a:bodyPr wrap="square" rtlCol="0">
            <a:spAutoFit/>
          </a:bodyPr>
          <a:lstStyle/>
          <a:p>
            <a:r>
              <a:rPr lang="en-US" sz="4000" b="1" dirty="0">
                <a:latin typeface="Encode Sans Normal Black" charset="0"/>
              </a:rPr>
              <a:t>Timeline</a:t>
            </a:r>
          </a:p>
        </p:txBody>
      </p:sp>
      <p:sp>
        <p:nvSpPr>
          <p:cNvPr id="14" name="Rectangle 13" descr="Purple box for quick facts"/>
          <p:cNvSpPr/>
          <p:nvPr/>
        </p:nvSpPr>
        <p:spPr>
          <a:xfrm>
            <a:off x="962171" y="16853697"/>
            <a:ext cx="6273799" cy="3625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31538" y="16942172"/>
            <a:ext cx="6273799" cy="2677656"/>
          </a:xfrm>
          <a:prstGeom prst="rect">
            <a:avLst/>
          </a:prstGeom>
          <a:noFill/>
        </p:spPr>
        <p:txBody>
          <a:bodyPr wrap="square" rtlCol="0">
            <a:spAutoFit/>
          </a:bodyPr>
          <a:lstStyle/>
          <a:p>
            <a:pPr>
              <a:spcAft>
                <a:spcPts val="1200"/>
              </a:spcAft>
            </a:pPr>
            <a:r>
              <a:rPr lang="en-US" sz="2800" b="1" dirty="0">
                <a:solidFill>
                  <a:schemeClr val="bg1"/>
                </a:solidFill>
                <a:latin typeface="Encode Sans Normal Black" charset="0"/>
                <a:ea typeface="Encode Sans Normal Black" charset="0"/>
                <a:cs typeface="Encode Sans Normal Black" charset="0"/>
              </a:rPr>
              <a:t>KANYE QUICK FACTS</a:t>
            </a:r>
          </a:p>
          <a:p>
            <a:pPr marL="342900" indent="-342900">
              <a:spcAft>
                <a:spcPts val="1200"/>
              </a:spcAft>
              <a:buFont typeface="Wingdings" panose="05000000000000000000" pitchFamily="2" charset="2"/>
              <a:buChar char="Ø"/>
            </a:pPr>
            <a:r>
              <a:rPr lang="en-US" sz="2200" b="1" dirty="0">
                <a:solidFill>
                  <a:schemeClr val="bg1"/>
                </a:solidFill>
              </a:rPr>
              <a:t>Kanye actually lived in China for a short period of time in his childhood.</a:t>
            </a:r>
          </a:p>
          <a:p>
            <a:pPr marL="342900" indent="-342900">
              <a:spcAft>
                <a:spcPts val="1200"/>
              </a:spcAft>
              <a:buFont typeface="Wingdings" panose="05000000000000000000" pitchFamily="2" charset="2"/>
              <a:buChar char="Ø"/>
            </a:pPr>
            <a:r>
              <a:rPr lang="en-US" sz="2200" b="1" dirty="0">
                <a:solidFill>
                  <a:schemeClr val="bg1"/>
                </a:solidFill>
              </a:rPr>
              <a:t>He is really a college dropout.</a:t>
            </a:r>
          </a:p>
          <a:p>
            <a:pPr marL="342900" indent="-342900">
              <a:spcAft>
                <a:spcPts val="1200"/>
              </a:spcAft>
              <a:buFont typeface="Wingdings" panose="05000000000000000000" pitchFamily="2" charset="2"/>
              <a:buChar char="Ø"/>
            </a:pPr>
            <a:r>
              <a:rPr lang="en-US" sz="2200" b="1" dirty="0">
                <a:solidFill>
                  <a:schemeClr val="bg1"/>
                </a:solidFill>
              </a:rPr>
              <a:t>Kanye used to produce Jay-Z’s songs before starting his own musical career.</a:t>
            </a:r>
          </a:p>
        </p:txBody>
      </p:sp>
      <p:grpSp>
        <p:nvGrpSpPr>
          <p:cNvPr id="23" name="Group 22" descr="Section Header and gold boundless bar"/>
          <p:cNvGrpSpPr/>
          <p:nvPr/>
        </p:nvGrpSpPr>
        <p:grpSpPr>
          <a:xfrm>
            <a:off x="8919188" y="10586430"/>
            <a:ext cx="6972300" cy="904357"/>
            <a:chOff x="8956548" y="11722608"/>
            <a:chExt cx="6972300" cy="904357"/>
          </a:xfrm>
        </p:grpSpPr>
        <p:sp>
          <p:nvSpPr>
            <p:cNvPr id="16" name="TextBox 15" descr="Section Header and gold boundless ba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Data</a:t>
              </a:r>
            </a:p>
          </p:txBody>
        </p:sp>
        <p:pic>
          <p:nvPicPr>
            <p:cNvPr id="18" name="Picture 17"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19" name="TextBox 18"/>
          <p:cNvSpPr txBox="1"/>
          <p:nvPr/>
        </p:nvSpPr>
        <p:spPr>
          <a:xfrm>
            <a:off x="9029699" y="11817796"/>
            <a:ext cx="6972301" cy="1754326"/>
          </a:xfrm>
          <a:prstGeom prst="rect">
            <a:avLst/>
          </a:prstGeom>
          <a:noFill/>
        </p:spPr>
        <p:txBody>
          <a:bodyPr wrap="square" rtlCol="0">
            <a:spAutoFit/>
          </a:bodyPr>
          <a:lstStyle/>
          <a:p>
            <a:r>
              <a:rPr lang="en-US" sz="1800" dirty="0">
                <a:solidFill>
                  <a:srgbClr val="000000"/>
                </a:solidFill>
                <a:latin typeface="Open Sans" charset="0"/>
                <a:ea typeface="Open Sans" charset="0"/>
                <a:cs typeface="Open Sans" charset="0"/>
              </a:rPr>
              <a:t>My dataset was made up of 1,000 tweets from Twitter that I gathered using </a:t>
            </a:r>
            <a:r>
              <a:rPr lang="en-US" sz="1800" dirty="0" err="1">
                <a:solidFill>
                  <a:srgbClr val="000000"/>
                </a:solidFill>
                <a:latin typeface="Open Sans" charset="0"/>
                <a:ea typeface="Open Sans" charset="0"/>
                <a:cs typeface="Open Sans" charset="0"/>
              </a:rPr>
              <a:t>Tweepy</a:t>
            </a:r>
            <a:r>
              <a:rPr lang="en-US" sz="1800" dirty="0">
                <a:solidFill>
                  <a:srgbClr val="000000"/>
                </a:solidFill>
                <a:latin typeface="Open Sans" charset="0"/>
                <a:ea typeface="Open Sans" charset="0"/>
                <a:cs typeface="Open Sans" charset="0"/>
              </a:rPr>
              <a:t> which is a module for Python which allowed me to use any keyword that I liked in order to search through tweets. I took these tweets and saved them into a text file for them to be used in both the character-based and word-based models.</a:t>
            </a:r>
            <a:endParaRPr lang="en-US" sz="1800" dirty="0">
              <a:latin typeface="Open Sans" charset="0"/>
              <a:ea typeface="Open Sans" charset="0"/>
              <a:cs typeface="Open Sans" charset="0"/>
            </a:endParaRPr>
          </a:p>
        </p:txBody>
      </p:sp>
      <p:sp>
        <p:nvSpPr>
          <p:cNvPr id="21" name="Rectangle 20" descr="Photo placeholder"/>
          <p:cNvSpPr/>
          <p:nvPr/>
        </p:nvSpPr>
        <p:spPr>
          <a:xfrm>
            <a:off x="9056250" y="13899132"/>
            <a:ext cx="6972302" cy="42784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grpSp>
        <p:nvGrpSpPr>
          <p:cNvPr id="25" name="Group 24" descr="Section Header and gold boundless bar"/>
          <p:cNvGrpSpPr/>
          <p:nvPr/>
        </p:nvGrpSpPr>
        <p:grpSpPr>
          <a:xfrm>
            <a:off x="16916400" y="5236522"/>
            <a:ext cx="6972300" cy="904357"/>
            <a:chOff x="8956548" y="11722608"/>
            <a:chExt cx="6972300" cy="904357"/>
          </a:xfrm>
        </p:grpSpPr>
        <p:sp>
          <p:nvSpPr>
            <p:cNvPr id="26" name="TextBox 25" descr="Section Header placeholde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Implementation</a:t>
              </a:r>
            </a:p>
          </p:txBody>
        </p:sp>
        <p:pic>
          <p:nvPicPr>
            <p:cNvPr id="27" name="Picture 26"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28" name="TextBox 27"/>
          <p:cNvSpPr txBox="1"/>
          <p:nvPr/>
        </p:nvSpPr>
        <p:spPr>
          <a:xfrm>
            <a:off x="17200240" y="6550948"/>
            <a:ext cx="6972300" cy="2308324"/>
          </a:xfrm>
          <a:prstGeom prst="rect">
            <a:avLst/>
          </a:prstGeom>
          <a:noFill/>
        </p:spPr>
        <p:txBody>
          <a:bodyPr wrap="square" rtlCol="0">
            <a:spAutoFit/>
          </a:bodyPr>
          <a:lstStyle/>
          <a:p>
            <a:r>
              <a:rPr lang="en-US" sz="1800" dirty="0">
                <a:solidFill>
                  <a:srgbClr val="000000"/>
                </a:solidFill>
                <a:latin typeface="Open Sans" charset="0"/>
                <a:ea typeface="Open Sans" charset="0"/>
                <a:cs typeface="Open Sans" charset="0"/>
              </a:rPr>
              <a:t>I started generating new tweets using two different methods, a character-based language model and a word-based language model, both models allow for text generation. The problem that I dealt with the most during the implementation was dealing with ‘UTF-8’ encoding of files, but after that everything went smoothly. Here are the differences between the models used shown below:</a:t>
            </a:r>
          </a:p>
          <a:p>
            <a:endParaRPr lang="en-US" sz="1800" dirty="0">
              <a:latin typeface="Open Sans" charset="0"/>
              <a:ea typeface="Open Sans" charset="0"/>
              <a:cs typeface="Open Sans" charset="0"/>
            </a:endParaRPr>
          </a:p>
        </p:txBody>
      </p:sp>
      <p:pic>
        <p:nvPicPr>
          <p:cNvPr id="35" name="Picture 34"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0622" y="13557756"/>
            <a:ext cx="1399032" cy="112776"/>
          </a:xfrm>
          <a:prstGeom prst="rect">
            <a:avLst/>
          </a:prstGeom>
        </p:spPr>
      </p:pic>
      <p:pic>
        <p:nvPicPr>
          <p:cNvPr id="47" name="Picture 46" descr="Gold Boundless Bar" title="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534613"/>
            <a:ext cx="3877056" cy="950976"/>
          </a:xfrm>
          <a:prstGeom prst="rect">
            <a:avLst/>
          </a:prstGeom>
        </p:spPr>
      </p:pic>
      <p:cxnSp>
        <p:nvCxnSpPr>
          <p:cNvPr id="5" name="Straight Connector 4" descr="Gold rule line divider"/>
          <p:cNvCxnSpPr/>
          <p:nvPr/>
        </p:nvCxnSpPr>
        <p:spPr>
          <a:xfrm>
            <a:off x="8143146" y="5466535"/>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descr="Gold rule line divider"/>
          <p:cNvCxnSpPr/>
          <p:nvPr/>
        </p:nvCxnSpPr>
        <p:spPr>
          <a:xfrm>
            <a:off x="16459200" y="5466535"/>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24346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5" name="Picture 44" descr="A person smiling for the camera&#10;&#10;Description automatically generated with medium confidence">
            <a:extLst>
              <a:ext uri="{FF2B5EF4-FFF2-40B4-BE49-F238E27FC236}">
                <a16:creationId xmlns:a16="http://schemas.microsoft.com/office/drawing/2014/main" id="{3D81C8CE-F3D6-41D1-B579-C20BF8E74226}"/>
              </a:ext>
            </a:extLst>
          </p:cNvPr>
          <p:cNvPicPr>
            <a:picLocks noChangeAspect="1"/>
          </p:cNvPicPr>
          <p:nvPr/>
        </p:nvPicPr>
        <p:blipFill>
          <a:blip r:embed="rId4"/>
          <a:stretch>
            <a:fillRect/>
          </a:stretch>
        </p:blipFill>
        <p:spPr>
          <a:xfrm>
            <a:off x="1168400" y="466884"/>
            <a:ext cx="2961205" cy="2990817"/>
          </a:xfrm>
          <a:prstGeom prst="rect">
            <a:avLst/>
          </a:prstGeom>
        </p:spPr>
      </p:pic>
      <p:pic>
        <p:nvPicPr>
          <p:cNvPr id="48" name="Picture 47">
            <a:extLst>
              <a:ext uri="{FF2B5EF4-FFF2-40B4-BE49-F238E27FC236}">
                <a16:creationId xmlns:a16="http://schemas.microsoft.com/office/drawing/2014/main" id="{E4467139-7452-4EA4-B2FE-521AEC918CED}"/>
              </a:ext>
            </a:extLst>
          </p:cNvPr>
          <p:cNvPicPr>
            <a:picLocks noChangeAspect="1"/>
          </p:cNvPicPr>
          <p:nvPr/>
        </p:nvPicPr>
        <p:blipFill>
          <a:blip r:embed="rId5"/>
          <a:stretch>
            <a:fillRect/>
          </a:stretch>
        </p:blipFill>
        <p:spPr>
          <a:xfrm>
            <a:off x="28560793" y="451072"/>
            <a:ext cx="2834780" cy="4278914"/>
          </a:xfrm>
          <a:prstGeom prst="rect">
            <a:avLst/>
          </a:prstGeom>
        </p:spPr>
      </p:pic>
      <p:pic>
        <p:nvPicPr>
          <p:cNvPr id="54" name="Picture 53" descr="Icon&#10;&#10;Description automatically generated">
            <a:extLst>
              <a:ext uri="{FF2B5EF4-FFF2-40B4-BE49-F238E27FC236}">
                <a16:creationId xmlns:a16="http://schemas.microsoft.com/office/drawing/2014/main" id="{D6D6EBB0-80C6-464E-88DA-6186027FA151}"/>
              </a:ext>
            </a:extLst>
          </p:cNvPr>
          <p:cNvPicPr>
            <a:picLocks noChangeAspect="1"/>
          </p:cNvPicPr>
          <p:nvPr/>
        </p:nvPicPr>
        <p:blipFill>
          <a:blip r:embed="rId6"/>
          <a:stretch>
            <a:fillRect/>
          </a:stretch>
        </p:blipFill>
        <p:spPr>
          <a:xfrm>
            <a:off x="10227881" y="2940989"/>
            <a:ext cx="1810203" cy="1810203"/>
          </a:xfrm>
          <a:prstGeom prst="rect">
            <a:avLst/>
          </a:prstGeom>
        </p:spPr>
      </p:pic>
      <p:pic>
        <p:nvPicPr>
          <p:cNvPr id="60" name="Picture 59" descr="A picture containing outdoor object, parachute&#10;&#10;Description automatically generated">
            <a:extLst>
              <a:ext uri="{FF2B5EF4-FFF2-40B4-BE49-F238E27FC236}">
                <a16:creationId xmlns:a16="http://schemas.microsoft.com/office/drawing/2014/main" id="{B6C87826-B6A2-44EC-BF10-E109E133DD4F}"/>
              </a:ext>
            </a:extLst>
          </p:cNvPr>
          <p:cNvPicPr>
            <a:picLocks noChangeAspect="1"/>
          </p:cNvPicPr>
          <p:nvPr/>
        </p:nvPicPr>
        <p:blipFill>
          <a:blip r:embed="rId7"/>
          <a:stretch>
            <a:fillRect/>
          </a:stretch>
        </p:blipFill>
        <p:spPr>
          <a:xfrm>
            <a:off x="23701212" y="-673916"/>
            <a:ext cx="2130622" cy="2840829"/>
          </a:xfrm>
          <a:prstGeom prst="rect">
            <a:avLst/>
          </a:prstGeom>
        </p:spPr>
      </p:pic>
      <p:sp>
        <p:nvSpPr>
          <p:cNvPr id="75" name="Rectangle 74" descr="Photo placeholder">
            <a:extLst>
              <a:ext uri="{FF2B5EF4-FFF2-40B4-BE49-F238E27FC236}">
                <a16:creationId xmlns:a16="http://schemas.microsoft.com/office/drawing/2014/main" id="{1EB8FD70-CD5A-4C50-A7A3-60A2515A6D89}"/>
              </a:ext>
            </a:extLst>
          </p:cNvPr>
          <p:cNvSpPr/>
          <p:nvPr/>
        </p:nvSpPr>
        <p:spPr>
          <a:xfrm>
            <a:off x="18402012" y="13747620"/>
            <a:ext cx="4372017" cy="5943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73" name="TextBox 72">
            <a:extLst>
              <a:ext uri="{FF2B5EF4-FFF2-40B4-BE49-F238E27FC236}">
                <a16:creationId xmlns:a16="http://schemas.microsoft.com/office/drawing/2014/main" id="{F900E3F5-E3C0-4DC9-8231-089177C65D46}"/>
              </a:ext>
            </a:extLst>
          </p:cNvPr>
          <p:cNvSpPr txBox="1"/>
          <p:nvPr/>
        </p:nvSpPr>
        <p:spPr>
          <a:xfrm>
            <a:off x="18546350" y="12068802"/>
            <a:ext cx="4078178" cy="584775"/>
          </a:xfrm>
          <a:prstGeom prst="rect">
            <a:avLst/>
          </a:prstGeom>
          <a:noFill/>
        </p:spPr>
        <p:txBody>
          <a:bodyPr wrap="square" rtlCol="0">
            <a:spAutoFit/>
          </a:bodyPr>
          <a:lstStyle/>
          <a:p>
            <a:pPr algn="ctr"/>
            <a:r>
              <a:rPr lang="en-US" sz="1600" dirty="0"/>
              <a:t>Model 1 [Above] is a visualization of the character-based model’s input and output</a:t>
            </a:r>
          </a:p>
        </p:txBody>
      </p:sp>
      <p:sp>
        <p:nvSpPr>
          <p:cNvPr id="74" name="TextBox 73">
            <a:extLst>
              <a:ext uri="{FF2B5EF4-FFF2-40B4-BE49-F238E27FC236}">
                <a16:creationId xmlns:a16="http://schemas.microsoft.com/office/drawing/2014/main" id="{4D264EE5-C96A-4322-BB10-540CCFFA4C7C}"/>
              </a:ext>
            </a:extLst>
          </p:cNvPr>
          <p:cNvSpPr txBox="1"/>
          <p:nvPr/>
        </p:nvSpPr>
        <p:spPr>
          <a:xfrm>
            <a:off x="18552980" y="19858468"/>
            <a:ext cx="4078178" cy="584775"/>
          </a:xfrm>
          <a:prstGeom prst="rect">
            <a:avLst/>
          </a:prstGeom>
          <a:noFill/>
        </p:spPr>
        <p:txBody>
          <a:bodyPr wrap="square" rtlCol="0">
            <a:spAutoFit/>
          </a:bodyPr>
          <a:lstStyle/>
          <a:p>
            <a:pPr algn="ctr"/>
            <a:r>
              <a:rPr lang="en-US" sz="1600" dirty="0"/>
              <a:t>Model 2 [Above] is a visualization of the word-based model’s input and output</a:t>
            </a:r>
          </a:p>
        </p:txBody>
      </p:sp>
      <p:pic>
        <p:nvPicPr>
          <p:cNvPr id="69" name="Picture 68" descr="Diagram&#10;&#10;Description automatically generated">
            <a:extLst>
              <a:ext uri="{FF2B5EF4-FFF2-40B4-BE49-F238E27FC236}">
                <a16:creationId xmlns:a16="http://schemas.microsoft.com/office/drawing/2014/main" id="{5C346157-7B71-4E3C-9B03-2A0D84E31E65}"/>
              </a:ext>
            </a:extLst>
          </p:cNvPr>
          <p:cNvPicPr>
            <a:picLocks noChangeAspect="1"/>
          </p:cNvPicPr>
          <p:nvPr/>
        </p:nvPicPr>
        <p:blipFill>
          <a:blip r:embed="rId8"/>
          <a:stretch>
            <a:fillRect/>
          </a:stretch>
        </p:blipFill>
        <p:spPr>
          <a:xfrm>
            <a:off x="18597598" y="13899132"/>
            <a:ext cx="3975682" cy="5652501"/>
          </a:xfrm>
          <a:prstGeom prst="rect">
            <a:avLst/>
          </a:prstGeom>
        </p:spPr>
      </p:pic>
      <p:sp>
        <p:nvSpPr>
          <p:cNvPr id="76" name="Rectangle 75" descr="Photo placeholder">
            <a:extLst>
              <a:ext uri="{FF2B5EF4-FFF2-40B4-BE49-F238E27FC236}">
                <a16:creationId xmlns:a16="http://schemas.microsoft.com/office/drawing/2014/main" id="{E6175AEF-120A-416B-A8F9-FF9539E17330}"/>
              </a:ext>
            </a:extLst>
          </p:cNvPr>
          <p:cNvSpPr/>
          <p:nvPr/>
        </p:nvSpPr>
        <p:spPr>
          <a:xfrm>
            <a:off x="18330241" y="8800006"/>
            <a:ext cx="4372017" cy="315457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pic>
        <p:nvPicPr>
          <p:cNvPr id="71" name="Picture 70" descr="Diagram&#10;&#10;Description automatically generated">
            <a:extLst>
              <a:ext uri="{FF2B5EF4-FFF2-40B4-BE49-F238E27FC236}">
                <a16:creationId xmlns:a16="http://schemas.microsoft.com/office/drawing/2014/main" id="{96B45A28-0EF6-42CC-A26E-D207D6954549}"/>
              </a:ext>
            </a:extLst>
          </p:cNvPr>
          <p:cNvPicPr>
            <a:picLocks noChangeAspect="1"/>
          </p:cNvPicPr>
          <p:nvPr/>
        </p:nvPicPr>
        <p:blipFill>
          <a:blip r:embed="rId9"/>
          <a:stretch>
            <a:fillRect/>
          </a:stretch>
        </p:blipFill>
        <p:spPr>
          <a:xfrm>
            <a:off x="18482663" y="8938887"/>
            <a:ext cx="4067175" cy="2809875"/>
          </a:xfrm>
          <a:prstGeom prst="rect">
            <a:avLst/>
          </a:prstGeom>
        </p:spPr>
      </p:pic>
      <p:sp>
        <p:nvSpPr>
          <p:cNvPr id="83" name="TextBox 82">
            <a:extLst>
              <a:ext uri="{FF2B5EF4-FFF2-40B4-BE49-F238E27FC236}">
                <a16:creationId xmlns:a16="http://schemas.microsoft.com/office/drawing/2014/main" id="{B6AFE4AC-2358-4B48-9D38-7561F5D3CA25}"/>
              </a:ext>
            </a:extLst>
          </p:cNvPr>
          <p:cNvSpPr txBox="1"/>
          <p:nvPr/>
        </p:nvSpPr>
        <p:spPr>
          <a:xfrm>
            <a:off x="10366248" y="18504624"/>
            <a:ext cx="4078178" cy="584775"/>
          </a:xfrm>
          <a:prstGeom prst="rect">
            <a:avLst/>
          </a:prstGeom>
          <a:noFill/>
        </p:spPr>
        <p:txBody>
          <a:bodyPr wrap="square" rtlCol="0">
            <a:spAutoFit/>
          </a:bodyPr>
          <a:lstStyle/>
          <a:p>
            <a:pPr algn="ctr"/>
            <a:r>
              <a:rPr lang="en-US" sz="1600" dirty="0"/>
              <a:t>Tweets [Above] ] shows some of the tweets I gathered using </a:t>
            </a:r>
            <a:r>
              <a:rPr lang="en-US" sz="1600" dirty="0" err="1"/>
              <a:t>Tweepy</a:t>
            </a:r>
            <a:endParaRPr lang="en-US" sz="1600" dirty="0"/>
          </a:p>
        </p:txBody>
      </p:sp>
      <p:grpSp>
        <p:nvGrpSpPr>
          <p:cNvPr id="84" name="Group 83" descr="Section Header and gold boundless bar">
            <a:extLst>
              <a:ext uri="{FF2B5EF4-FFF2-40B4-BE49-F238E27FC236}">
                <a16:creationId xmlns:a16="http://schemas.microsoft.com/office/drawing/2014/main" id="{E015A7DD-1621-485E-9261-1D7C808DAA12}"/>
              </a:ext>
            </a:extLst>
          </p:cNvPr>
          <p:cNvGrpSpPr/>
          <p:nvPr/>
        </p:nvGrpSpPr>
        <p:grpSpPr>
          <a:xfrm>
            <a:off x="25111967" y="5251672"/>
            <a:ext cx="6972300" cy="904357"/>
            <a:chOff x="8956548" y="11722608"/>
            <a:chExt cx="6972300" cy="904357"/>
          </a:xfrm>
        </p:grpSpPr>
        <p:sp>
          <p:nvSpPr>
            <p:cNvPr id="85" name="TextBox 84" descr="Section Header and gold boundless bar">
              <a:extLst>
                <a:ext uri="{FF2B5EF4-FFF2-40B4-BE49-F238E27FC236}">
                  <a16:creationId xmlns:a16="http://schemas.microsoft.com/office/drawing/2014/main" id="{44175AC7-4F93-4354-BBEA-AEC7059B8CB7}"/>
                </a:ext>
              </a:extLst>
            </p:cNvP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Results</a:t>
              </a:r>
            </a:p>
          </p:txBody>
        </p:sp>
        <p:pic>
          <p:nvPicPr>
            <p:cNvPr id="86" name="Picture 85" descr="Gold boundless bar">
              <a:extLst>
                <a:ext uri="{FF2B5EF4-FFF2-40B4-BE49-F238E27FC236}">
                  <a16:creationId xmlns:a16="http://schemas.microsoft.com/office/drawing/2014/main" id="{6484170C-AF8B-4B03-A9B2-C4CF41AB6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87" name="TextBox 86">
            <a:extLst>
              <a:ext uri="{FF2B5EF4-FFF2-40B4-BE49-F238E27FC236}">
                <a16:creationId xmlns:a16="http://schemas.microsoft.com/office/drawing/2014/main" id="{8A21222E-B9E9-49D2-A190-8404C7926661}"/>
              </a:ext>
            </a:extLst>
          </p:cNvPr>
          <p:cNvSpPr txBox="1"/>
          <p:nvPr/>
        </p:nvSpPr>
        <p:spPr>
          <a:xfrm>
            <a:off x="25222478" y="6483038"/>
            <a:ext cx="6972301" cy="1754326"/>
          </a:xfrm>
          <a:prstGeom prst="rect">
            <a:avLst/>
          </a:prstGeom>
          <a:noFill/>
        </p:spPr>
        <p:txBody>
          <a:bodyPr wrap="square" rtlCol="0">
            <a:spAutoFit/>
          </a:bodyPr>
          <a:lstStyle/>
          <a:p>
            <a:r>
              <a:rPr lang="en-US" sz="1800" dirty="0">
                <a:solidFill>
                  <a:srgbClr val="000000"/>
                </a:solidFill>
                <a:latin typeface="Open Sans" charset="0"/>
                <a:ea typeface="Open Sans" charset="0"/>
                <a:cs typeface="Open Sans" charset="0"/>
              </a:rPr>
              <a:t>After collecting each tweet, the different models used different techniques in order to clean these tweets and gather only the data that they need in order to generate new text. They both require a starting seed text in order to generate. I generated 20 tweets for both models, here are some examples below:</a:t>
            </a:r>
          </a:p>
          <a:p>
            <a:endParaRPr lang="en-US" sz="1800" dirty="0">
              <a:latin typeface="Open Sans" charset="0"/>
              <a:ea typeface="Open Sans" charset="0"/>
              <a:cs typeface="Open Sans" charset="0"/>
            </a:endParaRPr>
          </a:p>
        </p:txBody>
      </p:sp>
      <p:sp>
        <p:nvSpPr>
          <p:cNvPr id="88" name="Rectangle 87" descr="Photo placeholder">
            <a:extLst>
              <a:ext uri="{FF2B5EF4-FFF2-40B4-BE49-F238E27FC236}">
                <a16:creationId xmlns:a16="http://schemas.microsoft.com/office/drawing/2014/main" id="{A38CE0D4-9CFD-4D76-942C-CE37A4071E74}"/>
              </a:ext>
            </a:extLst>
          </p:cNvPr>
          <p:cNvSpPr/>
          <p:nvPr/>
        </p:nvSpPr>
        <p:spPr>
          <a:xfrm>
            <a:off x="25205314" y="8554139"/>
            <a:ext cx="6972302" cy="152907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89" name="Rectangle 88" descr="Photo placeholder">
            <a:extLst>
              <a:ext uri="{FF2B5EF4-FFF2-40B4-BE49-F238E27FC236}">
                <a16:creationId xmlns:a16="http://schemas.microsoft.com/office/drawing/2014/main" id="{39F005D1-841B-45C7-9CDF-953AA696A70E}"/>
              </a:ext>
            </a:extLst>
          </p:cNvPr>
          <p:cNvSpPr/>
          <p:nvPr/>
        </p:nvSpPr>
        <p:spPr>
          <a:xfrm>
            <a:off x="25225056" y="11124384"/>
            <a:ext cx="6972302" cy="152907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pic>
        <p:nvPicPr>
          <p:cNvPr id="90" name="Picture 89" descr="Text&#10;&#10;Description automatically generated">
            <a:extLst>
              <a:ext uri="{FF2B5EF4-FFF2-40B4-BE49-F238E27FC236}">
                <a16:creationId xmlns:a16="http://schemas.microsoft.com/office/drawing/2014/main" id="{1CE94D0C-1AE6-4E3C-8CBE-233C72EDFF21}"/>
              </a:ext>
            </a:extLst>
          </p:cNvPr>
          <p:cNvPicPr>
            <a:picLocks noChangeAspect="1"/>
          </p:cNvPicPr>
          <p:nvPr/>
        </p:nvPicPr>
        <p:blipFill>
          <a:blip r:embed="rId10"/>
          <a:stretch>
            <a:fillRect/>
          </a:stretch>
        </p:blipFill>
        <p:spPr>
          <a:xfrm>
            <a:off x="25398358" y="8847186"/>
            <a:ext cx="6581775" cy="942975"/>
          </a:xfrm>
          <a:prstGeom prst="rect">
            <a:avLst/>
          </a:prstGeom>
        </p:spPr>
      </p:pic>
      <p:pic>
        <p:nvPicPr>
          <p:cNvPr id="91" name="Picture 90" descr="Text, letter&#10;&#10;Description automatically generated">
            <a:extLst>
              <a:ext uri="{FF2B5EF4-FFF2-40B4-BE49-F238E27FC236}">
                <a16:creationId xmlns:a16="http://schemas.microsoft.com/office/drawing/2014/main" id="{B2CAB423-C95D-41BA-BD45-5DF7A230D431}"/>
              </a:ext>
            </a:extLst>
          </p:cNvPr>
          <p:cNvPicPr>
            <a:picLocks noChangeAspect="1"/>
          </p:cNvPicPr>
          <p:nvPr/>
        </p:nvPicPr>
        <p:blipFill>
          <a:blip r:embed="rId11"/>
          <a:stretch>
            <a:fillRect/>
          </a:stretch>
        </p:blipFill>
        <p:spPr>
          <a:xfrm>
            <a:off x="25406599" y="11355216"/>
            <a:ext cx="6438900" cy="1066800"/>
          </a:xfrm>
          <a:prstGeom prst="rect">
            <a:avLst/>
          </a:prstGeom>
        </p:spPr>
      </p:pic>
      <p:sp>
        <p:nvSpPr>
          <p:cNvPr id="92" name="TextBox 91">
            <a:extLst>
              <a:ext uri="{FF2B5EF4-FFF2-40B4-BE49-F238E27FC236}">
                <a16:creationId xmlns:a16="http://schemas.microsoft.com/office/drawing/2014/main" id="{0CD35A13-8F6A-4A99-BD67-D53C6979F71F}"/>
              </a:ext>
            </a:extLst>
          </p:cNvPr>
          <p:cNvSpPr txBox="1"/>
          <p:nvPr/>
        </p:nvSpPr>
        <p:spPr>
          <a:xfrm>
            <a:off x="26188518" y="10272704"/>
            <a:ext cx="4078178" cy="830997"/>
          </a:xfrm>
          <a:prstGeom prst="rect">
            <a:avLst/>
          </a:prstGeom>
          <a:noFill/>
        </p:spPr>
        <p:txBody>
          <a:bodyPr wrap="square" rtlCol="0">
            <a:spAutoFit/>
          </a:bodyPr>
          <a:lstStyle/>
          <a:p>
            <a:pPr algn="ctr"/>
            <a:r>
              <a:rPr lang="en-US" sz="1600" dirty="0"/>
              <a:t>Example 1 [Above] is an example of a generated tweet using the character-based model</a:t>
            </a:r>
          </a:p>
        </p:txBody>
      </p:sp>
      <p:sp>
        <p:nvSpPr>
          <p:cNvPr id="93" name="TextBox 92">
            <a:extLst>
              <a:ext uri="{FF2B5EF4-FFF2-40B4-BE49-F238E27FC236}">
                <a16:creationId xmlns:a16="http://schemas.microsoft.com/office/drawing/2014/main" id="{D9DC6F29-7CD7-4D46-B3F9-CE76CBFC47CB}"/>
              </a:ext>
            </a:extLst>
          </p:cNvPr>
          <p:cNvSpPr txBox="1"/>
          <p:nvPr/>
        </p:nvSpPr>
        <p:spPr>
          <a:xfrm>
            <a:off x="26082709" y="12906984"/>
            <a:ext cx="4078178" cy="830997"/>
          </a:xfrm>
          <a:prstGeom prst="rect">
            <a:avLst/>
          </a:prstGeom>
          <a:noFill/>
        </p:spPr>
        <p:txBody>
          <a:bodyPr wrap="square" rtlCol="0">
            <a:spAutoFit/>
          </a:bodyPr>
          <a:lstStyle/>
          <a:p>
            <a:pPr algn="ctr"/>
            <a:r>
              <a:rPr lang="en-US" sz="1600" dirty="0"/>
              <a:t>Example 2 [Above] ] is an example of a generated tweet using the word-based model with the same seed text as Example 1</a:t>
            </a:r>
          </a:p>
        </p:txBody>
      </p:sp>
      <p:grpSp>
        <p:nvGrpSpPr>
          <p:cNvPr id="95" name="Group 94" descr="Section Header and gold boundless bar">
            <a:extLst>
              <a:ext uri="{FF2B5EF4-FFF2-40B4-BE49-F238E27FC236}">
                <a16:creationId xmlns:a16="http://schemas.microsoft.com/office/drawing/2014/main" id="{B0B0D1F4-99EE-4763-BDD3-557F773763CD}"/>
              </a:ext>
            </a:extLst>
          </p:cNvPr>
          <p:cNvGrpSpPr/>
          <p:nvPr/>
        </p:nvGrpSpPr>
        <p:grpSpPr>
          <a:xfrm>
            <a:off x="25111967" y="14584830"/>
            <a:ext cx="6972300" cy="904357"/>
            <a:chOff x="8956548" y="11722608"/>
            <a:chExt cx="6972300" cy="904357"/>
          </a:xfrm>
        </p:grpSpPr>
        <p:sp>
          <p:nvSpPr>
            <p:cNvPr id="96" name="TextBox 95" descr="Section Header and gold boundless bar">
              <a:extLst>
                <a:ext uri="{FF2B5EF4-FFF2-40B4-BE49-F238E27FC236}">
                  <a16:creationId xmlns:a16="http://schemas.microsoft.com/office/drawing/2014/main" id="{DEFA58E4-CA63-4639-8CD9-73CAC4B85EF4}"/>
                </a:ext>
              </a:extLst>
            </p:cNvP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Conclusion</a:t>
              </a:r>
            </a:p>
          </p:txBody>
        </p:sp>
        <p:pic>
          <p:nvPicPr>
            <p:cNvPr id="97" name="Picture 96" descr="Gold boundless bar">
              <a:extLst>
                <a:ext uri="{FF2B5EF4-FFF2-40B4-BE49-F238E27FC236}">
                  <a16:creationId xmlns:a16="http://schemas.microsoft.com/office/drawing/2014/main" id="{10458656-0683-4EA3-9571-671533D87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pic>
        <p:nvPicPr>
          <p:cNvPr id="99" name="Picture 98" descr="Text, letter&#10;&#10;Description automatically generated">
            <a:extLst>
              <a:ext uri="{FF2B5EF4-FFF2-40B4-BE49-F238E27FC236}">
                <a16:creationId xmlns:a16="http://schemas.microsoft.com/office/drawing/2014/main" id="{156873B3-A59E-40BD-8613-A27EDD7642A7}"/>
              </a:ext>
            </a:extLst>
          </p:cNvPr>
          <p:cNvPicPr>
            <a:picLocks noChangeAspect="1"/>
          </p:cNvPicPr>
          <p:nvPr/>
        </p:nvPicPr>
        <p:blipFill>
          <a:blip r:embed="rId12"/>
          <a:stretch>
            <a:fillRect/>
          </a:stretch>
        </p:blipFill>
        <p:spPr>
          <a:xfrm>
            <a:off x="9361050" y="14344755"/>
            <a:ext cx="6362700" cy="3409950"/>
          </a:xfrm>
          <a:prstGeom prst="rect">
            <a:avLst/>
          </a:prstGeom>
        </p:spPr>
      </p:pic>
      <p:pic>
        <p:nvPicPr>
          <p:cNvPr id="100" name="Picture 99" descr="gold boundless bar">
            <a:extLst>
              <a:ext uri="{FF2B5EF4-FFF2-40B4-BE49-F238E27FC236}">
                <a16:creationId xmlns:a16="http://schemas.microsoft.com/office/drawing/2014/main" id="{1F405C74-35F4-4738-8E20-2CFDF49E2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099641"/>
            <a:ext cx="1399032" cy="112776"/>
          </a:xfrm>
          <a:prstGeom prst="rect">
            <a:avLst/>
          </a:prstGeom>
        </p:spPr>
      </p:pic>
      <p:pic>
        <p:nvPicPr>
          <p:cNvPr id="102" name="Picture 101" descr="A picture containing text, rug, altar, picture frame&#10;&#10;Description automatically generated">
            <a:extLst>
              <a:ext uri="{FF2B5EF4-FFF2-40B4-BE49-F238E27FC236}">
                <a16:creationId xmlns:a16="http://schemas.microsoft.com/office/drawing/2014/main" id="{39180EA1-7E76-4B00-80E2-99A5E92B13F7}"/>
              </a:ext>
            </a:extLst>
          </p:cNvPr>
          <p:cNvPicPr>
            <a:picLocks noChangeAspect="1"/>
          </p:cNvPicPr>
          <p:nvPr/>
        </p:nvPicPr>
        <p:blipFill>
          <a:blip r:embed="rId13"/>
          <a:stretch>
            <a:fillRect/>
          </a:stretch>
        </p:blipFill>
        <p:spPr>
          <a:xfrm>
            <a:off x="4268438" y="5130208"/>
            <a:ext cx="1133475" cy="1104900"/>
          </a:xfrm>
          <a:prstGeom prst="rect">
            <a:avLst/>
          </a:prstGeom>
        </p:spPr>
      </p:pic>
      <p:pic>
        <p:nvPicPr>
          <p:cNvPr id="104" name="Picture 103" descr="A picture containing text&#10;&#10;Description automatically generated">
            <a:extLst>
              <a:ext uri="{FF2B5EF4-FFF2-40B4-BE49-F238E27FC236}">
                <a16:creationId xmlns:a16="http://schemas.microsoft.com/office/drawing/2014/main" id="{8E37842B-8D48-4AA3-B449-4B5012C8AC1E}"/>
              </a:ext>
            </a:extLst>
          </p:cNvPr>
          <p:cNvPicPr>
            <a:picLocks noChangeAspect="1"/>
          </p:cNvPicPr>
          <p:nvPr/>
        </p:nvPicPr>
        <p:blipFill>
          <a:blip r:embed="rId14"/>
          <a:stretch>
            <a:fillRect/>
          </a:stretch>
        </p:blipFill>
        <p:spPr>
          <a:xfrm>
            <a:off x="11963067" y="5044766"/>
            <a:ext cx="1104900" cy="1095375"/>
          </a:xfrm>
          <a:prstGeom prst="rect">
            <a:avLst/>
          </a:prstGeom>
        </p:spPr>
      </p:pic>
      <p:pic>
        <p:nvPicPr>
          <p:cNvPr id="106" name="Picture 105" descr="A picture containing text&#10;&#10;Description automatically generated">
            <a:extLst>
              <a:ext uri="{FF2B5EF4-FFF2-40B4-BE49-F238E27FC236}">
                <a16:creationId xmlns:a16="http://schemas.microsoft.com/office/drawing/2014/main" id="{F38E69A3-E0E8-4B1B-87C2-D407081F1B4C}"/>
              </a:ext>
            </a:extLst>
          </p:cNvPr>
          <p:cNvPicPr>
            <a:picLocks noChangeAspect="1"/>
          </p:cNvPicPr>
          <p:nvPr/>
        </p:nvPicPr>
        <p:blipFill>
          <a:blip r:embed="rId15"/>
          <a:stretch>
            <a:fillRect/>
          </a:stretch>
        </p:blipFill>
        <p:spPr>
          <a:xfrm>
            <a:off x="20841509" y="4967848"/>
            <a:ext cx="1066800" cy="1114425"/>
          </a:xfrm>
          <a:prstGeom prst="rect">
            <a:avLst/>
          </a:prstGeom>
        </p:spPr>
      </p:pic>
      <p:pic>
        <p:nvPicPr>
          <p:cNvPr id="108" name="Picture 107" descr="A picture containing compact disk, electronics&#10;&#10;Description automatically generated">
            <a:extLst>
              <a:ext uri="{FF2B5EF4-FFF2-40B4-BE49-F238E27FC236}">
                <a16:creationId xmlns:a16="http://schemas.microsoft.com/office/drawing/2014/main" id="{C9F87E7D-FADC-4E6B-AB4D-41EB69B5448E}"/>
              </a:ext>
            </a:extLst>
          </p:cNvPr>
          <p:cNvPicPr>
            <a:picLocks noChangeAspect="1"/>
          </p:cNvPicPr>
          <p:nvPr/>
        </p:nvPicPr>
        <p:blipFill>
          <a:blip r:embed="rId16"/>
          <a:stretch>
            <a:fillRect/>
          </a:stretch>
        </p:blipFill>
        <p:spPr>
          <a:xfrm>
            <a:off x="27014380" y="5047534"/>
            <a:ext cx="1144544" cy="1108495"/>
          </a:xfrm>
          <a:prstGeom prst="rect">
            <a:avLst/>
          </a:prstGeom>
        </p:spPr>
      </p:pic>
      <p:pic>
        <p:nvPicPr>
          <p:cNvPr id="110" name="Picture 109" descr="A landscape with mountains in the background&#10;&#10;Description automatically generated with low confidence">
            <a:extLst>
              <a:ext uri="{FF2B5EF4-FFF2-40B4-BE49-F238E27FC236}">
                <a16:creationId xmlns:a16="http://schemas.microsoft.com/office/drawing/2014/main" id="{C8F5A0AA-4AF3-4878-A667-3800EE396E15}"/>
              </a:ext>
            </a:extLst>
          </p:cNvPr>
          <p:cNvPicPr>
            <a:picLocks noChangeAspect="1"/>
          </p:cNvPicPr>
          <p:nvPr/>
        </p:nvPicPr>
        <p:blipFill>
          <a:blip r:embed="rId17"/>
          <a:stretch>
            <a:fillRect/>
          </a:stretch>
        </p:blipFill>
        <p:spPr>
          <a:xfrm>
            <a:off x="28005891" y="14372341"/>
            <a:ext cx="1104901" cy="1116846"/>
          </a:xfrm>
          <a:prstGeom prst="rect">
            <a:avLst/>
          </a:prstGeom>
        </p:spPr>
      </p:pic>
      <p:grpSp>
        <p:nvGrpSpPr>
          <p:cNvPr id="116" name="Group 115" descr="Section Header and gold boundless bar">
            <a:extLst>
              <a:ext uri="{FF2B5EF4-FFF2-40B4-BE49-F238E27FC236}">
                <a16:creationId xmlns:a16="http://schemas.microsoft.com/office/drawing/2014/main" id="{6321F779-8D72-4ACC-9DE9-5DC61B7D54CD}"/>
              </a:ext>
            </a:extLst>
          </p:cNvPr>
          <p:cNvGrpSpPr/>
          <p:nvPr/>
        </p:nvGrpSpPr>
        <p:grpSpPr>
          <a:xfrm>
            <a:off x="8919188" y="5251672"/>
            <a:ext cx="6972300" cy="904357"/>
            <a:chOff x="8956548" y="11722608"/>
            <a:chExt cx="6972300" cy="904357"/>
          </a:xfrm>
        </p:grpSpPr>
        <p:sp>
          <p:nvSpPr>
            <p:cNvPr id="117" name="TextBox 116" descr="Section Header and gold boundless bar">
              <a:extLst>
                <a:ext uri="{FF2B5EF4-FFF2-40B4-BE49-F238E27FC236}">
                  <a16:creationId xmlns:a16="http://schemas.microsoft.com/office/drawing/2014/main" id="{4AD1349C-DE28-4470-952F-95E0C3308313}"/>
                </a:ext>
              </a:extLst>
            </p:cNvP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Introduction</a:t>
              </a:r>
            </a:p>
          </p:txBody>
        </p:sp>
        <p:pic>
          <p:nvPicPr>
            <p:cNvPr id="118" name="Picture 117" descr="Gold boundless bar">
              <a:extLst>
                <a:ext uri="{FF2B5EF4-FFF2-40B4-BE49-F238E27FC236}">
                  <a16:creationId xmlns:a16="http://schemas.microsoft.com/office/drawing/2014/main" id="{AC99EE14-E0D0-40A3-B77D-E438D687F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119" name="TextBox 118">
            <a:extLst>
              <a:ext uri="{FF2B5EF4-FFF2-40B4-BE49-F238E27FC236}">
                <a16:creationId xmlns:a16="http://schemas.microsoft.com/office/drawing/2014/main" id="{47318ACE-7FFB-4645-9C48-72574CAB901E}"/>
              </a:ext>
            </a:extLst>
          </p:cNvPr>
          <p:cNvSpPr txBox="1"/>
          <p:nvPr/>
        </p:nvSpPr>
        <p:spPr>
          <a:xfrm>
            <a:off x="8919187" y="6524142"/>
            <a:ext cx="6972301" cy="3139321"/>
          </a:xfrm>
          <a:prstGeom prst="rect">
            <a:avLst/>
          </a:prstGeom>
          <a:noFill/>
        </p:spPr>
        <p:txBody>
          <a:bodyPr wrap="square" rtlCol="0">
            <a:spAutoFit/>
          </a:bodyPr>
          <a:lstStyle/>
          <a:p>
            <a:r>
              <a:rPr lang="en-US" sz="1800" dirty="0">
                <a:solidFill>
                  <a:srgbClr val="000000"/>
                </a:solidFill>
                <a:latin typeface="Open Sans" charset="0"/>
                <a:ea typeface="Open Sans" charset="0"/>
                <a:cs typeface="Open Sans" charset="0"/>
              </a:rPr>
              <a:t>Kanye West has been an icon for what seems like my entire life, he is a fantastic artist that uses many different outlets to express himself. These things include but are not limited to, singing, dancing, rapping, producing, fashion production, theatrical performances, directing, etc.</a:t>
            </a:r>
          </a:p>
          <a:p>
            <a:endParaRPr lang="en-US" sz="1800" dirty="0">
              <a:solidFill>
                <a:srgbClr val="000000"/>
              </a:solidFill>
              <a:latin typeface="Open Sans" charset="0"/>
              <a:ea typeface="Open Sans" charset="0"/>
              <a:cs typeface="Open Sans" charset="0"/>
            </a:endParaRPr>
          </a:p>
          <a:p>
            <a:r>
              <a:rPr lang="en-US" sz="1800" dirty="0">
                <a:solidFill>
                  <a:srgbClr val="000000"/>
                </a:solidFill>
                <a:latin typeface="Open Sans" charset="0"/>
                <a:ea typeface="Open Sans" charset="0"/>
                <a:cs typeface="Open Sans" charset="0"/>
              </a:rPr>
              <a:t>With the anticipation of his new album ‘</a:t>
            </a:r>
            <a:r>
              <a:rPr lang="en-US" sz="1800" dirty="0" err="1">
                <a:solidFill>
                  <a:srgbClr val="000000"/>
                </a:solidFill>
                <a:latin typeface="Open Sans" charset="0"/>
                <a:ea typeface="Open Sans" charset="0"/>
                <a:cs typeface="Open Sans" charset="0"/>
              </a:rPr>
              <a:t>Donda</a:t>
            </a:r>
            <a:r>
              <a:rPr lang="en-US" sz="1800" dirty="0">
                <a:solidFill>
                  <a:srgbClr val="000000"/>
                </a:solidFill>
                <a:latin typeface="Open Sans" charset="0"/>
                <a:ea typeface="Open Sans" charset="0"/>
                <a:cs typeface="Open Sans" charset="0"/>
              </a:rPr>
              <a:t>’ dropping soon right after his fallout with his now ex-wife Kim Kardashian, it has led me to the choice of the subject topic ‘Kanye’ as I search through twitter and save tweets in order to use for my Language Models.</a:t>
            </a:r>
          </a:p>
        </p:txBody>
      </p:sp>
      <p:pic>
        <p:nvPicPr>
          <p:cNvPr id="121" name="Picture 120" descr="A painting on a wall&#10;&#10;Description automatically generated with low confidence">
            <a:extLst>
              <a:ext uri="{FF2B5EF4-FFF2-40B4-BE49-F238E27FC236}">
                <a16:creationId xmlns:a16="http://schemas.microsoft.com/office/drawing/2014/main" id="{8A1FBA5E-4928-4AB5-9E80-C83ACC9BFD28}"/>
              </a:ext>
            </a:extLst>
          </p:cNvPr>
          <p:cNvPicPr>
            <a:picLocks noChangeAspect="1"/>
          </p:cNvPicPr>
          <p:nvPr/>
        </p:nvPicPr>
        <p:blipFill>
          <a:blip r:embed="rId18"/>
          <a:stretch>
            <a:fillRect/>
          </a:stretch>
        </p:blipFill>
        <p:spPr>
          <a:xfrm>
            <a:off x="10801823" y="10272704"/>
            <a:ext cx="1173685" cy="1214722"/>
          </a:xfrm>
          <a:prstGeom prst="rect">
            <a:avLst/>
          </a:prstGeom>
        </p:spPr>
      </p:pic>
      <p:sp>
        <p:nvSpPr>
          <p:cNvPr id="123" name="TextBox 122">
            <a:extLst>
              <a:ext uri="{FF2B5EF4-FFF2-40B4-BE49-F238E27FC236}">
                <a16:creationId xmlns:a16="http://schemas.microsoft.com/office/drawing/2014/main" id="{681D97FD-6390-4FFD-B570-028CA6683CAB}"/>
              </a:ext>
            </a:extLst>
          </p:cNvPr>
          <p:cNvSpPr txBox="1"/>
          <p:nvPr/>
        </p:nvSpPr>
        <p:spPr>
          <a:xfrm>
            <a:off x="1143000" y="6639410"/>
            <a:ext cx="5906621" cy="9787295"/>
          </a:xfrm>
          <a:prstGeom prst="rect">
            <a:avLst/>
          </a:prstGeom>
          <a:noFill/>
        </p:spPr>
        <p:txBody>
          <a:bodyPr wrap="square" rtlCol="0">
            <a:spAutoFit/>
          </a:bodyPr>
          <a:lstStyle/>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2004. The College Dropout album was released with Label  Roc-A-Fella.</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2005. Late Registration album was released with Label Def Jam.</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2006. Late Orchestration: Live at Abbey Road Studios album was released with Label Mercury.</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2007. Graduation album was released with Label Roc-A-Fella.</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2008. 808s &amp; Heartbreak album was released with Label Roc-A-Fella.</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2010. My Beautiful Dark Twisted Fantasy album was released with Label Roc-A-Fella.</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2011. Watch the Throne album was released with Label Roc-A-Fella.</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2013. Yeezus album was released with Label Def Jam.</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2016. The Life of Pablo album was released with Label Getting Out Our Dreams.</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2018. Ye album was released with Label GOOD.</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2018. Kids See Ghosts album was released with Label Def Jam / Getting Out Our Dreams.</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2019. Jesus Is King album was released with Label Def Jam / Getting Out Our Dreams.</a:t>
            </a:r>
          </a:p>
          <a:p>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2021. </a:t>
            </a:r>
            <a:r>
              <a:rPr lang="en-US" sz="18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Donda</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album to be released soon.</a:t>
            </a:r>
          </a:p>
        </p:txBody>
      </p:sp>
      <p:sp>
        <p:nvSpPr>
          <p:cNvPr id="141" name="TextBox 140">
            <a:extLst>
              <a:ext uri="{FF2B5EF4-FFF2-40B4-BE49-F238E27FC236}">
                <a16:creationId xmlns:a16="http://schemas.microsoft.com/office/drawing/2014/main" id="{AED190B6-4DF9-49B2-AC54-0BD2EC585F2C}"/>
              </a:ext>
            </a:extLst>
          </p:cNvPr>
          <p:cNvSpPr txBox="1"/>
          <p:nvPr/>
        </p:nvSpPr>
        <p:spPr>
          <a:xfrm>
            <a:off x="25111966" y="15972676"/>
            <a:ext cx="6972301" cy="2308324"/>
          </a:xfrm>
          <a:prstGeom prst="rect">
            <a:avLst/>
          </a:prstGeom>
          <a:noFill/>
        </p:spPr>
        <p:txBody>
          <a:bodyPr wrap="square" rtlCol="0">
            <a:spAutoFit/>
          </a:bodyPr>
          <a:lstStyle/>
          <a:p>
            <a:r>
              <a:rPr lang="en-US" sz="1800" dirty="0">
                <a:solidFill>
                  <a:srgbClr val="000000"/>
                </a:solidFill>
                <a:latin typeface="Open Sans" charset="0"/>
                <a:ea typeface="Open Sans" charset="0"/>
                <a:cs typeface="Open Sans" charset="0"/>
              </a:rPr>
              <a:t>When producing tweets using both methods, it is unclear which method is exactly better than the other because there is not really a way of telling what a better tweet is. But the character-based model had a better Epoch accuracy at 67% while the word-based model was at 55%. They are both surprisingly more cohesive grammatically then I thought they would be. I assume that with even more tweets than just 1,000 that the accuracy and cohesiveness of the models would be even better.</a:t>
            </a:r>
          </a:p>
        </p:txBody>
      </p:sp>
      <p:sp>
        <p:nvSpPr>
          <p:cNvPr id="142" name="Rectangle 141" descr="Purple box for quick facts">
            <a:extLst>
              <a:ext uri="{FF2B5EF4-FFF2-40B4-BE49-F238E27FC236}">
                <a16:creationId xmlns:a16="http://schemas.microsoft.com/office/drawing/2014/main" id="{0A88EB22-6F0F-45B1-9FF4-EDFEC5D58DF6}"/>
              </a:ext>
            </a:extLst>
          </p:cNvPr>
          <p:cNvSpPr/>
          <p:nvPr/>
        </p:nvSpPr>
        <p:spPr>
          <a:xfrm>
            <a:off x="25629090" y="18619296"/>
            <a:ext cx="5863405" cy="2928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descr="Photo placeholder">
            <a:extLst>
              <a:ext uri="{FF2B5EF4-FFF2-40B4-BE49-F238E27FC236}">
                <a16:creationId xmlns:a16="http://schemas.microsoft.com/office/drawing/2014/main" id="{6BC80E12-AEAD-4087-9FE4-BC153B9C8424}"/>
              </a:ext>
            </a:extLst>
          </p:cNvPr>
          <p:cNvSpPr/>
          <p:nvPr/>
        </p:nvSpPr>
        <p:spPr>
          <a:xfrm>
            <a:off x="5287644" y="19278771"/>
            <a:ext cx="1572095" cy="10677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143" name="TextBox 142">
            <a:extLst>
              <a:ext uri="{FF2B5EF4-FFF2-40B4-BE49-F238E27FC236}">
                <a16:creationId xmlns:a16="http://schemas.microsoft.com/office/drawing/2014/main" id="{1273EBCA-F032-45FC-8B2E-5BDFB1CB8D5D}"/>
              </a:ext>
            </a:extLst>
          </p:cNvPr>
          <p:cNvSpPr txBox="1"/>
          <p:nvPr/>
        </p:nvSpPr>
        <p:spPr>
          <a:xfrm>
            <a:off x="25703593" y="18674978"/>
            <a:ext cx="5861013" cy="2215991"/>
          </a:xfrm>
          <a:prstGeom prst="rect">
            <a:avLst/>
          </a:prstGeom>
          <a:noFill/>
        </p:spPr>
        <p:txBody>
          <a:bodyPr wrap="square" rtlCol="0">
            <a:spAutoFit/>
          </a:bodyPr>
          <a:lstStyle/>
          <a:p>
            <a:pPr>
              <a:spcAft>
                <a:spcPts val="1200"/>
              </a:spcAft>
            </a:pPr>
            <a:r>
              <a:rPr lang="en-US" sz="2800" b="1" dirty="0">
                <a:solidFill>
                  <a:schemeClr val="bg1"/>
                </a:solidFill>
                <a:latin typeface="Encode Sans Normal Black" charset="0"/>
                <a:ea typeface="Encode Sans Normal Black" charset="0"/>
                <a:cs typeface="Encode Sans Normal Black" charset="0"/>
              </a:rPr>
              <a:t>Research</a:t>
            </a:r>
          </a:p>
          <a:p>
            <a:pPr>
              <a:spcAft>
                <a:spcPts val="1200"/>
              </a:spcAft>
            </a:pPr>
            <a:r>
              <a:rPr lang="en-US" sz="1800" dirty="0">
                <a:solidFill>
                  <a:schemeClr val="bg1"/>
                </a:solidFill>
                <a:latin typeface="Encode Sans Normal Black" charset="0"/>
                <a:ea typeface="Encode Sans Normal Black" charset="0"/>
                <a:cs typeface="Encode Sans Normal Black" charset="0"/>
              </a:rPr>
              <a:t>[1] </a:t>
            </a:r>
            <a:r>
              <a:rPr lang="en-US" sz="1800" dirty="0" err="1">
                <a:solidFill>
                  <a:schemeClr val="bg1"/>
                </a:solidFill>
                <a:latin typeface="Encode Sans Normal Black" charset="0"/>
                <a:ea typeface="Encode Sans Normal Black" charset="0"/>
                <a:cs typeface="Encode Sans Normal Black" charset="0"/>
              </a:rPr>
              <a:t>Zambas</a:t>
            </a:r>
            <a:r>
              <a:rPr lang="en-US" sz="1800" dirty="0">
                <a:solidFill>
                  <a:schemeClr val="bg1"/>
                </a:solidFill>
                <a:latin typeface="Encode Sans Normal Black" charset="0"/>
                <a:ea typeface="Encode Sans Normal Black" charset="0"/>
                <a:cs typeface="Encode Sans Normal Black" charset="0"/>
              </a:rPr>
              <a:t>, J (2018, January 28). Kanye West – 20 Crazy Facts about the Rapper. https://www.telltalesonline.com/28195/kanye-west-facts.</a:t>
            </a:r>
          </a:p>
          <a:p>
            <a:pPr>
              <a:spcAft>
                <a:spcPts val="1200"/>
              </a:spcAft>
            </a:pPr>
            <a:r>
              <a:rPr lang="en-US" sz="1800" dirty="0">
                <a:solidFill>
                  <a:schemeClr val="bg1"/>
                </a:solidFill>
                <a:latin typeface="Encode Sans Normal Black" charset="0"/>
                <a:ea typeface="Encode Sans Normal Black" charset="0"/>
                <a:cs typeface="Encode Sans Normal Black" charset="0"/>
              </a:rPr>
              <a:t>[2] </a:t>
            </a:r>
            <a:r>
              <a:rPr lang="en-US" sz="1800" dirty="0" err="1">
                <a:solidFill>
                  <a:schemeClr val="bg1"/>
                </a:solidFill>
                <a:latin typeface="Encode Sans Normal Black" charset="0"/>
                <a:ea typeface="Encode Sans Normal Black" charset="0"/>
                <a:cs typeface="Encode Sans Normal Black" charset="0"/>
              </a:rPr>
              <a:t>Keras</a:t>
            </a:r>
            <a:r>
              <a:rPr lang="en-US" sz="1800" dirty="0">
                <a:solidFill>
                  <a:schemeClr val="bg1"/>
                </a:solidFill>
                <a:latin typeface="Encode Sans Normal Black" charset="0"/>
                <a:ea typeface="Encode Sans Normal Black" charset="0"/>
                <a:cs typeface="Encode Sans Normal Black" charset="0"/>
              </a:rPr>
              <a:t>-Team (2015). Releases </a:t>
            </a:r>
            <a:r>
              <a:rPr lang="en-US" sz="1800" dirty="0" err="1">
                <a:solidFill>
                  <a:schemeClr val="bg1"/>
                </a:solidFill>
                <a:latin typeface="Encode Sans Normal Black" charset="0"/>
                <a:ea typeface="Encode Sans Normal Black" charset="0"/>
                <a:cs typeface="Encode Sans Normal Black" charset="0"/>
              </a:rPr>
              <a:t>Keras</a:t>
            </a:r>
            <a:r>
              <a:rPr lang="en-US" sz="1800" dirty="0">
                <a:solidFill>
                  <a:schemeClr val="bg1"/>
                </a:solidFill>
                <a:latin typeface="Encode Sans Normal Black" charset="0"/>
                <a:ea typeface="Encode Sans Normal Black" charset="0"/>
                <a:cs typeface="Encode Sans Normal Black" charset="0"/>
              </a:rPr>
              <a:t>. </a:t>
            </a:r>
            <a:r>
              <a:rPr lang="en-US" sz="1800" dirty="0" err="1">
                <a:solidFill>
                  <a:schemeClr val="bg1"/>
                </a:solidFill>
                <a:latin typeface="Encode Sans Normal Black" charset="0"/>
                <a:ea typeface="Encode Sans Normal Black" charset="0"/>
                <a:cs typeface="Encode Sans Normal Black" charset="0"/>
              </a:rPr>
              <a:t>Github</a:t>
            </a:r>
            <a:r>
              <a:rPr lang="en-US" sz="1800" dirty="0">
                <a:solidFill>
                  <a:schemeClr val="bg1"/>
                </a:solidFill>
                <a:latin typeface="Encode Sans Normal Black" charset="0"/>
                <a:ea typeface="Encode Sans Normal Black" charset="0"/>
                <a:cs typeface="Encode Sans Normal Black" charset="0"/>
              </a:rPr>
              <a:t>. https://github.com/keras-team/keras/releases.</a:t>
            </a:r>
          </a:p>
        </p:txBody>
      </p:sp>
      <p:pic>
        <p:nvPicPr>
          <p:cNvPr id="1024" name="Picture 1023" descr="A picture containing map, text&#10;&#10;Description automatically generated">
            <a:extLst>
              <a:ext uri="{FF2B5EF4-FFF2-40B4-BE49-F238E27FC236}">
                <a16:creationId xmlns:a16="http://schemas.microsoft.com/office/drawing/2014/main" id="{F1D1CC1F-28F0-442E-A2F4-C2C9BEFECE57}"/>
              </a:ext>
            </a:extLst>
          </p:cNvPr>
          <p:cNvPicPr>
            <a:picLocks noChangeAspect="1"/>
          </p:cNvPicPr>
          <p:nvPr/>
        </p:nvPicPr>
        <p:blipFill>
          <a:blip r:embed="rId19"/>
          <a:stretch>
            <a:fillRect/>
          </a:stretch>
        </p:blipFill>
        <p:spPr>
          <a:xfrm>
            <a:off x="5425992" y="19351854"/>
            <a:ext cx="1295400" cy="921544"/>
          </a:xfrm>
          <a:prstGeom prst="rect">
            <a:avLst/>
          </a:prstGeom>
        </p:spPr>
      </p:pic>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524</TotalTime>
  <Words>752</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Encode Sans Normal Black</vt:lpstr>
      <vt:lpstr>Open Sans</vt:lpstr>
      <vt:lpstr>Wingdings</vt:lpstr>
      <vt:lpstr>Office Theme</vt:lpstr>
      <vt:lpstr>Twitter Language Models about Kanye West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CHRISTIAN WALL</cp:lastModifiedBy>
  <cp:revision>24</cp:revision>
  <dcterms:created xsi:type="dcterms:W3CDTF">2018-02-06T21:34:11Z</dcterms:created>
  <dcterms:modified xsi:type="dcterms:W3CDTF">2021-08-17T10:52:25Z</dcterms:modified>
</cp:coreProperties>
</file>