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나눔고딕"/>
              </a:rPr>
              <a:t>메모 서식을 편집하려면 클릭하십시오.</a:t>
            </a:r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나눔고딕"/>
              </a:rPr>
              <a:t>&lt;머리글&gt;</a:t>
            </a:r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나눔고딕"/>
              </a:rPr>
              <a:t>&lt;날짜/시간&gt;</a:t>
            </a:r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나눔고딕"/>
              </a:rPr>
              <a:t>&lt;바닥글&gt;</a:t>
            </a:r>
            <a:endParaRPr/>
          </a:p>
        </p:txBody>
      </p:sp>
      <p:sp>
        <p:nvSpPr>
          <p:cNvPr id="19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5590B62-C2F9-47F5-8846-A6E29DBDFFC1}" type="slidenum">
              <a:rPr lang="en-US" sz="1400">
                <a:latin typeface="나눔고딕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25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992520" y="3228840"/>
            <a:ext cx="7940880" cy="3058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5622840" y="6456600"/>
            <a:ext cx="4301280" cy="3394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49B0485E-D843-40C9-BECD-BFCDD4BE6A10}" type="slidenum">
              <a:rPr lang="en-US" sz="1200">
                <a:solidFill>
                  <a:srgbClr val="000000"/>
                </a:solidFill>
                <a:latin typeface="굴림"/>
                <a:ea typeface="굴림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255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992520" y="3228840"/>
            <a:ext cx="7940880" cy="3058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TextShape 2"/>
          <p:cNvSpPr txBox="1"/>
          <p:nvPr/>
        </p:nvSpPr>
        <p:spPr>
          <a:xfrm>
            <a:off x="5622840" y="6456600"/>
            <a:ext cx="4301280" cy="3394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D58B9233-DE6A-4E4E-9A3E-720BE20A7BA5}" type="slidenum">
              <a:rPr lang="en-US" sz="1200">
                <a:solidFill>
                  <a:srgbClr val="000000"/>
                </a:solidFill>
                <a:latin typeface="굴림"/>
                <a:ea typeface="굴림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5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04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85800" y="3958560"/>
            <a:ext cx="777204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68480" y="137160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68480" y="395856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85800" y="395856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04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04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그림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1468080" y="1371240"/>
            <a:ext cx="6207120" cy="4952520"/>
          </a:xfrm>
          <a:prstGeom prst="rect">
            <a:avLst/>
          </a:prstGeom>
          <a:ln>
            <a:noFill/>
          </a:ln>
        </p:spPr>
      </p:pic>
      <p:pic>
        <p:nvPicPr>
          <p:cNvPr id="110" name="그림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1468080" y="1371240"/>
            <a:ext cx="6207120" cy="495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85800" y="1371600"/>
            <a:ext cx="7772040" cy="495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04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6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68480" y="1371600"/>
            <a:ext cx="37926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1219320" y="114480"/>
            <a:ext cx="6857640" cy="4415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85800" y="395856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68480" y="1371600"/>
            <a:ext cx="37926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85800" y="1371600"/>
            <a:ext cx="7772040" cy="495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6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68480" y="137160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68480" y="395856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68480" y="137160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85800" y="3958560"/>
            <a:ext cx="777204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04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85800" y="3958560"/>
            <a:ext cx="777204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68480" y="137160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68480" y="395856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85800" y="395856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04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04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9" name="그림 188"/>
          <p:cNvPicPr/>
          <p:nvPr/>
        </p:nvPicPr>
        <p:blipFill>
          <a:blip r:embed="rId2"/>
          <a:stretch>
            <a:fillRect/>
          </a:stretch>
        </p:blipFill>
        <p:spPr>
          <a:xfrm>
            <a:off x="1468080" y="1371240"/>
            <a:ext cx="6207120" cy="4952520"/>
          </a:xfrm>
          <a:prstGeom prst="rect">
            <a:avLst/>
          </a:prstGeom>
          <a:ln>
            <a:noFill/>
          </a:ln>
        </p:spPr>
      </p:pic>
      <p:pic>
        <p:nvPicPr>
          <p:cNvPr id="190" name="그림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1468080" y="1371240"/>
            <a:ext cx="6207120" cy="495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04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6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68480" y="1371600"/>
            <a:ext cx="37926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1219320" y="114480"/>
            <a:ext cx="6857640" cy="4415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85800" y="395856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68480" y="1371600"/>
            <a:ext cx="37926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6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68480" y="137160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68480" y="395856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68480" y="1371600"/>
            <a:ext cx="37926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85800" y="3958560"/>
            <a:ext cx="777204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78000" y="1225440"/>
            <a:ext cx="8378640" cy="5244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78" name="CustomShape 2"/>
          <p:cNvSpPr/>
          <p:nvPr/>
        </p:nvSpPr>
        <p:spPr>
          <a:xfrm>
            <a:off x="8912160" y="5086440"/>
            <a:ext cx="95040" cy="107640"/>
          </a:xfrm>
          <a:prstGeom prst="rect">
            <a:avLst/>
          </a:prstGeom>
          <a:solidFill>
            <a:srgbClr val="8901F3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8912160" y="5299200"/>
            <a:ext cx="95040" cy="107640"/>
          </a:xfrm>
          <a:prstGeom prst="rect">
            <a:avLst/>
          </a:prstGeom>
          <a:solidFill>
            <a:srgbClr val="BF5FFF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912160" y="5516640"/>
            <a:ext cx="95040" cy="107640"/>
          </a:xfrm>
          <a:prstGeom prst="rect">
            <a:avLst/>
          </a:prstGeom>
          <a:solidFill>
            <a:srgbClr val="DF9FFF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912160" y="5734080"/>
            <a:ext cx="95040" cy="107640"/>
          </a:xfrm>
          <a:prstGeom prst="rect">
            <a:avLst/>
          </a:prstGeom>
          <a:solidFill>
            <a:srgbClr val="BFDFFF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8912160" y="5948280"/>
            <a:ext cx="95040" cy="107640"/>
          </a:xfrm>
          <a:prstGeom prst="rect">
            <a:avLst/>
          </a:prstGeom>
          <a:solidFill>
            <a:srgbClr val="9FBFFF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8912160" y="6165720"/>
            <a:ext cx="95040" cy="107640"/>
          </a:xfrm>
          <a:prstGeom prst="rect">
            <a:avLst/>
          </a:prstGeom>
          <a:solidFill>
            <a:srgbClr val="3F7FFF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8912160" y="6381720"/>
            <a:ext cx="95040" cy="107640"/>
          </a:xfrm>
          <a:prstGeom prst="rect">
            <a:avLst/>
          </a:prstGeom>
          <a:solidFill>
            <a:srgbClr val="0000FF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8912160" y="6599160"/>
            <a:ext cx="95040" cy="107640"/>
          </a:xfrm>
          <a:prstGeom prst="rect">
            <a:avLst/>
          </a:prstGeom>
          <a:solidFill>
            <a:srgbClr val="000080"/>
          </a:solidFill>
          <a:ln w="93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7389720" y="6610320"/>
            <a:ext cx="107640" cy="95040"/>
          </a:xfrm>
          <a:prstGeom prst="rect">
            <a:avLst/>
          </a:prstGeom>
          <a:solidFill>
            <a:srgbClr val="8901F3"/>
          </a:soli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7602480" y="6610320"/>
            <a:ext cx="107640" cy="95040"/>
          </a:xfrm>
          <a:prstGeom prst="rect">
            <a:avLst/>
          </a:prstGeom>
          <a:solidFill>
            <a:srgbClr val="BF5FFF"/>
          </a:solidFill>
          <a:ln w="93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7819920" y="6610320"/>
            <a:ext cx="107640" cy="95040"/>
          </a:xfrm>
          <a:prstGeom prst="rect">
            <a:avLst/>
          </a:prstGeom>
          <a:solidFill>
            <a:srgbClr val="DF9FFF"/>
          </a:solidFill>
          <a:ln w="93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8037360" y="6610320"/>
            <a:ext cx="107640" cy="95040"/>
          </a:xfrm>
          <a:prstGeom prst="rect">
            <a:avLst/>
          </a:prstGeom>
          <a:solidFill>
            <a:srgbClr val="BFDFFF"/>
          </a:solidFill>
          <a:ln w="936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8251920" y="6610320"/>
            <a:ext cx="107640" cy="95040"/>
          </a:xfrm>
          <a:prstGeom prst="rect">
            <a:avLst/>
          </a:prstGeom>
          <a:solidFill>
            <a:srgbClr val="9FBFFF"/>
          </a:solidFill>
          <a:ln w="936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8469360" y="6610320"/>
            <a:ext cx="107640" cy="95040"/>
          </a:xfrm>
          <a:prstGeom prst="rect">
            <a:avLst/>
          </a:prstGeom>
          <a:solidFill>
            <a:srgbClr val="3F7FFF"/>
          </a:solidFill>
          <a:ln w="936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8685360" y="6610320"/>
            <a:ext cx="107640" cy="95040"/>
          </a:xfrm>
          <a:prstGeom prst="rect">
            <a:avLst/>
          </a:prstGeom>
          <a:solidFill>
            <a:srgbClr val="0000FF"/>
          </a:solidFill>
          <a:ln w="936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0" y="990720"/>
            <a:ext cx="9142200" cy="151920"/>
          </a:xfrm>
          <a:prstGeom prst="rect">
            <a:avLst/>
          </a:prstGeom>
          <a:gradFill>
            <a:gsLst>
              <a:gs pos="0">
                <a:srgbClr val="7591B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95120" y="101520"/>
            <a:ext cx="796680" cy="817200"/>
          </a:xfrm>
          <a:prstGeom prst="rect">
            <a:avLst/>
          </a:prstGeom>
          <a:gradFill>
            <a:gsLst>
              <a:gs pos="0">
                <a:srgbClr val="7591BC"/>
              </a:gs>
              <a:gs pos="100000">
                <a:srgbClr val="FFFFFF"/>
              </a:gs>
            </a:gsLst>
            <a:lin ang="5400000"/>
          </a:gradFill>
          <a:ln w="9360">
            <a:noFill/>
          </a:ln>
        </p:spPr>
      </p:sp>
      <p:sp>
        <p:nvSpPr>
          <p:cNvPr id="18" name="Line 19"/>
          <p:cNvSpPr/>
          <p:nvPr/>
        </p:nvSpPr>
        <p:spPr>
          <a:xfrm flipV="1">
            <a:off x="215640" y="790560"/>
            <a:ext cx="79560" cy="117360"/>
          </a:xfrm>
          <a:prstGeom prst="line">
            <a:avLst/>
          </a:prstGeom>
          <a:ln w="25560">
            <a:solidFill>
              <a:srgbClr val="7591BC"/>
            </a:solidFill>
            <a:round/>
          </a:ln>
        </p:spPr>
      </p:sp>
      <p:sp>
        <p:nvSpPr>
          <p:cNvPr id="19" name="Line 20"/>
          <p:cNvSpPr/>
          <p:nvPr/>
        </p:nvSpPr>
        <p:spPr>
          <a:xfrm flipV="1">
            <a:off x="657000" y="155520"/>
            <a:ext cx="23760" cy="44280"/>
          </a:xfrm>
          <a:prstGeom prst="line">
            <a:avLst/>
          </a:prstGeom>
          <a:ln w="25560">
            <a:solidFill>
              <a:srgbClr val="7591BC"/>
            </a:solidFill>
            <a:round/>
          </a:ln>
        </p:spPr>
      </p:sp>
      <p:sp>
        <p:nvSpPr>
          <p:cNvPr id="20" name="Line 21"/>
          <p:cNvSpPr/>
          <p:nvPr/>
        </p:nvSpPr>
        <p:spPr>
          <a:xfrm flipV="1">
            <a:off x="699840" y="75960"/>
            <a:ext cx="28800" cy="46080"/>
          </a:xfrm>
          <a:prstGeom prst="line">
            <a:avLst/>
          </a:prstGeom>
          <a:ln w="25560">
            <a:solidFill>
              <a:srgbClr val="7591BC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>
            <a:off x="301680" y="920880"/>
            <a:ext cx="468000" cy="70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91BC"/>
              </a:gs>
            </a:gsLst>
            <a:lin ang="0"/>
          </a:gradFill>
          <a:ln w="9360">
            <a:noFill/>
          </a:ln>
        </p:spPr>
      </p:sp>
      <p:sp>
        <p:nvSpPr>
          <p:cNvPr id="22" name="CustomShape 23"/>
          <p:cNvSpPr/>
          <p:nvPr/>
        </p:nvSpPr>
        <p:spPr>
          <a:xfrm>
            <a:off x="76320" y="158760"/>
            <a:ext cx="826560" cy="688680"/>
          </a:xfrm>
          <a:prstGeom prst="ellipse">
            <a:avLst/>
          </a:prstGeom>
          <a:gradFill>
            <a:gsLst>
              <a:gs pos="0">
                <a:srgbClr val="7591B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185760" y="417600"/>
            <a:ext cx="1080" cy="2664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24" name="CustomShape 25"/>
          <p:cNvSpPr/>
          <p:nvPr/>
        </p:nvSpPr>
        <p:spPr>
          <a:xfrm>
            <a:off x="198360" y="430200"/>
            <a:ext cx="26640" cy="2664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25" name="CustomShape 26"/>
          <p:cNvSpPr/>
          <p:nvPr/>
        </p:nvSpPr>
        <p:spPr>
          <a:xfrm>
            <a:off x="241200" y="412920"/>
            <a:ext cx="31320" cy="2664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26" name="CustomShape 27"/>
          <p:cNvSpPr/>
          <p:nvPr/>
        </p:nvSpPr>
        <p:spPr>
          <a:xfrm>
            <a:off x="76320" y="428760"/>
            <a:ext cx="250560" cy="27252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27" name="CustomShape 28"/>
          <p:cNvSpPr/>
          <p:nvPr/>
        </p:nvSpPr>
        <p:spPr>
          <a:xfrm>
            <a:off x="652320" y="498600"/>
            <a:ext cx="26640" cy="2664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28" name="CustomShape 29"/>
          <p:cNvSpPr/>
          <p:nvPr/>
        </p:nvSpPr>
        <p:spPr>
          <a:xfrm>
            <a:off x="603360" y="554040"/>
            <a:ext cx="37800" cy="4572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29" name="CustomShape 30"/>
          <p:cNvSpPr/>
          <p:nvPr/>
        </p:nvSpPr>
        <p:spPr>
          <a:xfrm>
            <a:off x="677880" y="571680"/>
            <a:ext cx="66240" cy="4392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30" name="CustomShape 31"/>
          <p:cNvSpPr/>
          <p:nvPr/>
        </p:nvSpPr>
        <p:spPr>
          <a:xfrm>
            <a:off x="801720" y="658800"/>
            <a:ext cx="43920" cy="471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31" name="CustomShape 32"/>
          <p:cNvSpPr/>
          <p:nvPr/>
        </p:nvSpPr>
        <p:spPr>
          <a:xfrm>
            <a:off x="154080" y="343080"/>
            <a:ext cx="26640" cy="2988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32" name="CustomShape 33"/>
          <p:cNvSpPr/>
          <p:nvPr/>
        </p:nvSpPr>
        <p:spPr>
          <a:xfrm>
            <a:off x="146160" y="352440"/>
            <a:ext cx="26640" cy="2664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33" name="CustomShape 34"/>
          <p:cNvSpPr/>
          <p:nvPr/>
        </p:nvSpPr>
        <p:spPr>
          <a:xfrm>
            <a:off x="128520" y="334800"/>
            <a:ext cx="144000" cy="9972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34" name="CustomShape 35"/>
          <p:cNvSpPr/>
          <p:nvPr/>
        </p:nvSpPr>
        <p:spPr>
          <a:xfrm>
            <a:off x="189000" y="230040"/>
            <a:ext cx="603000" cy="35532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35" name="CustomShape 36"/>
          <p:cNvSpPr/>
          <p:nvPr/>
        </p:nvSpPr>
        <p:spPr>
          <a:xfrm>
            <a:off x="662040" y="374760"/>
            <a:ext cx="53640" cy="741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36" name="CustomShape 37"/>
          <p:cNvSpPr/>
          <p:nvPr/>
        </p:nvSpPr>
        <p:spPr>
          <a:xfrm>
            <a:off x="466560" y="566640"/>
            <a:ext cx="26640" cy="2664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37" name="CustomShape 38"/>
          <p:cNvSpPr/>
          <p:nvPr/>
        </p:nvSpPr>
        <p:spPr>
          <a:xfrm>
            <a:off x="544680" y="585720"/>
            <a:ext cx="124920" cy="4392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38" name="CustomShape 39"/>
          <p:cNvSpPr/>
          <p:nvPr/>
        </p:nvSpPr>
        <p:spPr>
          <a:xfrm>
            <a:off x="641520" y="622440"/>
            <a:ext cx="131400" cy="1011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39" name="CustomShape 40"/>
          <p:cNvSpPr/>
          <p:nvPr/>
        </p:nvSpPr>
        <p:spPr>
          <a:xfrm>
            <a:off x="747720" y="728640"/>
            <a:ext cx="26640" cy="2664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40" name="CustomShape 41"/>
          <p:cNvSpPr/>
          <p:nvPr/>
        </p:nvSpPr>
        <p:spPr>
          <a:xfrm>
            <a:off x="291960" y="612720"/>
            <a:ext cx="26640" cy="489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41" name="CustomShape 42"/>
          <p:cNvSpPr/>
          <p:nvPr/>
        </p:nvSpPr>
        <p:spPr>
          <a:xfrm>
            <a:off x="0" y="870120"/>
            <a:ext cx="1034640" cy="366480"/>
          </a:xfrm>
          <a:prstGeom prst="rect">
            <a:avLst/>
          </a:prstGeom>
          <a:noFill/>
          <a:ln w="9360">
            <a:noFill/>
          </a:ln>
        </p:spPr>
        <p:txBody>
          <a:bodyPr wrap="none" lIns="92160" tIns="46080" rIns="92160" bIns="4608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FFFFFF"/>
                </a:solidFill>
                <a:latin typeface="Arial"/>
                <a:ea typeface="돋움"/>
              </a:rPr>
              <a:t>KU NLP</a:t>
            </a:r>
            <a:endParaRPr/>
          </a:p>
        </p:txBody>
      </p:sp>
      <p:sp>
        <p:nvSpPr>
          <p:cNvPr id="42" name="CustomShape 43"/>
          <p:cNvSpPr/>
          <p:nvPr/>
        </p:nvSpPr>
        <p:spPr>
          <a:xfrm>
            <a:off x="378000" y="387360"/>
            <a:ext cx="8378640" cy="6082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3" name="CustomShape 44"/>
          <p:cNvSpPr/>
          <p:nvPr/>
        </p:nvSpPr>
        <p:spPr>
          <a:xfrm>
            <a:off x="8912160" y="5086440"/>
            <a:ext cx="95040" cy="107640"/>
          </a:xfrm>
          <a:prstGeom prst="rect">
            <a:avLst/>
          </a:prstGeom>
          <a:solidFill>
            <a:srgbClr val="8901F3"/>
          </a:solidFill>
          <a:ln w="9360">
            <a:noFill/>
          </a:ln>
        </p:spPr>
      </p:sp>
      <p:sp>
        <p:nvSpPr>
          <p:cNvPr id="44" name="CustomShape 45"/>
          <p:cNvSpPr/>
          <p:nvPr/>
        </p:nvSpPr>
        <p:spPr>
          <a:xfrm>
            <a:off x="8912160" y="5299200"/>
            <a:ext cx="95040" cy="107640"/>
          </a:xfrm>
          <a:prstGeom prst="rect">
            <a:avLst/>
          </a:prstGeom>
          <a:solidFill>
            <a:srgbClr val="BF5FFF"/>
          </a:solidFill>
          <a:ln w="9360">
            <a:noFill/>
          </a:ln>
        </p:spPr>
      </p:sp>
      <p:sp>
        <p:nvSpPr>
          <p:cNvPr id="45" name="CustomShape 46"/>
          <p:cNvSpPr/>
          <p:nvPr/>
        </p:nvSpPr>
        <p:spPr>
          <a:xfrm>
            <a:off x="8912160" y="5516640"/>
            <a:ext cx="95040" cy="107640"/>
          </a:xfrm>
          <a:prstGeom prst="rect">
            <a:avLst/>
          </a:prstGeom>
          <a:solidFill>
            <a:srgbClr val="DF9FFF"/>
          </a:solidFill>
          <a:ln w="9360">
            <a:noFill/>
          </a:ln>
        </p:spPr>
      </p:sp>
      <p:sp>
        <p:nvSpPr>
          <p:cNvPr id="46" name="CustomShape 47"/>
          <p:cNvSpPr/>
          <p:nvPr/>
        </p:nvSpPr>
        <p:spPr>
          <a:xfrm>
            <a:off x="8912160" y="5734080"/>
            <a:ext cx="95040" cy="107640"/>
          </a:xfrm>
          <a:prstGeom prst="rect">
            <a:avLst/>
          </a:prstGeom>
          <a:solidFill>
            <a:srgbClr val="BFDFFF"/>
          </a:solidFill>
          <a:ln w="9360">
            <a:noFill/>
          </a:ln>
        </p:spPr>
      </p:sp>
      <p:sp>
        <p:nvSpPr>
          <p:cNvPr id="47" name="CustomShape 48"/>
          <p:cNvSpPr/>
          <p:nvPr/>
        </p:nvSpPr>
        <p:spPr>
          <a:xfrm>
            <a:off x="8912160" y="5948280"/>
            <a:ext cx="95040" cy="107640"/>
          </a:xfrm>
          <a:prstGeom prst="rect">
            <a:avLst/>
          </a:prstGeom>
          <a:solidFill>
            <a:srgbClr val="9FBFFF"/>
          </a:solidFill>
          <a:ln w="9360">
            <a:noFill/>
          </a:ln>
        </p:spPr>
      </p:sp>
      <p:sp>
        <p:nvSpPr>
          <p:cNvPr id="48" name="CustomShape 49"/>
          <p:cNvSpPr/>
          <p:nvPr/>
        </p:nvSpPr>
        <p:spPr>
          <a:xfrm>
            <a:off x="8912160" y="6165720"/>
            <a:ext cx="95040" cy="107640"/>
          </a:xfrm>
          <a:prstGeom prst="rect">
            <a:avLst/>
          </a:prstGeom>
          <a:solidFill>
            <a:srgbClr val="3F7FFF"/>
          </a:solidFill>
          <a:ln w="9360">
            <a:noFill/>
          </a:ln>
        </p:spPr>
      </p:sp>
      <p:sp>
        <p:nvSpPr>
          <p:cNvPr id="49" name="CustomShape 50"/>
          <p:cNvSpPr/>
          <p:nvPr/>
        </p:nvSpPr>
        <p:spPr>
          <a:xfrm>
            <a:off x="8912160" y="6381720"/>
            <a:ext cx="95040" cy="107640"/>
          </a:xfrm>
          <a:prstGeom prst="rect">
            <a:avLst/>
          </a:prstGeom>
          <a:solidFill>
            <a:srgbClr val="0000FF"/>
          </a:solidFill>
          <a:ln w="9360">
            <a:noFill/>
          </a:ln>
        </p:spPr>
      </p:sp>
      <p:sp>
        <p:nvSpPr>
          <p:cNvPr id="50" name="CustomShape 51"/>
          <p:cNvSpPr/>
          <p:nvPr/>
        </p:nvSpPr>
        <p:spPr>
          <a:xfrm>
            <a:off x="8912160" y="6599160"/>
            <a:ext cx="95040" cy="107640"/>
          </a:xfrm>
          <a:prstGeom prst="rect">
            <a:avLst/>
          </a:prstGeom>
          <a:solidFill>
            <a:srgbClr val="000080"/>
          </a:solidFill>
          <a:ln w="9360">
            <a:noFill/>
          </a:ln>
        </p:spPr>
      </p:sp>
      <p:sp>
        <p:nvSpPr>
          <p:cNvPr id="51" name="CustomShape 52"/>
          <p:cNvSpPr/>
          <p:nvPr/>
        </p:nvSpPr>
        <p:spPr>
          <a:xfrm>
            <a:off x="7389720" y="6610320"/>
            <a:ext cx="107640" cy="95040"/>
          </a:xfrm>
          <a:prstGeom prst="rect">
            <a:avLst/>
          </a:prstGeom>
          <a:solidFill>
            <a:srgbClr val="8901F3"/>
          </a:solidFill>
          <a:ln w="9360">
            <a:noFill/>
          </a:ln>
        </p:spPr>
      </p:sp>
      <p:sp>
        <p:nvSpPr>
          <p:cNvPr id="52" name="CustomShape 53"/>
          <p:cNvSpPr/>
          <p:nvPr/>
        </p:nvSpPr>
        <p:spPr>
          <a:xfrm>
            <a:off x="7602480" y="6610320"/>
            <a:ext cx="107640" cy="95040"/>
          </a:xfrm>
          <a:prstGeom prst="rect">
            <a:avLst/>
          </a:prstGeom>
          <a:solidFill>
            <a:srgbClr val="BF5FFF"/>
          </a:solidFill>
          <a:ln w="9360">
            <a:noFill/>
          </a:ln>
        </p:spPr>
      </p:sp>
      <p:sp>
        <p:nvSpPr>
          <p:cNvPr id="53" name="CustomShape 54"/>
          <p:cNvSpPr/>
          <p:nvPr/>
        </p:nvSpPr>
        <p:spPr>
          <a:xfrm>
            <a:off x="7819920" y="6610320"/>
            <a:ext cx="107640" cy="95040"/>
          </a:xfrm>
          <a:prstGeom prst="rect">
            <a:avLst/>
          </a:prstGeom>
          <a:solidFill>
            <a:srgbClr val="DF9FFF"/>
          </a:solidFill>
          <a:ln w="9360">
            <a:noFill/>
          </a:ln>
        </p:spPr>
      </p:sp>
      <p:sp>
        <p:nvSpPr>
          <p:cNvPr id="54" name="CustomShape 55"/>
          <p:cNvSpPr/>
          <p:nvPr/>
        </p:nvSpPr>
        <p:spPr>
          <a:xfrm>
            <a:off x="8037360" y="6610320"/>
            <a:ext cx="107640" cy="95040"/>
          </a:xfrm>
          <a:prstGeom prst="rect">
            <a:avLst/>
          </a:prstGeom>
          <a:solidFill>
            <a:srgbClr val="BFDFFF"/>
          </a:solidFill>
          <a:ln w="9360">
            <a:noFill/>
          </a:ln>
        </p:spPr>
      </p:sp>
      <p:sp>
        <p:nvSpPr>
          <p:cNvPr id="55" name="CustomShape 56"/>
          <p:cNvSpPr/>
          <p:nvPr/>
        </p:nvSpPr>
        <p:spPr>
          <a:xfrm>
            <a:off x="8251920" y="6610320"/>
            <a:ext cx="107640" cy="95040"/>
          </a:xfrm>
          <a:prstGeom prst="rect">
            <a:avLst/>
          </a:prstGeom>
          <a:solidFill>
            <a:srgbClr val="9FBFFF"/>
          </a:solidFill>
          <a:ln w="9360">
            <a:noFill/>
          </a:ln>
        </p:spPr>
      </p:sp>
      <p:sp>
        <p:nvSpPr>
          <p:cNvPr id="56" name="CustomShape 57"/>
          <p:cNvSpPr/>
          <p:nvPr/>
        </p:nvSpPr>
        <p:spPr>
          <a:xfrm>
            <a:off x="8469360" y="6610320"/>
            <a:ext cx="107640" cy="95040"/>
          </a:xfrm>
          <a:prstGeom prst="rect">
            <a:avLst/>
          </a:prstGeom>
          <a:solidFill>
            <a:srgbClr val="3F7FFF"/>
          </a:solidFill>
          <a:ln w="9360">
            <a:noFill/>
          </a:ln>
        </p:spPr>
      </p:sp>
      <p:sp>
        <p:nvSpPr>
          <p:cNvPr id="57" name="CustomShape 58"/>
          <p:cNvSpPr/>
          <p:nvPr/>
        </p:nvSpPr>
        <p:spPr>
          <a:xfrm>
            <a:off x="8685360" y="6610320"/>
            <a:ext cx="107640" cy="95040"/>
          </a:xfrm>
          <a:prstGeom prst="rect">
            <a:avLst/>
          </a:prstGeom>
          <a:solidFill>
            <a:srgbClr val="0000FF"/>
          </a:solidFill>
          <a:ln w="9360">
            <a:noFill/>
          </a:ln>
        </p:spPr>
      </p:sp>
      <p:sp>
        <p:nvSpPr>
          <p:cNvPr id="58" name="CustomShape 59"/>
          <p:cNvSpPr/>
          <p:nvPr/>
        </p:nvSpPr>
        <p:spPr>
          <a:xfrm>
            <a:off x="150840" y="1646280"/>
            <a:ext cx="95040" cy="107640"/>
          </a:xfrm>
          <a:prstGeom prst="rect">
            <a:avLst/>
          </a:prstGeom>
          <a:solidFill>
            <a:srgbClr val="8901F3"/>
          </a:solidFill>
          <a:ln w="9360">
            <a:noFill/>
          </a:ln>
        </p:spPr>
      </p:sp>
      <p:sp>
        <p:nvSpPr>
          <p:cNvPr id="59" name="CustomShape 60"/>
          <p:cNvSpPr/>
          <p:nvPr/>
        </p:nvSpPr>
        <p:spPr>
          <a:xfrm>
            <a:off x="150840" y="1433520"/>
            <a:ext cx="95040" cy="107640"/>
          </a:xfrm>
          <a:prstGeom prst="rect">
            <a:avLst/>
          </a:prstGeom>
          <a:solidFill>
            <a:srgbClr val="BF5FFF"/>
          </a:solidFill>
          <a:ln w="9360">
            <a:noFill/>
          </a:ln>
        </p:spPr>
      </p:sp>
      <p:sp>
        <p:nvSpPr>
          <p:cNvPr id="60" name="CustomShape 61"/>
          <p:cNvSpPr/>
          <p:nvPr/>
        </p:nvSpPr>
        <p:spPr>
          <a:xfrm>
            <a:off x="150840" y="1216080"/>
            <a:ext cx="95040" cy="107640"/>
          </a:xfrm>
          <a:prstGeom prst="rect">
            <a:avLst/>
          </a:prstGeom>
          <a:solidFill>
            <a:srgbClr val="DF9FFF"/>
          </a:solidFill>
          <a:ln w="9360">
            <a:noFill/>
          </a:ln>
        </p:spPr>
      </p:sp>
      <p:sp>
        <p:nvSpPr>
          <p:cNvPr id="61" name="CustomShape 62"/>
          <p:cNvSpPr/>
          <p:nvPr/>
        </p:nvSpPr>
        <p:spPr>
          <a:xfrm>
            <a:off x="150840" y="998640"/>
            <a:ext cx="95040" cy="107640"/>
          </a:xfrm>
          <a:prstGeom prst="rect">
            <a:avLst/>
          </a:prstGeom>
          <a:solidFill>
            <a:srgbClr val="BFDFFF"/>
          </a:solidFill>
          <a:ln w="9360">
            <a:noFill/>
          </a:ln>
        </p:spPr>
      </p:sp>
      <p:sp>
        <p:nvSpPr>
          <p:cNvPr id="62" name="CustomShape 63"/>
          <p:cNvSpPr/>
          <p:nvPr/>
        </p:nvSpPr>
        <p:spPr>
          <a:xfrm>
            <a:off x="150840" y="784080"/>
            <a:ext cx="95040" cy="107640"/>
          </a:xfrm>
          <a:prstGeom prst="rect">
            <a:avLst/>
          </a:prstGeom>
          <a:solidFill>
            <a:srgbClr val="9FBFFF"/>
          </a:solidFill>
          <a:ln w="9360">
            <a:noFill/>
          </a:ln>
        </p:spPr>
      </p:sp>
      <p:sp>
        <p:nvSpPr>
          <p:cNvPr id="63" name="CustomShape 64"/>
          <p:cNvSpPr/>
          <p:nvPr/>
        </p:nvSpPr>
        <p:spPr>
          <a:xfrm>
            <a:off x="150840" y="566640"/>
            <a:ext cx="95040" cy="107640"/>
          </a:xfrm>
          <a:prstGeom prst="rect">
            <a:avLst/>
          </a:prstGeom>
          <a:solidFill>
            <a:srgbClr val="3F7FFF"/>
          </a:solidFill>
          <a:ln w="9360">
            <a:noFill/>
          </a:ln>
        </p:spPr>
      </p:sp>
      <p:sp>
        <p:nvSpPr>
          <p:cNvPr id="64" name="CustomShape 65"/>
          <p:cNvSpPr/>
          <p:nvPr/>
        </p:nvSpPr>
        <p:spPr>
          <a:xfrm>
            <a:off x="150840" y="351000"/>
            <a:ext cx="95040" cy="107640"/>
          </a:xfrm>
          <a:prstGeom prst="rect">
            <a:avLst/>
          </a:prstGeom>
          <a:solidFill>
            <a:srgbClr val="0000FF"/>
          </a:solidFill>
          <a:ln w="9360">
            <a:noFill/>
          </a:ln>
        </p:spPr>
      </p:sp>
      <p:sp>
        <p:nvSpPr>
          <p:cNvPr id="65" name="CustomShape 66"/>
          <p:cNvSpPr/>
          <p:nvPr/>
        </p:nvSpPr>
        <p:spPr>
          <a:xfrm>
            <a:off x="150840" y="133200"/>
            <a:ext cx="95040" cy="107640"/>
          </a:xfrm>
          <a:prstGeom prst="rect">
            <a:avLst/>
          </a:prstGeom>
          <a:solidFill>
            <a:srgbClr val="000080"/>
          </a:solidFill>
          <a:ln w="9360">
            <a:noFill/>
          </a:ln>
        </p:spPr>
      </p:sp>
      <p:sp>
        <p:nvSpPr>
          <p:cNvPr id="66" name="CustomShape 67"/>
          <p:cNvSpPr/>
          <p:nvPr/>
        </p:nvSpPr>
        <p:spPr>
          <a:xfrm>
            <a:off x="1660680" y="135000"/>
            <a:ext cx="107640" cy="95040"/>
          </a:xfrm>
          <a:prstGeom prst="rect">
            <a:avLst/>
          </a:prstGeom>
          <a:solidFill>
            <a:srgbClr val="8901F3"/>
          </a:solidFill>
          <a:ln w="9360">
            <a:noFill/>
          </a:ln>
        </p:spPr>
      </p:sp>
      <p:sp>
        <p:nvSpPr>
          <p:cNvPr id="67" name="CustomShape 68"/>
          <p:cNvSpPr/>
          <p:nvPr/>
        </p:nvSpPr>
        <p:spPr>
          <a:xfrm>
            <a:off x="1447920" y="135000"/>
            <a:ext cx="107640" cy="95040"/>
          </a:xfrm>
          <a:prstGeom prst="rect">
            <a:avLst/>
          </a:prstGeom>
          <a:solidFill>
            <a:srgbClr val="BF5FFF"/>
          </a:solidFill>
          <a:ln w="9360">
            <a:noFill/>
          </a:ln>
        </p:spPr>
      </p:sp>
      <p:sp>
        <p:nvSpPr>
          <p:cNvPr id="68" name="CustomShape 69"/>
          <p:cNvSpPr/>
          <p:nvPr/>
        </p:nvSpPr>
        <p:spPr>
          <a:xfrm>
            <a:off x="1230480" y="135000"/>
            <a:ext cx="107640" cy="95040"/>
          </a:xfrm>
          <a:prstGeom prst="rect">
            <a:avLst/>
          </a:prstGeom>
          <a:solidFill>
            <a:srgbClr val="DF9FFF"/>
          </a:solidFill>
          <a:ln w="9360">
            <a:noFill/>
          </a:ln>
        </p:spPr>
      </p:sp>
      <p:sp>
        <p:nvSpPr>
          <p:cNvPr id="69" name="CustomShape 70"/>
          <p:cNvSpPr/>
          <p:nvPr/>
        </p:nvSpPr>
        <p:spPr>
          <a:xfrm>
            <a:off x="1012680" y="135000"/>
            <a:ext cx="107640" cy="95040"/>
          </a:xfrm>
          <a:prstGeom prst="rect">
            <a:avLst/>
          </a:prstGeom>
          <a:solidFill>
            <a:srgbClr val="BFDFFF"/>
          </a:solidFill>
          <a:ln w="9360">
            <a:noFill/>
          </a:ln>
        </p:spPr>
      </p:sp>
      <p:sp>
        <p:nvSpPr>
          <p:cNvPr id="70" name="CustomShape 71"/>
          <p:cNvSpPr/>
          <p:nvPr/>
        </p:nvSpPr>
        <p:spPr>
          <a:xfrm>
            <a:off x="798480" y="135000"/>
            <a:ext cx="107640" cy="95040"/>
          </a:xfrm>
          <a:prstGeom prst="rect">
            <a:avLst/>
          </a:prstGeom>
          <a:solidFill>
            <a:srgbClr val="9FBFFF"/>
          </a:solidFill>
          <a:ln w="9360">
            <a:noFill/>
          </a:ln>
        </p:spPr>
      </p:sp>
      <p:sp>
        <p:nvSpPr>
          <p:cNvPr id="71" name="CustomShape 72"/>
          <p:cNvSpPr/>
          <p:nvPr/>
        </p:nvSpPr>
        <p:spPr>
          <a:xfrm>
            <a:off x="581040" y="135000"/>
            <a:ext cx="107640" cy="95040"/>
          </a:xfrm>
          <a:prstGeom prst="rect">
            <a:avLst/>
          </a:prstGeom>
          <a:solidFill>
            <a:srgbClr val="3F7FFF"/>
          </a:solidFill>
          <a:ln w="9360">
            <a:noFill/>
          </a:ln>
        </p:spPr>
      </p:sp>
      <p:sp>
        <p:nvSpPr>
          <p:cNvPr id="72" name="CustomShape 73"/>
          <p:cNvSpPr/>
          <p:nvPr/>
        </p:nvSpPr>
        <p:spPr>
          <a:xfrm>
            <a:off x="365040" y="135000"/>
            <a:ext cx="107640" cy="95040"/>
          </a:xfrm>
          <a:prstGeom prst="rect">
            <a:avLst/>
          </a:prstGeom>
          <a:solidFill>
            <a:srgbClr val="0000FF"/>
          </a:solidFill>
          <a:ln w="9360">
            <a:noFill/>
          </a:ln>
        </p:spPr>
      </p:sp>
      <p:sp>
        <p:nvSpPr>
          <p:cNvPr id="73" name="PlaceHolder 74"/>
          <p:cNvSpPr>
            <a:spLocks noGrp="1"/>
          </p:cNvSpPr>
          <p:nvPr>
            <p:ph type="title"/>
          </p:nvPr>
        </p:nvSpPr>
        <p:spPr>
          <a:xfrm>
            <a:off x="1263600" y="1249560"/>
            <a:ext cx="6621120" cy="123732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>
              <a:lnSpc>
                <a:spcPct val="10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제목 텍스트의 서식을 편집하려면 클릭하십시오.마스터 제목 유형 편집</a:t>
            </a:r>
            <a:endParaRPr/>
          </a:p>
        </p:txBody>
      </p:sp>
      <p:sp>
        <p:nvSpPr>
          <p:cNvPr id="74" name="PlaceHolder 75"/>
          <p:cNvSpPr>
            <a:spLocks noGrp="1"/>
          </p:cNvSpPr>
          <p:nvPr>
            <p:ph type="sldNum"/>
          </p:nvPr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A295A12E-D526-43FB-9BFB-64EF45EDCFFF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‹#›</a:t>
            </a:fld>
            <a:endParaRPr/>
          </a:p>
        </p:txBody>
      </p:sp>
      <p:sp>
        <p:nvSpPr>
          <p:cNvPr id="75" name="PlaceHolder 76"/>
          <p:cNvSpPr>
            <a:spLocks noGrp="1"/>
          </p:cNvSpPr>
          <p:nvPr>
            <p:ph type="ftr"/>
          </p:nvPr>
        </p:nvSpPr>
        <p:spPr>
          <a:xfrm>
            <a:off x="380880" y="6553080"/>
            <a:ext cx="297144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/>
          </a:p>
        </p:txBody>
      </p:sp>
      <p:sp>
        <p:nvSpPr>
          <p:cNvPr id="76" name="PlaceHolder 7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ko-KR" sz="2400" b="1">
                <a:latin typeface="Times New Roman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400">
                <a:latin typeface="Times New Roman"/>
              </a:rPr>
              <a:t>2번째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1600">
                <a:latin typeface="Times New Roman"/>
              </a:rPr>
              <a:t>3번째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1400">
                <a:latin typeface="Times New Roman"/>
              </a:rPr>
              <a:t>4번째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000">
                <a:latin typeface="Times New Roman"/>
              </a:rPr>
              <a:t>5번째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000">
                <a:latin typeface="Times New Roman"/>
              </a:rPr>
              <a:t>6번째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2000">
                <a:latin typeface="Times New Roman"/>
              </a:rPr>
              <a:t>7번째 개요 수준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78000" y="1225440"/>
            <a:ext cx="8378640" cy="5244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12" name="CustomShape 2"/>
          <p:cNvSpPr/>
          <p:nvPr/>
        </p:nvSpPr>
        <p:spPr>
          <a:xfrm>
            <a:off x="8912160" y="5086440"/>
            <a:ext cx="95040" cy="107640"/>
          </a:xfrm>
          <a:prstGeom prst="rect">
            <a:avLst/>
          </a:prstGeom>
          <a:solidFill>
            <a:srgbClr val="8901F3"/>
          </a:solidFill>
          <a:ln w="9360">
            <a:noFill/>
          </a:ln>
        </p:spPr>
      </p:sp>
      <p:sp>
        <p:nvSpPr>
          <p:cNvPr id="113" name="CustomShape 3"/>
          <p:cNvSpPr/>
          <p:nvPr/>
        </p:nvSpPr>
        <p:spPr>
          <a:xfrm>
            <a:off x="8912160" y="5299200"/>
            <a:ext cx="95040" cy="107640"/>
          </a:xfrm>
          <a:prstGeom prst="rect">
            <a:avLst/>
          </a:prstGeom>
          <a:solidFill>
            <a:srgbClr val="BF5FFF"/>
          </a:solidFill>
          <a:ln w="9360">
            <a:noFill/>
          </a:ln>
        </p:spPr>
      </p:sp>
      <p:sp>
        <p:nvSpPr>
          <p:cNvPr id="114" name="CustomShape 4"/>
          <p:cNvSpPr/>
          <p:nvPr/>
        </p:nvSpPr>
        <p:spPr>
          <a:xfrm>
            <a:off x="8912160" y="5516640"/>
            <a:ext cx="95040" cy="107640"/>
          </a:xfrm>
          <a:prstGeom prst="rect">
            <a:avLst/>
          </a:prstGeom>
          <a:solidFill>
            <a:srgbClr val="DF9FFF"/>
          </a:solidFill>
          <a:ln w="9360">
            <a:noFill/>
          </a:ln>
        </p:spPr>
      </p:sp>
      <p:sp>
        <p:nvSpPr>
          <p:cNvPr id="115" name="CustomShape 5"/>
          <p:cNvSpPr/>
          <p:nvPr/>
        </p:nvSpPr>
        <p:spPr>
          <a:xfrm>
            <a:off x="8912160" y="5734080"/>
            <a:ext cx="95040" cy="107640"/>
          </a:xfrm>
          <a:prstGeom prst="rect">
            <a:avLst/>
          </a:prstGeom>
          <a:solidFill>
            <a:srgbClr val="BFDFFF"/>
          </a:solidFill>
          <a:ln w="9360">
            <a:noFill/>
          </a:ln>
        </p:spPr>
      </p:sp>
      <p:sp>
        <p:nvSpPr>
          <p:cNvPr id="116" name="CustomShape 6"/>
          <p:cNvSpPr/>
          <p:nvPr/>
        </p:nvSpPr>
        <p:spPr>
          <a:xfrm>
            <a:off x="8912160" y="5948280"/>
            <a:ext cx="95040" cy="107640"/>
          </a:xfrm>
          <a:prstGeom prst="rect">
            <a:avLst/>
          </a:prstGeom>
          <a:solidFill>
            <a:srgbClr val="9FBFFF"/>
          </a:solidFill>
          <a:ln w="9360">
            <a:noFill/>
          </a:ln>
        </p:spPr>
      </p:sp>
      <p:sp>
        <p:nvSpPr>
          <p:cNvPr id="117" name="CustomShape 7"/>
          <p:cNvSpPr/>
          <p:nvPr/>
        </p:nvSpPr>
        <p:spPr>
          <a:xfrm>
            <a:off x="8912160" y="6165720"/>
            <a:ext cx="95040" cy="107640"/>
          </a:xfrm>
          <a:prstGeom prst="rect">
            <a:avLst/>
          </a:prstGeom>
          <a:solidFill>
            <a:srgbClr val="3F7FFF"/>
          </a:solidFill>
          <a:ln w="9360">
            <a:noFill/>
          </a:ln>
        </p:spPr>
      </p:sp>
      <p:sp>
        <p:nvSpPr>
          <p:cNvPr id="118" name="CustomShape 8"/>
          <p:cNvSpPr/>
          <p:nvPr/>
        </p:nvSpPr>
        <p:spPr>
          <a:xfrm>
            <a:off x="8912160" y="6381720"/>
            <a:ext cx="95040" cy="107640"/>
          </a:xfrm>
          <a:prstGeom prst="rect">
            <a:avLst/>
          </a:prstGeom>
          <a:solidFill>
            <a:srgbClr val="0000FF"/>
          </a:solidFill>
          <a:ln w="9360">
            <a:noFill/>
          </a:ln>
        </p:spPr>
      </p:sp>
      <p:sp>
        <p:nvSpPr>
          <p:cNvPr id="119" name="CustomShape 9"/>
          <p:cNvSpPr/>
          <p:nvPr/>
        </p:nvSpPr>
        <p:spPr>
          <a:xfrm>
            <a:off x="8912160" y="6599160"/>
            <a:ext cx="95040" cy="107640"/>
          </a:xfrm>
          <a:prstGeom prst="rect">
            <a:avLst/>
          </a:prstGeom>
          <a:solidFill>
            <a:srgbClr val="000080"/>
          </a:solidFill>
          <a:ln w="9360">
            <a:noFill/>
          </a:ln>
        </p:spPr>
      </p:sp>
      <p:sp>
        <p:nvSpPr>
          <p:cNvPr id="120" name="CustomShape 10"/>
          <p:cNvSpPr/>
          <p:nvPr/>
        </p:nvSpPr>
        <p:spPr>
          <a:xfrm>
            <a:off x="7389720" y="6610320"/>
            <a:ext cx="107640" cy="95040"/>
          </a:xfrm>
          <a:prstGeom prst="rect">
            <a:avLst/>
          </a:prstGeom>
          <a:solidFill>
            <a:srgbClr val="8901F3"/>
          </a:solidFill>
          <a:ln w="9360">
            <a:noFill/>
          </a:ln>
        </p:spPr>
      </p:sp>
      <p:sp>
        <p:nvSpPr>
          <p:cNvPr id="121" name="CustomShape 11"/>
          <p:cNvSpPr/>
          <p:nvPr/>
        </p:nvSpPr>
        <p:spPr>
          <a:xfrm>
            <a:off x="7602480" y="6610320"/>
            <a:ext cx="107640" cy="95040"/>
          </a:xfrm>
          <a:prstGeom prst="rect">
            <a:avLst/>
          </a:prstGeom>
          <a:solidFill>
            <a:srgbClr val="BF5FFF"/>
          </a:solidFill>
          <a:ln w="9360">
            <a:noFill/>
          </a:ln>
        </p:spPr>
      </p:sp>
      <p:sp>
        <p:nvSpPr>
          <p:cNvPr id="122" name="CustomShape 12"/>
          <p:cNvSpPr/>
          <p:nvPr/>
        </p:nvSpPr>
        <p:spPr>
          <a:xfrm>
            <a:off x="7819920" y="6610320"/>
            <a:ext cx="107640" cy="95040"/>
          </a:xfrm>
          <a:prstGeom prst="rect">
            <a:avLst/>
          </a:prstGeom>
          <a:solidFill>
            <a:srgbClr val="DF9FFF"/>
          </a:solidFill>
          <a:ln w="9360">
            <a:noFill/>
          </a:ln>
        </p:spPr>
      </p:sp>
      <p:sp>
        <p:nvSpPr>
          <p:cNvPr id="123" name="CustomShape 13"/>
          <p:cNvSpPr/>
          <p:nvPr/>
        </p:nvSpPr>
        <p:spPr>
          <a:xfrm>
            <a:off x="8037360" y="6610320"/>
            <a:ext cx="107640" cy="95040"/>
          </a:xfrm>
          <a:prstGeom prst="rect">
            <a:avLst/>
          </a:prstGeom>
          <a:solidFill>
            <a:srgbClr val="BFDFFF"/>
          </a:solidFill>
          <a:ln w="9360">
            <a:noFill/>
          </a:ln>
        </p:spPr>
      </p:sp>
      <p:sp>
        <p:nvSpPr>
          <p:cNvPr id="124" name="CustomShape 14"/>
          <p:cNvSpPr/>
          <p:nvPr/>
        </p:nvSpPr>
        <p:spPr>
          <a:xfrm>
            <a:off x="8251920" y="6610320"/>
            <a:ext cx="107640" cy="95040"/>
          </a:xfrm>
          <a:prstGeom prst="rect">
            <a:avLst/>
          </a:prstGeom>
          <a:solidFill>
            <a:srgbClr val="9FBFFF"/>
          </a:solidFill>
          <a:ln w="9360">
            <a:noFill/>
          </a:ln>
        </p:spPr>
      </p:sp>
      <p:sp>
        <p:nvSpPr>
          <p:cNvPr id="125" name="CustomShape 15"/>
          <p:cNvSpPr/>
          <p:nvPr/>
        </p:nvSpPr>
        <p:spPr>
          <a:xfrm>
            <a:off x="8469360" y="6610320"/>
            <a:ext cx="107640" cy="95040"/>
          </a:xfrm>
          <a:prstGeom prst="rect">
            <a:avLst/>
          </a:prstGeom>
          <a:solidFill>
            <a:srgbClr val="3F7FFF"/>
          </a:solidFill>
          <a:ln w="9360">
            <a:noFill/>
          </a:ln>
        </p:spPr>
      </p:sp>
      <p:sp>
        <p:nvSpPr>
          <p:cNvPr id="126" name="CustomShape 16"/>
          <p:cNvSpPr/>
          <p:nvPr/>
        </p:nvSpPr>
        <p:spPr>
          <a:xfrm>
            <a:off x="8685360" y="6610320"/>
            <a:ext cx="107640" cy="95040"/>
          </a:xfrm>
          <a:prstGeom prst="rect">
            <a:avLst/>
          </a:prstGeom>
          <a:solidFill>
            <a:srgbClr val="0000FF"/>
          </a:solidFill>
          <a:ln w="9360">
            <a:noFill/>
          </a:ln>
        </p:spPr>
      </p:sp>
      <p:sp>
        <p:nvSpPr>
          <p:cNvPr id="127" name="CustomShape 17"/>
          <p:cNvSpPr/>
          <p:nvPr/>
        </p:nvSpPr>
        <p:spPr>
          <a:xfrm>
            <a:off x="0" y="990720"/>
            <a:ext cx="9142200" cy="151920"/>
          </a:xfrm>
          <a:prstGeom prst="rect">
            <a:avLst/>
          </a:prstGeom>
          <a:gradFill>
            <a:gsLst>
              <a:gs pos="0">
                <a:srgbClr val="7591B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28" name="CustomShape 18"/>
          <p:cNvSpPr/>
          <p:nvPr/>
        </p:nvSpPr>
        <p:spPr>
          <a:xfrm>
            <a:off x="195120" y="101520"/>
            <a:ext cx="796680" cy="817200"/>
          </a:xfrm>
          <a:prstGeom prst="rect">
            <a:avLst/>
          </a:prstGeom>
          <a:gradFill>
            <a:gsLst>
              <a:gs pos="0">
                <a:srgbClr val="7591BC"/>
              </a:gs>
              <a:gs pos="100000">
                <a:srgbClr val="FFFFFF"/>
              </a:gs>
            </a:gsLst>
            <a:lin ang="5400000"/>
          </a:gradFill>
          <a:ln w="9360">
            <a:noFill/>
          </a:ln>
        </p:spPr>
      </p:sp>
      <p:sp>
        <p:nvSpPr>
          <p:cNvPr id="129" name="Line 19"/>
          <p:cNvSpPr/>
          <p:nvPr/>
        </p:nvSpPr>
        <p:spPr>
          <a:xfrm flipV="1">
            <a:off x="215640" y="790560"/>
            <a:ext cx="79560" cy="117360"/>
          </a:xfrm>
          <a:prstGeom prst="line">
            <a:avLst/>
          </a:prstGeom>
          <a:ln w="25560">
            <a:solidFill>
              <a:srgbClr val="7591BC"/>
            </a:solidFill>
            <a:round/>
          </a:ln>
        </p:spPr>
      </p:sp>
      <p:sp>
        <p:nvSpPr>
          <p:cNvPr id="130" name="Line 20"/>
          <p:cNvSpPr/>
          <p:nvPr/>
        </p:nvSpPr>
        <p:spPr>
          <a:xfrm flipV="1">
            <a:off x="657000" y="155520"/>
            <a:ext cx="23760" cy="44280"/>
          </a:xfrm>
          <a:prstGeom prst="line">
            <a:avLst/>
          </a:prstGeom>
          <a:ln w="25560">
            <a:solidFill>
              <a:srgbClr val="7591BC"/>
            </a:solidFill>
            <a:round/>
          </a:ln>
        </p:spPr>
      </p:sp>
      <p:sp>
        <p:nvSpPr>
          <p:cNvPr id="131" name="Line 21"/>
          <p:cNvSpPr/>
          <p:nvPr/>
        </p:nvSpPr>
        <p:spPr>
          <a:xfrm flipV="1">
            <a:off x="699840" y="75960"/>
            <a:ext cx="28800" cy="46080"/>
          </a:xfrm>
          <a:prstGeom prst="line">
            <a:avLst/>
          </a:prstGeom>
          <a:ln w="25560">
            <a:solidFill>
              <a:srgbClr val="7591BC"/>
            </a:solidFill>
            <a:round/>
          </a:ln>
        </p:spPr>
      </p:sp>
      <p:sp>
        <p:nvSpPr>
          <p:cNvPr id="132" name="CustomShape 22"/>
          <p:cNvSpPr/>
          <p:nvPr/>
        </p:nvSpPr>
        <p:spPr>
          <a:xfrm>
            <a:off x="301680" y="920880"/>
            <a:ext cx="468000" cy="70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91BC"/>
              </a:gs>
            </a:gsLst>
            <a:lin ang="0"/>
          </a:gradFill>
          <a:ln w="9360">
            <a:noFill/>
          </a:ln>
        </p:spPr>
      </p:sp>
      <p:sp>
        <p:nvSpPr>
          <p:cNvPr id="133" name="CustomShape 23"/>
          <p:cNvSpPr/>
          <p:nvPr/>
        </p:nvSpPr>
        <p:spPr>
          <a:xfrm>
            <a:off x="76320" y="158760"/>
            <a:ext cx="826560" cy="688680"/>
          </a:xfrm>
          <a:prstGeom prst="ellipse">
            <a:avLst/>
          </a:prstGeom>
          <a:gradFill>
            <a:gsLst>
              <a:gs pos="0">
                <a:srgbClr val="7591B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34" name="CustomShape 24"/>
          <p:cNvSpPr/>
          <p:nvPr/>
        </p:nvSpPr>
        <p:spPr>
          <a:xfrm>
            <a:off x="185760" y="417600"/>
            <a:ext cx="1080" cy="2664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35" name="CustomShape 25"/>
          <p:cNvSpPr/>
          <p:nvPr/>
        </p:nvSpPr>
        <p:spPr>
          <a:xfrm>
            <a:off x="198360" y="430200"/>
            <a:ext cx="26640" cy="2664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36" name="CustomShape 26"/>
          <p:cNvSpPr/>
          <p:nvPr/>
        </p:nvSpPr>
        <p:spPr>
          <a:xfrm>
            <a:off x="241200" y="412920"/>
            <a:ext cx="31320" cy="2664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37" name="CustomShape 27"/>
          <p:cNvSpPr/>
          <p:nvPr/>
        </p:nvSpPr>
        <p:spPr>
          <a:xfrm>
            <a:off x="76320" y="428760"/>
            <a:ext cx="250560" cy="27252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38" name="CustomShape 28"/>
          <p:cNvSpPr/>
          <p:nvPr/>
        </p:nvSpPr>
        <p:spPr>
          <a:xfrm>
            <a:off x="652320" y="498600"/>
            <a:ext cx="26640" cy="2664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39" name="CustomShape 29"/>
          <p:cNvSpPr/>
          <p:nvPr/>
        </p:nvSpPr>
        <p:spPr>
          <a:xfrm>
            <a:off x="603360" y="554040"/>
            <a:ext cx="37800" cy="4572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40" name="CustomShape 30"/>
          <p:cNvSpPr/>
          <p:nvPr/>
        </p:nvSpPr>
        <p:spPr>
          <a:xfrm>
            <a:off x="677880" y="571680"/>
            <a:ext cx="66240" cy="4392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41" name="CustomShape 31"/>
          <p:cNvSpPr/>
          <p:nvPr/>
        </p:nvSpPr>
        <p:spPr>
          <a:xfrm>
            <a:off x="801720" y="658800"/>
            <a:ext cx="43920" cy="471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42" name="CustomShape 32"/>
          <p:cNvSpPr/>
          <p:nvPr/>
        </p:nvSpPr>
        <p:spPr>
          <a:xfrm>
            <a:off x="154080" y="343080"/>
            <a:ext cx="26640" cy="2988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43" name="CustomShape 33"/>
          <p:cNvSpPr/>
          <p:nvPr/>
        </p:nvSpPr>
        <p:spPr>
          <a:xfrm>
            <a:off x="146160" y="352440"/>
            <a:ext cx="26640" cy="2664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44" name="CustomShape 34"/>
          <p:cNvSpPr/>
          <p:nvPr/>
        </p:nvSpPr>
        <p:spPr>
          <a:xfrm>
            <a:off x="128520" y="334800"/>
            <a:ext cx="144000" cy="9972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45" name="CustomShape 35"/>
          <p:cNvSpPr/>
          <p:nvPr/>
        </p:nvSpPr>
        <p:spPr>
          <a:xfrm>
            <a:off x="189000" y="230040"/>
            <a:ext cx="603000" cy="35532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46" name="CustomShape 36"/>
          <p:cNvSpPr/>
          <p:nvPr/>
        </p:nvSpPr>
        <p:spPr>
          <a:xfrm>
            <a:off x="662040" y="374760"/>
            <a:ext cx="53640" cy="741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47" name="CustomShape 37"/>
          <p:cNvSpPr/>
          <p:nvPr/>
        </p:nvSpPr>
        <p:spPr>
          <a:xfrm>
            <a:off x="466560" y="566640"/>
            <a:ext cx="26640" cy="2664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48" name="CustomShape 38"/>
          <p:cNvSpPr/>
          <p:nvPr/>
        </p:nvSpPr>
        <p:spPr>
          <a:xfrm>
            <a:off x="544680" y="585720"/>
            <a:ext cx="124920" cy="4392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49" name="CustomShape 39"/>
          <p:cNvSpPr/>
          <p:nvPr/>
        </p:nvSpPr>
        <p:spPr>
          <a:xfrm>
            <a:off x="641520" y="622440"/>
            <a:ext cx="131400" cy="1011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50" name="CustomShape 40"/>
          <p:cNvSpPr/>
          <p:nvPr/>
        </p:nvSpPr>
        <p:spPr>
          <a:xfrm>
            <a:off x="747720" y="728640"/>
            <a:ext cx="26640" cy="2664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51" name="CustomShape 41"/>
          <p:cNvSpPr/>
          <p:nvPr/>
        </p:nvSpPr>
        <p:spPr>
          <a:xfrm>
            <a:off x="291960" y="612720"/>
            <a:ext cx="26640" cy="489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52" name="CustomShape 42"/>
          <p:cNvSpPr/>
          <p:nvPr/>
        </p:nvSpPr>
        <p:spPr>
          <a:xfrm>
            <a:off x="0" y="870120"/>
            <a:ext cx="1034640" cy="366480"/>
          </a:xfrm>
          <a:prstGeom prst="rect">
            <a:avLst/>
          </a:prstGeom>
          <a:noFill/>
          <a:ln w="9360">
            <a:noFill/>
          </a:ln>
        </p:spPr>
        <p:txBody>
          <a:bodyPr wrap="none" lIns="92160" tIns="46080" rIns="92160" bIns="4608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FFFFFF"/>
                </a:solidFill>
                <a:latin typeface="Arial"/>
                <a:ea typeface="돋움"/>
              </a:rPr>
              <a:t>KU NLP</a:t>
            </a:r>
            <a:endParaRPr/>
          </a:p>
        </p:txBody>
      </p:sp>
      <p:sp>
        <p:nvSpPr>
          <p:cNvPr id="153" name="PlaceHolder 43"/>
          <p:cNvSpPr>
            <a:spLocks noGrp="1"/>
          </p:cNvSpPr>
          <p:nvPr>
            <p:ph type="title"/>
          </p:nvPr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제목 텍스트의 서식을 편집하려면 클릭하십시오.마스터 제목 스타일 편집</a:t>
            </a:r>
            <a:endParaRPr/>
          </a:p>
        </p:txBody>
      </p:sp>
      <p:sp>
        <p:nvSpPr>
          <p:cNvPr id="154" name="PlaceHolder 44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040" cy="495252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buSzPct val="45000"/>
              <a:buFont typeface="StarSymbol"/>
              <a:buChar char="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2번째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3번째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4번째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5번째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6번째 개요 수준</a:t>
            </a:r>
            <a:endParaRPr/>
          </a:p>
          <a:p>
            <a:pPr>
              <a:lnSpc>
                <a:spcPct val="100000"/>
              </a:lnSpc>
              <a:buSzPct val="90000"/>
              <a:buFont typeface="Monotype Sorts" charset="2"/>
              <a:buChar char="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7번째 개요 수준마스터 텍스트 스타일을 편집합니다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둘째 수준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>
                <a:solidFill>
                  <a:srgbClr val="004E47"/>
                </a:solidFill>
                <a:latin typeface="Times New Roman"/>
                <a:ea typeface="굴림"/>
              </a:rPr>
              <a:t>셋째 수준</a:t>
            </a:r>
            <a:endParaRPr/>
          </a:p>
          <a:p>
            <a:pPr lvl="3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ko-KR" sz="1600">
                <a:solidFill>
                  <a:srgbClr val="003530"/>
                </a:solidFill>
                <a:latin typeface="Times New Roman"/>
                <a:ea typeface="굴림"/>
              </a:rPr>
              <a:t>넷째 수준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"/>
            </a:pPr>
            <a:r>
              <a:rPr lang="ko-KR" sz="1400">
                <a:solidFill>
                  <a:srgbClr val="003530"/>
                </a:solidFill>
                <a:latin typeface="Times New Roman"/>
                <a:ea typeface="굴림"/>
              </a:rPr>
              <a:t>다섯째 수준</a:t>
            </a:r>
            <a:endParaRPr/>
          </a:p>
        </p:txBody>
      </p:sp>
      <p:sp>
        <p:nvSpPr>
          <p:cNvPr id="155" name="PlaceHolder 45"/>
          <p:cNvSpPr>
            <a:spLocks noGrp="1"/>
          </p:cNvSpPr>
          <p:nvPr>
            <p:ph type="ftr"/>
          </p:nvPr>
        </p:nvSpPr>
        <p:spPr>
          <a:xfrm>
            <a:off x="380880" y="6553080"/>
            <a:ext cx="297144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/>
          </a:p>
        </p:txBody>
      </p:sp>
      <p:sp>
        <p:nvSpPr>
          <p:cNvPr id="156" name="PlaceHolder 46"/>
          <p:cNvSpPr>
            <a:spLocks noGrp="1"/>
          </p:cNvSpPr>
          <p:nvPr>
            <p:ph type="sldNum"/>
          </p:nvPr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54C15C19-A6CA-420E-BBBF-B984B824D43F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914400" y="3251880"/>
            <a:ext cx="7314840" cy="11268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굴림"/>
              </a:rPr>
              <a:t>인공지능 오목 게임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굴림"/>
              </a:rPr>
              <a:t>2016.04.08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1263600" y="1585800"/>
            <a:ext cx="6621120" cy="57744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>
              <a:lnSpc>
                <a:spcPct val="10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인공지능 Term Project 3차 과제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560AA38A-3B13-4E40-8278-19AC0D4F3E69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예제 시나리오 (3/3)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685800" y="1268640"/>
            <a:ext cx="4605840" cy="5184360"/>
          </a:xfrm>
          <a:prstGeom prst="rect">
            <a:avLst/>
          </a:prstGeom>
        </p:spPr>
        <p:txBody>
          <a:bodyPr lIns="92160" tIns="46080" rIns="92160" bIns="46080"/>
          <a:lstStyle/>
          <a:p>
            <a:endParaRPr/>
          </a:p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000" b="1">
                <a:solidFill>
                  <a:srgbClr val="000000"/>
                </a:solidFill>
                <a:latin typeface="Times New Roman"/>
                <a:ea typeface="굴림"/>
              </a:rPr>
              <a:t>승부가 났을 경우 화면 출력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어느 쪽이든 먼저 5개를 연달아 두면 그 쪽의 승리가 확정되며 게임이 끝남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게임이 끝날 때 어느 쪽이 승리했다는 메시지를 출력한 후 종료함</a:t>
            </a:r>
            <a:endParaRPr/>
          </a:p>
          <a:p>
            <a:endParaRPr/>
          </a:p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000" b="1">
                <a:solidFill>
                  <a:srgbClr val="000000"/>
                </a:solidFill>
                <a:latin typeface="Times New Roman"/>
                <a:ea typeface="굴림"/>
              </a:rPr>
              <a:t>무승부 시 화면 출력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오른쪽 화면처럼 둘 수 있는 모든 곳에 돌을 놓아 더 이상 진행이 불가능한 경우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양쪽 모두 5개를 연달아 두지 못하였으므로 무승부임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무승부 메시지를 출력한 후 종료함</a:t>
            </a:r>
            <a:endParaRPr/>
          </a:p>
          <a:p>
            <a:endParaRPr/>
          </a:p>
        </p:txBody>
      </p:sp>
      <p:pic>
        <p:nvPicPr>
          <p:cNvPr id="236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5654520" y="3861000"/>
            <a:ext cx="2525400" cy="2348640"/>
          </a:xfrm>
          <a:prstGeom prst="rect">
            <a:avLst/>
          </a:prstGeom>
          <a:ln>
            <a:noFill/>
          </a:ln>
        </p:spPr>
      </p:pic>
      <p:pic>
        <p:nvPicPr>
          <p:cNvPr id="237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54520" y="1409760"/>
            <a:ext cx="2525400" cy="2233800"/>
          </a:xfrm>
          <a:prstGeom prst="rect">
            <a:avLst/>
          </a:prstGeom>
          <a:ln>
            <a:noFill/>
          </a:ln>
        </p:spPr>
      </p:pic>
      <p:sp>
        <p:nvSpPr>
          <p:cNvPr id="238" name="TextShape 3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FADC4B33-F37F-4A92-B422-4766ECC8F5E7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오목 구현 방법 예시 (1/4)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685800" y="1268640"/>
            <a:ext cx="8062200" cy="51843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000" b="1">
                <a:solidFill>
                  <a:srgbClr val="000000"/>
                </a:solidFill>
                <a:latin typeface="Times New Roman"/>
                <a:ea typeface="굴림"/>
              </a:rPr>
              <a:t>현재 상황 인식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다음 수를 놓기 위하여 오목판 위에 놓여진 돌들의 현재 상황 인식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인식한 상황을 컴퓨터 메모리 상에 적절한 자료구조로 표현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공격이 가능한 상황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sz="1400">
                <a:solidFill>
                  <a:srgbClr val="004E47"/>
                </a:solidFill>
                <a:latin typeface="Times New Roman"/>
                <a:ea typeface="굴림"/>
              </a:rPr>
              <a:t>방어가 필요하지 않은 경우, 혹은 오목을 완성할 수 있는 경우 공격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sz="1400">
                <a:solidFill>
                  <a:srgbClr val="004E47"/>
                </a:solidFill>
                <a:latin typeface="Times New Roman"/>
                <a:ea typeface="굴림"/>
              </a:rPr>
              <a:t>백돌을 A4에 두어 오목을 완성 시킬 수 있음 (오른쪽 그림)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방어가 필요한 상황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sz="1400">
                <a:solidFill>
                  <a:srgbClr val="004E47"/>
                </a:solidFill>
                <a:latin typeface="Times New Roman"/>
                <a:ea typeface="굴림"/>
              </a:rPr>
              <a:t>4개의 흑돌이 놓여진 상황에서는 방어할 필요가 있음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sz="1400">
                <a:solidFill>
                  <a:srgbClr val="004E47"/>
                </a:solidFill>
                <a:latin typeface="Times New Roman"/>
                <a:ea typeface="굴림"/>
              </a:rPr>
              <a:t>오목을 완성시켜 게임을 끝낼 수 없음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sz="1200">
                <a:solidFill>
                  <a:srgbClr val="004E47"/>
                </a:solidFill>
                <a:latin typeface="Times New Roman"/>
                <a:ea typeface="굴림"/>
              </a:rPr>
              <a:t>백돌을 C5에 두어 흑의 오목이 완성 되는 것을 방어해야 함 (왼쪽 그림)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상황 인식 예제</a:t>
            </a:r>
            <a:endParaRPr/>
          </a:p>
          <a:p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4200840" y="6034680"/>
            <a:ext cx="20376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3530"/>
                </a:solidFill>
                <a:latin typeface="굴림"/>
                <a:ea typeface="굴림"/>
              </a:rPr>
              <a:t>○: 인간 ●: 컴퓨터</a:t>
            </a:r>
            <a:endParaRPr/>
          </a:p>
        </p:txBody>
      </p:sp>
      <p:pic>
        <p:nvPicPr>
          <p:cNvPr id="242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90600" y="4274640"/>
            <a:ext cx="1944000" cy="1699200"/>
          </a:xfrm>
          <a:prstGeom prst="rect">
            <a:avLst/>
          </a:prstGeom>
          <a:ln>
            <a:noFill/>
          </a:ln>
        </p:spPr>
      </p:pic>
      <p:sp>
        <p:nvSpPr>
          <p:cNvPr id="243" name="CustomShape 4"/>
          <p:cNvSpPr/>
          <p:nvPr/>
        </p:nvSpPr>
        <p:spPr>
          <a:xfrm rot="5400000">
            <a:off x="3405960" y="5063400"/>
            <a:ext cx="986400" cy="32688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</p:sp>
      <p:sp>
        <p:nvSpPr>
          <p:cNvPr id="244" name="TextShape 5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62B0FC9D-7265-41B4-8193-3A3A99C99876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11</a:t>
            </a:fld>
            <a:endParaRPr/>
          </a:p>
        </p:txBody>
      </p:sp>
      <p:pic>
        <p:nvPicPr>
          <p:cNvPr id="24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20000" y="4264560"/>
            <a:ext cx="1851840" cy="1704600"/>
          </a:xfrm>
          <a:prstGeom prst="rect">
            <a:avLst/>
          </a:prstGeom>
          <a:ln>
            <a:noFill/>
          </a:ln>
        </p:spPr>
      </p:pic>
      <p:sp>
        <p:nvSpPr>
          <p:cNvPr id="246" name="CustomShape 6"/>
          <p:cNvSpPr/>
          <p:nvPr/>
        </p:nvSpPr>
        <p:spPr>
          <a:xfrm rot="5400000">
            <a:off x="5735160" y="4546080"/>
            <a:ext cx="383760" cy="112536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오목 구현 방법 예시 (2/4)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685800" y="1268640"/>
            <a:ext cx="8062200" cy="51843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000" b="1">
                <a:solidFill>
                  <a:srgbClr val="000000"/>
                </a:solidFill>
                <a:latin typeface="Times New Roman"/>
                <a:ea typeface="굴림"/>
              </a:rPr>
              <a:t>다음 수에 대한 시뮬레이션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다음 수를 놓기 위하여 가능한 후보 위치에 대한 시뮬레이션 수행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sz="1400">
                <a:solidFill>
                  <a:srgbClr val="004E47"/>
                </a:solidFill>
                <a:latin typeface="Times New Roman"/>
                <a:ea typeface="굴림"/>
              </a:rPr>
              <a:t>다음 수를 놓았을 때 상대의 상황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sz="1400">
                <a:solidFill>
                  <a:srgbClr val="004E47"/>
                </a:solidFill>
                <a:latin typeface="Times New Roman"/>
                <a:ea typeface="굴림"/>
              </a:rPr>
              <a:t>다음 수를 놓았을 때 본인의 상황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방어가 필요한 상황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sz="1400">
                <a:solidFill>
                  <a:srgbClr val="004E47"/>
                </a:solidFill>
                <a:latin typeface="Times New Roman"/>
                <a:ea typeface="굴림"/>
              </a:rPr>
              <a:t>사용자의 상황이 연속 다섯 개의 돌을 놓을 수 있을 때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공격이 가능한 상황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sz="1400">
                <a:solidFill>
                  <a:srgbClr val="004E47"/>
                </a:solidFill>
                <a:latin typeface="Times New Roman"/>
                <a:ea typeface="굴림"/>
              </a:rPr>
              <a:t>사용자의 상황이 연속 다섯 개의 돌을 놓을 수 없으며,
컴퓨터의 상황이 연속 세 개 또는 네 개 또는 다섯 개의 돌을 놓을 수 있을 때</a:t>
            </a:r>
            <a:endParaRPr/>
          </a:p>
          <a:p>
            <a:endParaRPr/>
          </a:p>
        </p:txBody>
      </p:sp>
      <p:sp>
        <p:nvSpPr>
          <p:cNvPr id="249" name="CustomShape 3"/>
          <p:cNvSpPr/>
          <p:nvPr/>
        </p:nvSpPr>
        <p:spPr>
          <a:xfrm>
            <a:off x="1860840" y="6165360"/>
            <a:ext cx="20376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3530"/>
                </a:solidFill>
                <a:latin typeface="굴림"/>
                <a:ea typeface="굴림"/>
              </a:rPr>
              <a:t>○: 인간 ●: 컴퓨터</a:t>
            </a: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5508000" y="4133520"/>
            <a:ext cx="2928600" cy="173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3530"/>
                </a:solidFill>
                <a:latin typeface="굴림"/>
                <a:ea typeface="굴림"/>
              </a:rPr>
              <a:t>: 가능한 후보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3530"/>
                </a:solidFill>
                <a:latin typeface="굴림"/>
                <a:ea typeface="굴림"/>
              </a:rPr>
              <a:t>오목돌을 놓았을 때,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3530"/>
                </a:solidFill>
                <a:latin typeface="굴림"/>
                <a:ea typeface="굴림"/>
              </a:rPr>
              <a:t>본인의 상황이 승리 또는 패배 인지 시뮬레이션하고 
승리하는 방향으로 진행</a:t>
            </a:r>
            <a:endParaRPr/>
          </a:p>
        </p:txBody>
      </p:sp>
      <p:sp>
        <p:nvSpPr>
          <p:cNvPr id="251" name="CustomShape 5"/>
          <p:cNvSpPr/>
          <p:nvPr/>
        </p:nvSpPr>
        <p:spPr>
          <a:xfrm>
            <a:off x="5052240" y="4117680"/>
            <a:ext cx="45504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pic>
        <p:nvPicPr>
          <p:cNvPr id="252" name="그림 3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6760" y="3872520"/>
            <a:ext cx="2622600" cy="2292480"/>
          </a:xfrm>
          <a:prstGeom prst="rect">
            <a:avLst/>
          </a:prstGeom>
          <a:ln>
            <a:noFill/>
          </a:ln>
        </p:spPr>
      </p:pic>
      <p:sp>
        <p:nvSpPr>
          <p:cNvPr id="253" name="CustomShape 6"/>
          <p:cNvSpPr/>
          <p:nvPr/>
        </p:nvSpPr>
        <p:spPr>
          <a:xfrm rot="5400000">
            <a:off x="1958760" y="4910040"/>
            <a:ext cx="1367640" cy="46944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</p:sp>
      <p:sp>
        <p:nvSpPr>
          <p:cNvPr id="254" name="CustomShape 7"/>
          <p:cNvSpPr/>
          <p:nvPr/>
        </p:nvSpPr>
        <p:spPr>
          <a:xfrm>
            <a:off x="2777760" y="418896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55" name="CustomShape 8"/>
          <p:cNvSpPr/>
          <p:nvPr/>
        </p:nvSpPr>
        <p:spPr>
          <a:xfrm>
            <a:off x="2777760" y="447696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56" name="CustomShape 9"/>
          <p:cNvSpPr/>
          <p:nvPr/>
        </p:nvSpPr>
        <p:spPr>
          <a:xfrm>
            <a:off x="2777760" y="480708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57" name="CustomShape 10"/>
          <p:cNvSpPr/>
          <p:nvPr/>
        </p:nvSpPr>
        <p:spPr>
          <a:xfrm>
            <a:off x="2777760" y="511812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58" name="CustomShape 11"/>
          <p:cNvSpPr/>
          <p:nvPr/>
        </p:nvSpPr>
        <p:spPr>
          <a:xfrm>
            <a:off x="2773440" y="539100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59" name="CustomShape 12"/>
          <p:cNvSpPr/>
          <p:nvPr/>
        </p:nvSpPr>
        <p:spPr>
          <a:xfrm>
            <a:off x="3137760" y="417312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60" name="CustomShape 13"/>
          <p:cNvSpPr/>
          <p:nvPr/>
        </p:nvSpPr>
        <p:spPr>
          <a:xfrm>
            <a:off x="3137760" y="446112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61" name="CustomShape 14"/>
          <p:cNvSpPr/>
          <p:nvPr/>
        </p:nvSpPr>
        <p:spPr>
          <a:xfrm>
            <a:off x="3132000" y="479124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62" name="CustomShape 15"/>
          <p:cNvSpPr/>
          <p:nvPr/>
        </p:nvSpPr>
        <p:spPr>
          <a:xfrm>
            <a:off x="3137760" y="510228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63" name="CustomShape 16"/>
          <p:cNvSpPr/>
          <p:nvPr/>
        </p:nvSpPr>
        <p:spPr>
          <a:xfrm>
            <a:off x="3137760" y="537516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64" name="CustomShape 17"/>
          <p:cNvSpPr/>
          <p:nvPr/>
        </p:nvSpPr>
        <p:spPr>
          <a:xfrm>
            <a:off x="1835640" y="417312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65" name="CustomShape 18"/>
          <p:cNvSpPr/>
          <p:nvPr/>
        </p:nvSpPr>
        <p:spPr>
          <a:xfrm>
            <a:off x="1835640" y="446112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66" name="CustomShape 19"/>
          <p:cNvSpPr/>
          <p:nvPr/>
        </p:nvSpPr>
        <p:spPr>
          <a:xfrm>
            <a:off x="1835640" y="479124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67" name="CustomShape 20"/>
          <p:cNvSpPr/>
          <p:nvPr/>
        </p:nvSpPr>
        <p:spPr>
          <a:xfrm>
            <a:off x="1835640" y="510228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68" name="CustomShape 21"/>
          <p:cNvSpPr/>
          <p:nvPr/>
        </p:nvSpPr>
        <p:spPr>
          <a:xfrm>
            <a:off x="1835640" y="540468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69" name="CustomShape 22"/>
          <p:cNvSpPr/>
          <p:nvPr/>
        </p:nvSpPr>
        <p:spPr>
          <a:xfrm>
            <a:off x="2123640" y="417384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70" name="CustomShape 23"/>
          <p:cNvSpPr/>
          <p:nvPr/>
        </p:nvSpPr>
        <p:spPr>
          <a:xfrm>
            <a:off x="2411640" y="417312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71" name="CustomShape 24"/>
          <p:cNvSpPr/>
          <p:nvPr/>
        </p:nvSpPr>
        <p:spPr>
          <a:xfrm>
            <a:off x="2159640" y="5409000"/>
            <a:ext cx="35388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72" name="TextShape 25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2719161F-E00A-4487-97DB-83E223CBA58F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오목 구현 방법 예시 (3/4)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685800" y="1371600"/>
            <a:ext cx="7772040" cy="495252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000" b="1">
                <a:solidFill>
                  <a:srgbClr val="000000"/>
                </a:solidFill>
                <a:latin typeface="Times New Roman"/>
                <a:ea typeface="굴림"/>
              </a:rPr>
              <a:t>다음 수에 대한 시뮬레이션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3*3 체크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sz="1600">
                <a:solidFill>
                  <a:srgbClr val="004E47"/>
                </a:solidFill>
                <a:latin typeface="Times New Roman"/>
                <a:ea typeface="굴림"/>
              </a:rPr>
              <a:t>전체 흑돌과 백돌의 위치를 파악하여 3*3이 될 수 있는 좌표 탐색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sz="1600">
                <a:solidFill>
                  <a:srgbClr val="004E47"/>
                </a:solidFill>
                <a:latin typeface="Times New Roman"/>
                <a:ea typeface="굴림"/>
              </a:rPr>
              <a:t>흑 차례의 경우 착수할 좌표를 결정할 때,  </a:t>
            </a:r>
            <a:r>
              <a:rPr lang="ko-KR" sz="1600" u="sng">
                <a:solidFill>
                  <a:srgbClr val="004E47"/>
                </a:solidFill>
                <a:latin typeface="Times New Roman"/>
                <a:ea typeface="굴림"/>
              </a:rPr>
              <a:t>3*3 좌표는 배제하도록 구현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sz="1600">
                <a:solidFill>
                  <a:srgbClr val="004E47"/>
                </a:solidFill>
                <a:latin typeface="Times New Roman"/>
                <a:ea typeface="굴림"/>
              </a:rPr>
              <a:t>백 차례의 경우 사용자가 3*3 좌표에 착수하면 </a:t>
            </a:r>
            <a:r>
              <a:rPr lang="ko-KR" sz="1600" u="sng">
                <a:solidFill>
                  <a:srgbClr val="004E47"/>
                </a:solidFill>
                <a:latin typeface="Times New Roman"/>
                <a:ea typeface="굴림"/>
              </a:rPr>
              <a:t>에러메시지와 함께 좌표 재입력 요구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5454000" y="4213800"/>
            <a:ext cx="15073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3530"/>
                </a:solidFill>
                <a:latin typeface="굴림"/>
                <a:ea typeface="굴림"/>
              </a:rPr>
              <a:t>: 3*3 의 좌표</a:t>
            </a:r>
            <a:endParaRPr/>
          </a:p>
        </p:txBody>
      </p:sp>
      <p:sp>
        <p:nvSpPr>
          <p:cNvPr id="276" name="CustomShape 4"/>
          <p:cNvSpPr/>
          <p:nvPr/>
        </p:nvSpPr>
        <p:spPr>
          <a:xfrm>
            <a:off x="4992480" y="4182480"/>
            <a:ext cx="455040" cy="40032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pic>
        <p:nvPicPr>
          <p:cNvPr id="277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43960" y="4879080"/>
            <a:ext cx="352080" cy="333000"/>
          </a:xfrm>
          <a:prstGeom prst="rect">
            <a:avLst/>
          </a:prstGeom>
          <a:ln>
            <a:noFill/>
          </a:ln>
        </p:spPr>
      </p:pic>
      <p:sp>
        <p:nvSpPr>
          <p:cNvPr id="278" name="CustomShape 5"/>
          <p:cNvSpPr/>
          <p:nvPr/>
        </p:nvSpPr>
        <p:spPr>
          <a:xfrm>
            <a:off x="5517720" y="4841640"/>
            <a:ext cx="24264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3530"/>
                </a:solidFill>
                <a:latin typeface="굴림"/>
                <a:ea typeface="굴림"/>
              </a:rPr>
              <a:t>: 오른쪽(N4)이 막혀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3530"/>
                </a:solidFill>
                <a:latin typeface="굴림"/>
                <a:ea typeface="굴림"/>
              </a:rPr>
              <a:t>  있으므로, 3*3이 아님</a:t>
            </a:r>
            <a:endParaRPr/>
          </a:p>
        </p:txBody>
      </p:sp>
      <p:sp>
        <p:nvSpPr>
          <p:cNvPr id="279" name="TextShape 6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FCC829BA-5D34-4817-B0A2-52B9C55DA36F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13</a:t>
            </a:fld>
            <a:endParaRPr/>
          </a:p>
        </p:txBody>
      </p:sp>
      <p:pic>
        <p:nvPicPr>
          <p:cNvPr id="280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11160" y="3301920"/>
            <a:ext cx="3024000" cy="3153960"/>
          </a:xfrm>
          <a:prstGeom prst="rect">
            <a:avLst/>
          </a:prstGeom>
          <a:ln>
            <a:noFill/>
          </a:ln>
        </p:spPr>
      </p:pic>
      <p:sp>
        <p:nvSpPr>
          <p:cNvPr id="281" name="CustomShape 7"/>
          <p:cNvSpPr/>
          <p:nvPr/>
        </p:nvSpPr>
        <p:spPr>
          <a:xfrm>
            <a:off x="3331440" y="4575600"/>
            <a:ext cx="301680" cy="38196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sp>
        <p:nvSpPr>
          <p:cNvPr id="282" name="CustomShape 8"/>
          <p:cNvSpPr/>
          <p:nvPr/>
        </p:nvSpPr>
        <p:spPr>
          <a:xfrm>
            <a:off x="2123640" y="5589360"/>
            <a:ext cx="301680" cy="38196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  <p:pic>
        <p:nvPicPr>
          <p:cNvPr id="283" name="그림 22"/>
          <p:cNvPicPr/>
          <p:nvPr/>
        </p:nvPicPr>
        <p:blipFill>
          <a:blip r:embed="rId2"/>
          <a:stretch>
            <a:fillRect/>
          </a:stretch>
        </p:blipFill>
        <p:spPr>
          <a:xfrm>
            <a:off x="3521520" y="5301360"/>
            <a:ext cx="258120" cy="24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오목 구현 방법 예시 (4/4)</a:t>
            </a:r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685800" y="1268640"/>
            <a:ext cx="8062200" cy="51843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000" b="1">
                <a:solidFill>
                  <a:srgbClr val="000000"/>
                </a:solidFill>
                <a:latin typeface="Times New Roman"/>
                <a:ea typeface="굴림"/>
              </a:rPr>
              <a:t>게임 종료 시점 판단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사용자 또는 컴퓨터가 돌을 둔 경우에 상황을 인식해야 함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인식한 상황을 기반으로 게임의 종료 시점 여부를 판단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sz="1400">
                <a:solidFill>
                  <a:srgbClr val="004E47"/>
                </a:solidFill>
                <a:latin typeface="Times New Roman"/>
                <a:ea typeface="굴림"/>
              </a:rPr>
              <a:t>둘 수 있는 모든 곳에 돌을 모두 놓아 게임 진행이 불가능한 경우 (왼쪽 그림)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sz="1400">
                <a:solidFill>
                  <a:srgbClr val="004E47"/>
                </a:solidFill>
                <a:latin typeface="Times New Roman"/>
                <a:ea typeface="굴림"/>
              </a:rPr>
              <a:t>사용자 또는 컴퓨터가 연속으로 돌을 다섯 개 놓은 경우 (오른쪽 그림)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000" b="1">
                <a:solidFill>
                  <a:srgbClr val="000000"/>
                </a:solidFill>
                <a:latin typeface="Times New Roman"/>
                <a:ea typeface="굴림"/>
              </a:rPr>
              <a:t>방법론 개선 및 확장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예시로 제안된 방법 외에 다양한 알고리즘으로 개선할 수 있음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여러 가지 경우를 고려하여 효과적인 알고리즘을 제안하는 팀에 </a:t>
            </a:r>
            <a:r>
              <a:rPr lang="ko-KR" sz="1600" u="sng">
                <a:solidFill>
                  <a:srgbClr val="FF0000"/>
                </a:solidFill>
                <a:latin typeface="Times New Roman"/>
                <a:ea typeface="굴림"/>
              </a:rPr>
              <a:t>가산점 부여</a:t>
            </a:r>
            <a:endParaRPr/>
          </a:p>
          <a:p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3632040" y="4660560"/>
            <a:ext cx="20376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3530"/>
                </a:solidFill>
                <a:latin typeface="굴림"/>
                <a:ea typeface="굴림"/>
              </a:rPr>
              <a:t>○: 인간 ●: 컴퓨터</a:t>
            </a:r>
            <a:endParaRPr/>
          </a:p>
        </p:txBody>
      </p:sp>
      <p:pic>
        <p:nvPicPr>
          <p:cNvPr id="287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35680" y="2921400"/>
            <a:ext cx="1803960" cy="1738800"/>
          </a:xfrm>
          <a:prstGeom prst="rect">
            <a:avLst/>
          </a:prstGeom>
          <a:ln>
            <a:noFill/>
          </a:ln>
        </p:spPr>
      </p:pic>
      <p:pic>
        <p:nvPicPr>
          <p:cNvPr id="288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448160" y="2921400"/>
            <a:ext cx="1812240" cy="1738800"/>
          </a:xfrm>
          <a:prstGeom prst="rect">
            <a:avLst/>
          </a:prstGeom>
          <a:ln>
            <a:noFill/>
          </a:ln>
        </p:spPr>
      </p:pic>
      <p:sp>
        <p:nvSpPr>
          <p:cNvPr id="289" name="CustomShape 4"/>
          <p:cNvSpPr/>
          <p:nvPr/>
        </p:nvSpPr>
        <p:spPr>
          <a:xfrm>
            <a:off x="5148000" y="3088080"/>
            <a:ext cx="318240" cy="137016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</p:sp>
      <p:sp>
        <p:nvSpPr>
          <p:cNvPr id="290" name="TextShape 5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C11BE28E-8444-445C-92BA-FC19B11A1BE1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실행 시간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685800" y="1371600"/>
            <a:ext cx="7772040" cy="495252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컴퓨터의 착수 시간은 3초 이내로 제한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플레이어가 착수한 직후부터 컴퓨터가 착수할 때 까지 걸리는 시간을 측정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컴퓨터의 착수 시간은 3초로 제한</a:t>
            </a:r>
            <a:endParaRPr/>
          </a:p>
        </p:txBody>
      </p:sp>
      <p:sp>
        <p:nvSpPr>
          <p:cNvPr id="293" name="TextShape 3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62BB0A70-7B7C-4E35-8497-EDD17F9A124B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점수 배점</a:t>
            </a:r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E369EE40-992E-4D34-B255-175A0B5A6A75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16</a:t>
            </a:fld>
            <a:endParaRPr/>
          </a:p>
        </p:txBody>
      </p:sp>
      <p:sp>
        <p:nvSpPr>
          <p:cNvPr id="296" name="TextShape 3"/>
          <p:cNvSpPr txBox="1"/>
          <p:nvPr/>
        </p:nvSpPr>
        <p:spPr>
          <a:xfrm>
            <a:off x="685800" y="1371600"/>
            <a:ext cx="7772040" cy="479340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1600" b="1">
                <a:solidFill>
                  <a:srgbClr val="000000"/>
                </a:solidFill>
                <a:latin typeface="Times New Roman"/>
                <a:ea typeface="굴림"/>
              </a:rPr>
              <a:t>1차: 10점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400">
                <a:solidFill>
                  <a:srgbClr val="00279F"/>
                </a:solidFill>
                <a:latin typeface="Times New Roman"/>
                <a:ea typeface="굴림"/>
              </a:rPr>
              <a:t>보고서 5점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400">
                <a:solidFill>
                  <a:srgbClr val="00279F"/>
                </a:solidFill>
                <a:latin typeface="Times New Roman"/>
                <a:ea typeface="굴림"/>
              </a:rPr>
              <a:t>구현 5점</a:t>
            </a:r>
            <a:endParaRPr/>
          </a:p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1600" b="1">
                <a:solidFill>
                  <a:srgbClr val="000000"/>
                </a:solidFill>
                <a:latin typeface="Times New Roman"/>
                <a:ea typeface="굴림"/>
              </a:rPr>
              <a:t>2차: 15점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400">
                <a:solidFill>
                  <a:srgbClr val="00279F"/>
                </a:solidFill>
                <a:latin typeface="Times New Roman"/>
                <a:ea typeface="굴림"/>
              </a:rPr>
              <a:t>보고서 5점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400">
                <a:solidFill>
                  <a:srgbClr val="00279F"/>
                </a:solidFill>
                <a:latin typeface="Times New Roman"/>
                <a:ea typeface="굴림"/>
              </a:rPr>
              <a:t>구현 5점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400">
                <a:solidFill>
                  <a:srgbClr val="00279F"/>
                </a:solidFill>
                <a:latin typeface="Times New Roman"/>
                <a:ea typeface="굴림"/>
              </a:rPr>
              <a:t>게임 규칙 구현 5점</a:t>
            </a:r>
            <a:endParaRPr/>
          </a:p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1600" b="1">
                <a:solidFill>
                  <a:srgbClr val="000000"/>
                </a:solidFill>
                <a:latin typeface="Times New Roman"/>
                <a:ea typeface="굴림"/>
              </a:rPr>
              <a:t>3차: 20점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400">
                <a:solidFill>
                  <a:srgbClr val="00279F"/>
                </a:solidFill>
                <a:latin typeface="Times New Roman"/>
                <a:ea typeface="굴림"/>
              </a:rPr>
              <a:t>보고서 5점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400">
                <a:solidFill>
                  <a:srgbClr val="00279F"/>
                </a:solidFill>
                <a:latin typeface="Times New Roman"/>
                <a:ea typeface="굴림"/>
              </a:rPr>
              <a:t>구현 5점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400">
                <a:solidFill>
                  <a:srgbClr val="00279F"/>
                </a:solidFill>
                <a:latin typeface="Times New Roman"/>
                <a:ea typeface="굴림"/>
              </a:rPr>
              <a:t>게임 규칙 구현 5점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400">
                <a:solidFill>
                  <a:srgbClr val="00279F"/>
                </a:solidFill>
                <a:latin typeface="Times New Roman"/>
                <a:ea typeface="굴림"/>
              </a:rPr>
              <a:t>착수 시간 5점</a:t>
            </a:r>
            <a:endParaRPr/>
          </a:p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1600" b="1">
                <a:solidFill>
                  <a:srgbClr val="000000"/>
                </a:solidFill>
                <a:latin typeface="Times New Roman"/>
                <a:ea typeface="굴림"/>
              </a:rPr>
              <a:t>최종 프로젝트: 55점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400">
                <a:solidFill>
                  <a:srgbClr val="00279F"/>
                </a:solidFill>
                <a:latin typeface="Times New Roman"/>
                <a:ea typeface="굴림"/>
              </a:rPr>
              <a:t>프로젝트 보고서(10장 내외) 15점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400">
                <a:solidFill>
                  <a:srgbClr val="00279F"/>
                </a:solidFill>
                <a:latin typeface="Times New Roman"/>
                <a:ea typeface="굴림"/>
              </a:rPr>
              <a:t>기타(방법론, 알고리즘 제안 등) 10점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400">
                <a:solidFill>
                  <a:srgbClr val="00279F"/>
                </a:solidFill>
                <a:latin typeface="Times New Roman"/>
                <a:ea typeface="굴림"/>
              </a:rPr>
              <a:t>토너먼트 승률 점수 30점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감점 요인</a:t>
            </a:r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685800" y="1371600"/>
            <a:ext cx="7772040" cy="495252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지각 제출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보고서 지각 제출 -1점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소스코드 지각 제출 -1점</a:t>
            </a:r>
            <a:endParaRPr/>
          </a:p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구현 점수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게임 규칙 미구현 -2점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기본적인 사항 잘못 구현 (입/출력, 판의 크기, 돌의 색 등) -2점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실행시간 초과 3초당 -2점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99" name="TextShape 3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8010756D-2B20-4A03-8BD3-908C60D5BBCA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개발 환경</a:t>
            </a: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685800" y="1371600"/>
            <a:ext cx="7772040" cy="495252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</a:pPr>
            <a:endParaRPr/>
          </a:p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사용 언어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C, C++, Java, Python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외부 라이브러리 사용 금지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sz="1600">
                <a:solidFill>
                  <a:srgbClr val="004E47"/>
                </a:solidFill>
                <a:latin typeface="Times New Roman"/>
                <a:ea typeface="굴림"/>
              </a:rPr>
              <a:t>표준 라이브러리만 사용</a:t>
            </a:r>
            <a:endParaRPr/>
          </a:p>
          <a:p>
            <a:endParaRPr/>
          </a:p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실행 환경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터미널 환경에서 표준 입출력으로 실행 가능해야 함</a:t>
            </a:r>
            <a:endParaRPr/>
          </a:p>
        </p:txBody>
      </p:sp>
      <p:sp>
        <p:nvSpPr>
          <p:cNvPr id="302" name="TextShape 3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3FB7B33A-D225-42C4-8374-18AC4F0388E9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과제 제출 (1/2)</a:t>
            </a:r>
            <a:endParaRPr/>
          </a:p>
        </p:txBody>
      </p:sp>
      <p:sp>
        <p:nvSpPr>
          <p:cNvPr id="304" name="TextShape 2"/>
          <p:cNvSpPr txBox="1"/>
          <p:nvPr/>
        </p:nvSpPr>
        <p:spPr>
          <a:xfrm>
            <a:off x="611640" y="1371600"/>
            <a:ext cx="8064360" cy="495252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 dirty="0">
                <a:solidFill>
                  <a:srgbClr val="000000"/>
                </a:solidFill>
                <a:latin typeface="Times New Roman"/>
                <a:ea typeface="굴림"/>
              </a:rPr>
              <a:t>보고서 제출기한 및 방법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2016</a:t>
            </a:r>
            <a:r>
              <a:rPr lang="ko-KR" sz="2000" dirty="0" smtClean="0">
                <a:solidFill>
                  <a:srgbClr val="00279F"/>
                </a:solidFill>
                <a:latin typeface="Times New Roman"/>
                <a:ea typeface="굴림"/>
              </a:rPr>
              <a:t>년</a:t>
            </a:r>
            <a:r>
              <a:rPr lang="en-US" altLang="ko-KR" sz="2000" dirty="0" smtClean="0">
                <a:solidFill>
                  <a:srgbClr val="00279F"/>
                </a:solidFill>
                <a:latin typeface="Times New Roman"/>
                <a:ea typeface="굴림"/>
              </a:rPr>
              <a:t> </a:t>
            </a:r>
            <a:r>
              <a:rPr lang="ko-KR" sz="2000" dirty="0" smtClean="0">
                <a:solidFill>
                  <a:srgbClr val="00279F"/>
                </a:solidFill>
                <a:latin typeface="Times New Roman"/>
                <a:ea typeface="굴림"/>
              </a:rPr>
              <a:t>5월</a:t>
            </a:r>
            <a:r>
              <a:rPr lang="en-US" altLang="ko-KR" sz="2000" smtClean="0">
                <a:solidFill>
                  <a:srgbClr val="00279F"/>
                </a:solidFill>
                <a:latin typeface="Times New Roman"/>
                <a:ea typeface="굴림"/>
              </a:rPr>
              <a:t> 4</a:t>
            </a:r>
            <a:r>
              <a:rPr lang="ko-KR" sz="2000" dirty="0" smtClean="0">
                <a:solidFill>
                  <a:srgbClr val="00279F"/>
                </a:solidFill>
                <a:latin typeface="Times New Roman"/>
                <a:ea typeface="굴림"/>
              </a:rPr>
              <a:t>일 </a:t>
            </a: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월요일 오후 9시까지 정통관 409호 앞 박스에 제출</a:t>
            </a:r>
            <a:endParaRPr dirty="0"/>
          </a:p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 dirty="0">
                <a:solidFill>
                  <a:srgbClr val="000000"/>
                </a:solidFill>
                <a:latin typeface="Times New Roman"/>
                <a:ea typeface="굴림"/>
              </a:rPr>
              <a:t>보고서 필수 포함 항목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구현 환경(운영체제, 개발 언어 등)에 대한 요약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현재 상황 인식 방법에 대한 설명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다음 수에 대한 시뮬레이션 방법에 대한 설명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다른 방법으로 하였을 경우, 그에 대한 설명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착수 시간을 사용하는 비중에 대한 설명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착수 시간을 줄이는 방안에 대한 설명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Screenshot: 컴퓨터가 이긴 화면, 무승부인 화면, 3*3 을 인식하여 사용자의 입력을 취소한 화면 첨부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분량: 표지 제외하여 A4용지 3장 내외. 소스코드 포함 시 감점</a:t>
            </a:r>
            <a:endParaRPr dirty="0"/>
          </a:p>
          <a:p>
            <a:pPr>
              <a:lnSpc>
                <a:spcPct val="130000"/>
              </a:lnSpc>
            </a:pPr>
            <a:endParaRPr dirty="0"/>
          </a:p>
          <a:p>
            <a:pPr>
              <a:lnSpc>
                <a:spcPct val="130000"/>
              </a:lnSpc>
            </a:pPr>
            <a:endParaRPr dirty="0"/>
          </a:p>
          <a:p>
            <a:pPr>
              <a:lnSpc>
                <a:spcPct val="130000"/>
              </a:lnSpc>
            </a:pPr>
            <a:endParaRPr dirty="0"/>
          </a:p>
        </p:txBody>
      </p:sp>
      <p:sp>
        <p:nvSpPr>
          <p:cNvPr id="305" name="TextShape 3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F7606ED4-D3EC-4FEC-AB4F-3AE75B479A04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85800" y="1371600"/>
            <a:ext cx="7772040" cy="495252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</a:pPr>
            <a:endParaRPr/>
          </a:p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인공지능 게임 시스템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인공지능을 이용하여 다양한 보드 게임을 컴퓨터가 플레이하는 여러 연구가 진행 중임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>
                <a:solidFill>
                  <a:srgbClr val="004E47"/>
                </a:solidFill>
                <a:latin typeface="Times New Roman"/>
                <a:ea typeface="굴림"/>
              </a:rPr>
              <a:t>체스, 장기, 바둑 등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각 게임 알고리즘은 여러 분야의 복잡한 문제를 해결하는 데 도움이 됨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오목 게임을 구현함으로써 인공지능을 활용한 문제 해결 능력을 키울 수 있음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 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1371600" y="266760"/>
            <a:ext cx="6857640" cy="9522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en-US" sz="3200" b="1">
                <a:solidFill>
                  <a:srgbClr val="081D58"/>
                </a:solidFill>
                <a:latin typeface="굴림"/>
                <a:ea typeface="굴림"/>
              </a:rPr>
              <a:t>개       요</a:t>
            </a:r>
            <a:endParaRPr/>
          </a:p>
        </p:txBody>
      </p:sp>
      <p:sp>
        <p:nvSpPr>
          <p:cNvPr id="202" name="TextShape 4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DBF45ABB-1A00-48B4-B697-D912C857E53E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과제 제출 (2/2)</a:t>
            </a:r>
            <a:endParaRPr/>
          </a:p>
        </p:txBody>
      </p:sp>
      <p:sp>
        <p:nvSpPr>
          <p:cNvPr id="307" name="TextShape 2"/>
          <p:cNvSpPr txBox="1"/>
          <p:nvPr/>
        </p:nvSpPr>
        <p:spPr>
          <a:xfrm>
            <a:off x="685800" y="1371600"/>
            <a:ext cx="7772040" cy="495252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 dirty="0">
                <a:solidFill>
                  <a:srgbClr val="000000"/>
                </a:solidFill>
                <a:latin typeface="Times New Roman"/>
                <a:ea typeface="굴림"/>
              </a:rPr>
              <a:t>소스코드 및 실행파일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제출 기한: 2016년 5월 </a:t>
            </a:r>
            <a:r>
              <a:rPr lang="en-US" altLang="ko-KR" sz="2000" dirty="0" smtClean="0">
                <a:solidFill>
                  <a:srgbClr val="00279F"/>
                </a:solidFill>
                <a:latin typeface="Times New Roman"/>
                <a:ea typeface="굴림"/>
              </a:rPr>
              <a:t>4</a:t>
            </a:r>
            <a:r>
              <a:rPr lang="ko-KR" sz="2000" dirty="0" smtClean="0">
                <a:solidFill>
                  <a:srgbClr val="00279F"/>
                </a:solidFill>
                <a:latin typeface="Times New Roman"/>
                <a:ea typeface="굴림"/>
              </a:rPr>
              <a:t>일 </a:t>
            </a: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(월요일) 23:59까지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보고서 파일과 함께 압축하여 blackboard에 업로드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Visual studio C++로 작성한 과제 소스 제출시, 불필요한 파일 및 </a:t>
            </a:r>
            <a:r>
              <a:rPr lang="ko-KR" sz="2000" dirty="0" err="1">
                <a:solidFill>
                  <a:srgbClr val="00279F"/>
                </a:solidFill>
                <a:latin typeface="Times New Roman"/>
                <a:ea typeface="굴림"/>
              </a:rPr>
              <a:t>디렉토리</a:t>
            </a: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 삭제 후 제출</a:t>
            </a:r>
            <a:endParaRPr dirty="0"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ko-KR" dirty="0">
                <a:solidFill>
                  <a:srgbClr val="004E47"/>
                </a:solidFill>
                <a:latin typeface="Times New Roman"/>
                <a:ea typeface="굴림"/>
              </a:rPr>
              <a:t>참고: </a:t>
            </a:r>
            <a:r>
              <a:rPr lang="ko-KR" u="sng" dirty="0">
                <a:solidFill>
                  <a:srgbClr val="000000"/>
                </a:solidFill>
                <a:latin typeface="Times New Roman"/>
                <a:ea typeface="굴림"/>
              </a:rPr>
              <a:t>http://yowon009.tistory.com/494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 dirty="0">
                <a:solidFill>
                  <a:srgbClr val="00279F"/>
                </a:solidFill>
                <a:latin typeface="Times New Roman"/>
                <a:ea typeface="굴림"/>
              </a:rPr>
              <a:t>실행 파일(.exe)은 release모드로 컴파일 후 제출</a:t>
            </a:r>
            <a:endParaRPr dirty="0"/>
          </a:p>
          <a:p>
            <a:endParaRPr dirty="0"/>
          </a:p>
        </p:txBody>
      </p:sp>
      <p:sp>
        <p:nvSpPr>
          <p:cNvPr id="308" name="TextShape 3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71886011-8FCA-4933-B8CE-D24A370CAAE8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85800" y="1371600"/>
            <a:ext cx="7772040" cy="495252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인공지능 오목 게임 시스템 구현</a:t>
            </a:r>
            <a:endParaRPr/>
          </a:p>
          <a:p>
            <a:pPr>
              <a:lnSpc>
                <a:spcPct val="130000"/>
              </a:lnSpc>
            </a:pPr>
            <a:endParaRPr/>
          </a:p>
          <a:p>
            <a:pPr>
              <a:lnSpc>
                <a:spcPct val="130000"/>
              </a:lnSpc>
            </a:pPr>
            <a:endParaRPr/>
          </a:p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2차 과제를 확장하여 오목 게임 시스템 구현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사용자와 대결하는 인공지능 게임 시스템 구현</a:t>
            </a:r>
            <a:endParaRPr/>
          </a:p>
          <a:p>
            <a:pPr>
              <a:lnSpc>
                <a:spcPct val="130000"/>
              </a:lnSpc>
            </a:pPr>
            <a:endParaRPr/>
          </a:p>
          <a:p>
            <a:pPr>
              <a:lnSpc>
                <a:spcPct val="130000"/>
              </a:lnSpc>
            </a:pP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 </a:t>
            </a:r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1259640" y="266760"/>
            <a:ext cx="6857640" cy="9522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en-US" sz="3200" b="1">
                <a:solidFill>
                  <a:srgbClr val="081D58"/>
                </a:solidFill>
                <a:latin typeface="굴림"/>
                <a:ea typeface="굴림"/>
              </a:rPr>
              <a:t>과제 목표</a:t>
            </a:r>
            <a:endParaRPr/>
          </a:p>
        </p:txBody>
      </p:sp>
      <p:sp>
        <p:nvSpPr>
          <p:cNvPr id="206" name="TextShape 4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ADA65C6E-C6BA-4F9B-97F8-C1302EECAB4E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오목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617040" y="1416960"/>
            <a:ext cx="8062200" cy="51843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오목의 게임 규칙 및 제한 사항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컴퓨터와 사용자가 번갈아 가며 한 번씩 돌을 놓음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가로/세로/대각선 총 4방향 중 연속된 5개의 돌을 먼저 놓는 쪽이 승리함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오목 규칙 – 일반 룰 추가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컴퓨터가 흑돌(</a:t>
            </a: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○)</a:t>
            </a: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을 잡고 먼저 시작함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사용자는 백돌(●)을 사용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u="sng">
                <a:solidFill>
                  <a:srgbClr val="00279F"/>
                </a:solidFill>
                <a:latin typeface="Times New Roman"/>
                <a:ea typeface="굴림"/>
              </a:rPr>
              <a:t>판의 크기는 15*15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u="sng">
                <a:solidFill>
                  <a:srgbClr val="00279F"/>
                </a:solidFill>
                <a:latin typeface="Times New Roman"/>
                <a:ea typeface="굴림"/>
              </a:rPr>
              <a:t>컴퓨터의 착수 시간을 3초로 제한</a:t>
            </a:r>
            <a:endParaRPr/>
          </a:p>
          <a:p>
            <a:endParaRPr/>
          </a:p>
          <a:p>
            <a:pPr>
              <a:lnSpc>
                <a:spcPct val="130000"/>
              </a:lnSpc>
            </a:pPr>
            <a:endParaRPr/>
          </a:p>
        </p:txBody>
      </p:sp>
      <p:sp>
        <p:nvSpPr>
          <p:cNvPr id="209" name="TextShape 3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858911C5-1A45-4805-A53A-1E6F5911C8FB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오목 규칙 - 일반 룰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539640" y="1196640"/>
            <a:ext cx="7772040" cy="495252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일반 룰 적용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오목 게임에서 가장 일반적으로 통용되는 규칙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선수인 흑의 유리함을 제한하기 위해 적용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흑, 백 모두 3*3위치에 착수할 수 없음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흑, 백 모두 4*4위치에 착수 가능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장목(6목 이상의 돌이 연속되는 경우)은 가능하되, 승패에는 영향 없음</a:t>
            </a:r>
            <a:endParaRPr/>
          </a:p>
        </p:txBody>
      </p:sp>
      <p:sp>
        <p:nvSpPr>
          <p:cNvPr id="212" name="TextShape 3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0E0EEB7A-F0FA-4D72-BB7A-156B9682D96B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3*3과 4*4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685800" y="1371600"/>
            <a:ext cx="7772040" cy="495252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000" b="1">
                <a:solidFill>
                  <a:srgbClr val="000000"/>
                </a:solidFill>
                <a:latin typeface="Times New Roman"/>
                <a:ea typeface="굴림"/>
              </a:rPr>
              <a:t>3*3의 정의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한 수를 추가했을 때, 좌우가 막히지 않은 4개의 돌이 연속되는 모양을 삼(三)이라 정의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3*3은 삼(三)이 한 수에 동시에 만들어지는 곳을 의미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200" b="1">
                <a:solidFill>
                  <a:srgbClr val="000000"/>
                </a:solidFill>
                <a:latin typeface="Times New Roman"/>
                <a:ea typeface="굴림"/>
              </a:rPr>
              <a:t>4*4의 정의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4개의 돌이 연속된 모양을 사(四)라 정의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4*4는 한 수에 사(四)가 동시에 만들어지는 곳을 의미</a:t>
            </a:r>
            <a:endParaRPr/>
          </a:p>
        </p:txBody>
      </p:sp>
      <p:pic>
        <p:nvPicPr>
          <p:cNvPr id="21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40" y="2925000"/>
            <a:ext cx="2093760" cy="2088000"/>
          </a:xfrm>
          <a:prstGeom prst="rect">
            <a:avLst/>
          </a:prstGeom>
          <a:ln>
            <a:noFill/>
          </a:ln>
        </p:spPr>
      </p:pic>
      <p:sp>
        <p:nvSpPr>
          <p:cNvPr id="216" name="CustomShape 3"/>
          <p:cNvSpPr/>
          <p:nvPr/>
        </p:nvSpPr>
        <p:spPr>
          <a:xfrm>
            <a:off x="3984480" y="3555720"/>
            <a:ext cx="2727720" cy="577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3530"/>
                </a:solidFill>
                <a:latin typeface="굴림"/>
                <a:ea typeface="굴림"/>
              </a:rPr>
              <a:t>A, B, C, D 모두 3*3이며,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3530"/>
                </a:solidFill>
                <a:latin typeface="굴림"/>
                <a:ea typeface="굴림"/>
              </a:rPr>
              <a:t>    해당 위치에 착수할 수 없음</a:t>
            </a:r>
            <a:endParaRPr/>
          </a:p>
        </p:txBody>
      </p:sp>
      <p:sp>
        <p:nvSpPr>
          <p:cNvPr id="217" name="TextShape 4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C2DDB529-5E5A-497F-B6BA-917DBE865731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입력과 출력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685800" y="1371600"/>
            <a:ext cx="7702200" cy="495252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입/출력 예제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입력 메시지를 출력한 후, 사용자의 좌표를 표준 입력으로 입력 받음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돌의 좌표는 가로축 알파벳과 세로축 숫자로 표현함(예: C3)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바둑판의 상태를 출력한 후, 다시 입력 메시지를 출력하고 새로운 좌표를 입력 받는 과정을 반복함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2000">
                <a:solidFill>
                  <a:srgbClr val="00279F"/>
                </a:solidFill>
                <a:latin typeface="Times New Roman"/>
                <a:ea typeface="굴림"/>
              </a:rPr>
              <a:t>승부가 나거나 무승부인 경우 결과를 표시하고 프로그램을 종료함
</a:t>
            </a:r>
            <a:endParaRPr/>
          </a:p>
        </p:txBody>
      </p:sp>
      <p:sp>
        <p:nvSpPr>
          <p:cNvPr id="220" name="TextShape 3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6387C94F-A1E5-4334-BBAE-A2A9A7F2E889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7</a:t>
            </a:fld>
            <a:endParaRPr/>
          </a:p>
        </p:txBody>
      </p:sp>
      <p:pic>
        <p:nvPicPr>
          <p:cNvPr id="221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42920" y="4077000"/>
            <a:ext cx="1913760" cy="2247120"/>
          </a:xfrm>
          <a:prstGeom prst="rect">
            <a:avLst/>
          </a:prstGeom>
          <a:ln>
            <a:noFill/>
          </a:ln>
        </p:spPr>
      </p:pic>
      <p:sp>
        <p:nvSpPr>
          <p:cNvPr id="222" name="CustomShape 4"/>
          <p:cNvSpPr/>
          <p:nvPr/>
        </p:nvSpPr>
        <p:spPr>
          <a:xfrm>
            <a:off x="3878280" y="4077000"/>
            <a:ext cx="1629360" cy="143640"/>
          </a:xfrm>
          <a:prstGeom prst="rect">
            <a:avLst/>
          </a:prstGeom>
          <a:noFill/>
          <a:ln w="25560">
            <a:solidFill>
              <a:srgbClr val="FFC000"/>
            </a:solidFill>
            <a:round/>
          </a:ln>
        </p:spPr>
      </p:sp>
      <p:sp>
        <p:nvSpPr>
          <p:cNvPr id="223" name="CustomShape 5"/>
          <p:cNvSpPr/>
          <p:nvPr/>
        </p:nvSpPr>
        <p:spPr>
          <a:xfrm>
            <a:off x="3742920" y="4149000"/>
            <a:ext cx="135360" cy="1878840"/>
          </a:xfrm>
          <a:prstGeom prst="rect">
            <a:avLst/>
          </a:prstGeom>
          <a:noFill/>
          <a:ln w="25560">
            <a:solidFill>
              <a:srgbClr val="FFC000"/>
            </a:solidFill>
            <a:round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예제 시나리오 (1/3)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685800" y="1268640"/>
            <a:ext cx="8062200" cy="51843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400" b="1">
                <a:solidFill>
                  <a:srgbClr val="000000"/>
                </a:solidFill>
                <a:latin typeface="Times New Roman"/>
                <a:ea typeface="굴림"/>
              </a:rPr>
              <a:t>초기 화면 출력 및 입력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게임을 시작하면 컴퓨터가 먼저 착수 (아래 예에서는 C3에 착수)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착수 후, 오목판 및 입력 메시지 출력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>
                <a:solidFill>
                  <a:srgbClr val="00279F"/>
                </a:solidFill>
                <a:latin typeface="Times New Roman"/>
                <a:ea typeface="굴림"/>
              </a:rPr>
              <a:t>사용자는 두고 싶은 좌표를 입력 (아래 예에서는 B4를 입력)</a:t>
            </a:r>
            <a:endParaRPr/>
          </a:p>
        </p:txBody>
      </p:sp>
      <p:pic>
        <p:nvPicPr>
          <p:cNvPr id="226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2915640" y="3429000"/>
            <a:ext cx="3384000" cy="2533320"/>
          </a:xfrm>
          <a:prstGeom prst="rect">
            <a:avLst/>
          </a:prstGeom>
          <a:ln>
            <a:noFill/>
          </a:ln>
        </p:spPr>
      </p:pic>
      <p:sp>
        <p:nvSpPr>
          <p:cNvPr id="227" name="TextShape 3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D77DA246-A11B-4793-B1DE-AECAB5FC666C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219320" y="114480"/>
            <a:ext cx="6857640" cy="952200"/>
          </a:xfrm>
          <a:prstGeom prst="rect">
            <a:avLst/>
          </a:prstGeom>
        </p:spPr>
        <p:txBody>
          <a:bodyPr lIns="92160" tIns="46080" rIns="92160" bIns="46080" anchor="ctr" anchorCtr="1"/>
          <a:lstStyle/>
          <a:p>
            <a:pPr algn="ctr">
              <a:lnSpc>
                <a:spcPct val="90000"/>
              </a:lnSpc>
            </a:pPr>
            <a:r>
              <a:rPr lang="ko-KR" sz="3200" b="1">
                <a:solidFill>
                  <a:srgbClr val="081D58"/>
                </a:solidFill>
                <a:latin typeface="굴림"/>
                <a:ea typeface="굴림"/>
              </a:rPr>
              <a:t>예제 시나리오 (2/3)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323640" y="1268640"/>
            <a:ext cx="4608000" cy="51843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30000"/>
              </a:lnSpc>
            </a:pPr>
            <a:endParaRPr/>
          </a:p>
          <a:p>
            <a:pPr>
              <a:lnSpc>
                <a:spcPct val="130000"/>
              </a:lnSpc>
              <a:buSzPct val="90000"/>
              <a:buFont typeface="Monotype Sorts" charset="2"/>
              <a:buChar char=""/>
            </a:pPr>
            <a:r>
              <a:rPr lang="ko-KR" sz="2000" b="1">
                <a:solidFill>
                  <a:srgbClr val="000000"/>
                </a:solidFill>
                <a:latin typeface="Times New Roman"/>
                <a:ea typeface="굴림"/>
              </a:rPr>
              <a:t>사용자 입력 후 결과 출력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아래 예제에서 사용자가 B4에 돌을 놓음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그 후, C4 위치에 컴퓨터가 돌을 놓음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이 상황에 대한 결과 출력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이후 사용자는 다시 놓을 곳을 입력하여야 함 (위 그림)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 u="sng">
                <a:solidFill>
                  <a:srgbClr val="00279F"/>
                </a:solidFill>
                <a:latin typeface="Times New Roman"/>
                <a:ea typeface="굴림"/>
              </a:rPr>
              <a:t>사용자가 3*3 에 착수했을 경우 재입력 요청</a:t>
            </a: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 (아래 그림, I8을 입력한 경우)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"/>
            </a:pPr>
            <a:r>
              <a:rPr lang="ko-KR" sz="1600">
                <a:solidFill>
                  <a:srgbClr val="00279F"/>
                </a:solidFill>
                <a:latin typeface="Times New Roman"/>
                <a:ea typeface="굴림"/>
              </a:rPr>
              <a:t>본 과정이 반복됨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230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5148000" y="1556640"/>
            <a:ext cx="2858760" cy="2160000"/>
          </a:xfrm>
          <a:prstGeom prst="rect">
            <a:avLst/>
          </a:prstGeom>
          <a:ln>
            <a:noFill/>
          </a:ln>
        </p:spPr>
      </p:pic>
      <p:sp>
        <p:nvSpPr>
          <p:cNvPr id="231" name="TextShape 3"/>
          <p:cNvSpPr txBox="1"/>
          <p:nvPr/>
        </p:nvSpPr>
        <p:spPr>
          <a:xfrm>
            <a:off x="5689440" y="6553080"/>
            <a:ext cx="1904760" cy="2282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fld id="{1D19B155-11E9-4B98-8A9B-5C5C19189717}" type="slidenum">
              <a:rPr lang="en-US" sz="1400">
                <a:solidFill>
                  <a:srgbClr val="003530"/>
                </a:solidFill>
                <a:latin typeface="Arial"/>
                <a:ea typeface="돋움"/>
              </a:rPr>
              <a:t>9</a:t>
            </a:fld>
            <a:endParaRPr/>
          </a:p>
        </p:txBody>
      </p:sp>
      <p:pic>
        <p:nvPicPr>
          <p:cNvPr id="232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5155560" y="3733200"/>
            <a:ext cx="2851200" cy="2827800"/>
          </a:xfrm>
          <a:prstGeom prst="rect">
            <a:avLst/>
          </a:prstGeom>
          <a:ln>
            <a:noFill/>
          </a:ln>
        </p:spPr>
      </p:pic>
      <p:sp>
        <p:nvSpPr>
          <p:cNvPr id="233" name="CustomShape 4"/>
          <p:cNvSpPr/>
          <p:nvPr/>
        </p:nvSpPr>
        <p:spPr>
          <a:xfrm>
            <a:off x="6577560" y="4847040"/>
            <a:ext cx="301680" cy="381960"/>
          </a:xfrm>
          <a:prstGeom prst="mathMultiply">
            <a:avLst>
              <a:gd name="adj1" fmla="val 23520"/>
            </a:avLst>
          </a:prstGeom>
          <a:solidFill>
            <a:srgbClr val="AAAAFF"/>
          </a:solidFill>
          <a:ln w="25560">
            <a:solidFill>
              <a:srgbClr val="7D7DBC"/>
            </a:solidFill>
            <a:round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Microsoft Office PowerPoint</Application>
  <PresentationFormat>화면 슬라이드 쇼(4:3)</PresentationFormat>
  <Paragraphs>231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DejaVu Sans</vt:lpstr>
      <vt:lpstr>Monotype Sorts</vt:lpstr>
      <vt:lpstr>StarSymbol</vt:lpstr>
      <vt:lpstr>굴림</vt:lpstr>
      <vt:lpstr>나눔고딕</vt:lpstr>
      <vt:lpstr>돋움</vt:lpstr>
      <vt:lpstr>Arial</vt:lpstr>
      <vt:lpstr>Times New Roman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신동원</cp:lastModifiedBy>
  <cp:revision>1</cp:revision>
  <dcterms:modified xsi:type="dcterms:W3CDTF">2016-05-02T10:27:19Z</dcterms:modified>
</cp:coreProperties>
</file>