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1" r:id="rId3"/>
    <p:sldId id="258" r:id="rId4"/>
    <p:sldId id="262" r:id="rId5"/>
    <p:sldId id="265" r:id="rId6"/>
    <p:sldId id="285" r:id="rId7"/>
    <p:sldId id="286" r:id="rId8"/>
    <p:sldId id="287" r:id="rId9"/>
    <p:sldId id="306" r:id="rId10"/>
    <p:sldId id="288" r:id="rId11"/>
    <p:sldId id="290" r:id="rId12"/>
    <p:sldId id="314" r:id="rId13"/>
    <p:sldId id="274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7" r:id="rId23"/>
    <p:sldId id="308" r:id="rId24"/>
    <p:sldId id="309" r:id="rId25"/>
    <p:sldId id="300" r:id="rId26"/>
    <p:sldId id="272" r:id="rId27"/>
    <p:sldId id="299" r:id="rId28"/>
    <p:sldId id="301" r:id="rId29"/>
    <p:sldId id="310" r:id="rId30"/>
    <p:sldId id="302" r:id="rId31"/>
    <p:sldId id="311" r:id="rId32"/>
    <p:sldId id="315" r:id="rId33"/>
    <p:sldId id="313" r:id="rId34"/>
    <p:sldId id="269" r:id="rId35"/>
    <p:sldId id="2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6" autoAdjust="0"/>
    <p:restoredTop sz="88187" autoAdjust="0"/>
  </p:normalViewPr>
  <p:slideViewPr>
    <p:cSldViewPr snapToGrid="0">
      <p:cViewPr varScale="1">
        <p:scale>
          <a:sx n="228" d="100"/>
          <a:sy n="228" d="100"/>
        </p:scale>
        <p:origin x="10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oreaoffice-my.sharepoint.com/personal/grayplc_korea_edu/Documents/&#47928;&#49436;/&#48516;&#5425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Sheet1!$B$1:$B$321</c:f>
              <c:strCache>
                <c:ptCount val="321"/>
                <c:pt idx="0">
                  <c:v>library/stringprep.html</c:v>
                </c:pt>
                <c:pt idx="1">
                  <c:v>library/spwd.html</c:v>
                </c:pt>
                <c:pt idx="2">
                  <c:v>library/_dummy_thread.html</c:v>
                </c:pt>
                <c:pt idx="3">
                  <c:v>library/pyclbr.html</c:v>
                </c:pt>
                <c:pt idx="4">
                  <c:v>library/pyexpat.html</c:v>
                </c:pt>
                <c:pt idx="5">
                  <c:v>library/mailcap.html</c:v>
                </c:pt>
                <c:pt idx="6">
                  <c:v>library/misc.html</c:v>
                </c:pt>
                <c:pt idx="7">
                  <c:v>library/email.encoders.html</c:v>
                </c:pt>
                <c:pt idx="8">
                  <c:v>library/email.iterators.html</c:v>
                </c:pt>
                <c:pt idx="9">
                  <c:v>library/email.contentmanager.html</c:v>
                </c:pt>
                <c:pt idx="10">
                  <c:v>library/nntplib.html</c:v>
                </c:pt>
                <c:pt idx="11">
                  <c:v>library/othergui.html</c:v>
                </c:pt>
                <c:pt idx="12">
                  <c:v>library/tabnanny.html</c:v>
                </c:pt>
                <c:pt idx="13">
                  <c:v>library/crypto.html</c:v>
                </c:pt>
                <c:pt idx="14">
                  <c:v>library/concurrent.html</c:v>
                </c:pt>
                <c:pt idx="15">
                  <c:v>library/ossaudiodev.html</c:v>
                </c:pt>
                <c:pt idx="16">
                  <c:v>library/asyncio-platforms.html</c:v>
                </c:pt>
                <c:pt idx="17">
                  <c:v>library/asyncio-llapi-index.html</c:v>
                </c:pt>
                <c:pt idx="18">
                  <c:v>library/macpath.html</c:v>
                </c:pt>
                <c:pt idx="19">
                  <c:v>library/sunau.html</c:v>
                </c:pt>
                <c:pt idx="20">
                  <c:v>library/urllib.robotparser.html</c:v>
                </c:pt>
                <c:pt idx="21">
                  <c:v>library/symbol.html</c:v>
                </c:pt>
                <c:pt idx="22">
                  <c:v>library/xml.dom.html</c:v>
                </c:pt>
                <c:pt idx="23">
                  <c:v>library/text.html</c:v>
                </c:pt>
                <c:pt idx="24">
                  <c:v>library/binary.html</c:v>
                </c:pt>
                <c:pt idx="25">
                  <c:v>library/nis.html</c:v>
                </c:pt>
                <c:pt idx="26">
                  <c:v>library/asyncio-api-index.html</c:v>
                </c:pt>
                <c:pt idx="27">
                  <c:v>library/binhex.html</c:v>
                </c:pt>
                <c:pt idx="28">
                  <c:v>library/aifc.html</c:v>
                </c:pt>
                <c:pt idx="29">
                  <c:v>library/curses.panel.html</c:v>
                </c:pt>
                <c:pt idx="30">
                  <c:v>library/xdrlib.html</c:v>
                </c:pt>
                <c:pt idx="31">
                  <c:v>library/allos.html</c:v>
                </c:pt>
                <c:pt idx="32">
                  <c:v>library/distribution.html</c:v>
                </c:pt>
                <c:pt idx="33">
                  <c:v>library/curses.ascii.html</c:v>
                </c:pt>
                <c:pt idx="34">
                  <c:v>library/netdata.html</c:v>
                </c:pt>
                <c:pt idx="35">
                  <c:v>library/dummy_threading.html</c:v>
                </c:pt>
                <c:pt idx="36">
                  <c:v>library/windows.html</c:v>
                </c:pt>
                <c:pt idx="37">
                  <c:v>library/asyncio-policy.html</c:v>
                </c:pt>
                <c:pt idx="38">
                  <c:v>library/python.html</c:v>
                </c:pt>
                <c:pt idx="39">
                  <c:v>library/symtable.html</c:v>
                </c:pt>
                <c:pt idx="40">
                  <c:v>library/custominterp.html</c:v>
                </c:pt>
                <c:pt idx="41">
                  <c:v>library/numeric.html</c:v>
                </c:pt>
                <c:pt idx="42">
                  <c:v>library/formatter.html</c:v>
                </c:pt>
                <c:pt idx="43">
                  <c:v>library/i18n.html</c:v>
                </c:pt>
                <c:pt idx="44">
                  <c:v>library/frameworks.html</c:v>
                </c:pt>
                <c:pt idx="45">
                  <c:v>library/grp.html</c:v>
                </c:pt>
                <c:pt idx="46">
                  <c:v>library/unix.html</c:v>
                </c:pt>
                <c:pt idx="47">
                  <c:v>library/superseded.html</c:v>
                </c:pt>
                <c:pt idx="48">
                  <c:v>library/email.headerregistry.html</c:v>
                </c:pt>
                <c:pt idx="49">
                  <c:v>library/asyncio-exceptions.html</c:v>
                </c:pt>
                <c:pt idx="50">
                  <c:v>library/markup.html</c:v>
                </c:pt>
                <c:pt idx="51">
                  <c:v>library/email.generator.html</c:v>
                </c:pt>
                <c:pt idx="52">
                  <c:v>library/rlcompleter.html</c:v>
                </c:pt>
                <c:pt idx="53">
                  <c:v>library/pwd.html</c:v>
                </c:pt>
                <c:pt idx="54">
                  <c:v>library/language.html</c:v>
                </c:pt>
                <c:pt idx="55">
                  <c:v>library/mm.html</c:v>
                </c:pt>
                <c:pt idx="56">
                  <c:v>library/asynchat.html</c:v>
                </c:pt>
                <c:pt idx="57">
                  <c:v>library/posix.html</c:v>
                </c:pt>
                <c:pt idx="58">
                  <c:v>library/chunk.html</c:v>
                </c:pt>
                <c:pt idx="59">
                  <c:v>library/debug.html</c:v>
                </c:pt>
                <c:pt idx="60">
                  <c:v>library/msilib.html</c:v>
                </c:pt>
                <c:pt idx="61">
                  <c:v>library/email.errors.html</c:v>
                </c:pt>
                <c:pt idx="62">
                  <c:v>library/functional.html</c:v>
                </c:pt>
                <c:pt idx="63">
                  <c:v>library/intro.html</c:v>
                </c:pt>
                <c:pt idx="64">
                  <c:v>library/xml.sax.reader.html</c:v>
                </c:pt>
                <c:pt idx="65">
                  <c:v>library/codeop.html</c:v>
                </c:pt>
                <c:pt idx="66">
                  <c:v>library/sndhdr.html</c:v>
                </c:pt>
                <c:pt idx="67">
                  <c:v>library/development.html</c:v>
                </c:pt>
                <c:pt idx="68">
                  <c:v>library/syslog.html</c:v>
                </c:pt>
                <c:pt idx="69">
                  <c:v>library/internet.html</c:v>
                </c:pt>
                <c:pt idx="70">
                  <c:v>library/uu.html</c:v>
                </c:pt>
                <c:pt idx="71">
                  <c:v>library/token.html</c:v>
                </c:pt>
                <c:pt idx="72">
                  <c:v>library/pipes.html</c:v>
                </c:pt>
                <c:pt idx="73">
                  <c:v>library/datatypes.html</c:v>
                </c:pt>
                <c:pt idx="74">
                  <c:v>library/email.charset.html</c:v>
                </c:pt>
                <c:pt idx="75">
                  <c:v>library/fileformats.html</c:v>
                </c:pt>
                <c:pt idx="76">
                  <c:v>library/netrc.html</c:v>
                </c:pt>
                <c:pt idx="77">
                  <c:v>library/xml.dom.pulldom.html</c:v>
                </c:pt>
                <c:pt idx="78">
                  <c:v>library/modules.html</c:v>
                </c:pt>
                <c:pt idx="79">
                  <c:v>reference/toplevel_components.html</c:v>
                </c:pt>
                <c:pt idx="80">
                  <c:v>library/email.header.html</c:v>
                </c:pt>
                <c:pt idx="81">
                  <c:v>library/zipimport.html</c:v>
                </c:pt>
                <c:pt idx="82">
                  <c:v>library/tkinter.tix.html</c:v>
                </c:pt>
                <c:pt idx="83">
                  <c:v>library/tty.html</c:v>
                </c:pt>
                <c:pt idx="84">
                  <c:v>library/modulefinder.html</c:v>
                </c:pt>
                <c:pt idx="85">
                  <c:v>library/xml.sax.handler.html</c:v>
                </c:pt>
                <c:pt idx="86">
                  <c:v>library/email.utils.html</c:v>
                </c:pt>
                <c:pt idx="87">
                  <c:v>library/smtpd.html</c:v>
                </c:pt>
                <c:pt idx="88">
                  <c:v>library/audioop.html</c:v>
                </c:pt>
                <c:pt idx="89">
                  <c:v>library/bdb.html</c:v>
                </c:pt>
                <c:pt idx="90">
                  <c:v>library/contextvars.html</c:v>
                </c:pt>
                <c:pt idx="91">
                  <c:v>library/distutils.html</c:v>
                </c:pt>
                <c:pt idx="92">
                  <c:v>library/http.cookies.html</c:v>
                </c:pt>
                <c:pt idx="93">
                  <c:v>library/quopri.html</c:v>
                </c:pt>
                <c:pt idx="94">
                  <c:v>library/plistlib.html</c:v>
                </c:pt>
                <c:pt idx="95">
                  <c:v>library/stat.html</c:v>
                </c:pt>
                <c:pt idx="96">
                  <c:v>library/archiving.html</c:v>
                </c:pt>
                <c:pt idx="97">
                  <c:v>library/asyncore.html</c:v>
                </c:pt>
                <c:pt idx="98">
                  <c:v>library/filesys.html</c:v>
                </c:pt>
                <c:pt idx="99">
                  <c:v>library/parser.html</c:v>
                </c:pt>
                <c:pt idx="100">
                  <c:v>library/mailbox.html</c:v>
                </c:pt>
                <c:pt idx="101">
                  <c:v>library/winsound.html</c:v>
                </c:pt>
                <c:pt idx="102">
                  <c:v>library/email.compat32-message.html</c:v>
                </c:pt>
                <c:pt idx="103">
                  <c:v>library/optparse.html</c:v>
                </c:pt>
                <c:pt idx="104">
                  <c:v>library/pty.html</c:v>
                </c:pt>
                <c:pt idx="105">
                  <c:v>library/test.html</c:v>
                </c:pt>
                <c:pt idx="106">
                  <c:v>library/email.policy.html</c:v>
                </c:pt>
                <c:pt idx="107">
                  <c:v>library/cgitb.html</c:v>
                </c:pt>
                <c:pt idx="108">
                  <c:v>library/html.entities.html</c:v>
                </c:pt>
                <c:pt idx="109">
                  <c:v>library/xmlrpc.server.html</c:v>
                </c:pt>
                <c:pt idx="110">
                  <c:v>library/xmlrpc.html</c:v>
                </c:pt>
                <c:pt idx="111">
                  <c:v>library/undoc.html</c:v>
                </c:pt>
                <c:pt idx="112">
                  <c:v>faq/library.html</c:v>
                </c:pt>
                <c:pt idx="113">
                  <c:v>library/concurrency.html</c:v>
                </c:pt>
                <c:pt idx="114">
                  <c:v>library/crypt.html</c:v>
                </c:pt>
                <c:pt idx="115">
                  <c:v>library/fcntl.html</c:v>
                </c:pt>
                <c:pt idx="116">
                  <c:v>library/trace.html</c:v>
                </c:pt>
                <c:pt idx="117">
                  <c:v>library/bz2.html</c:v>
                </c:pt>
                <c:pt idx="118">
                  <c:v>library/tkinter.scrolledtext.html</c:v>
                </c:pt>
                <c:pt idx="119">
                  <c:v>library/xml.sax.html</c:v>
                </c:pt>
                <c:pt idx="120">
                  <c:v>library/xml.sax.utils.html</c:v>
                </c:pt>
                <c:pt idx="121">
                  <c:v>reference/introduction.html</c:v>
                </c:pt>
                <c:pt idx="122">
                  <c:v>library/termios.html</c:v>
                </c:pt>
                <c:pt idx="123">
                  <c:v>library/getopt.html</c:v>
                </c:pt>
                <c:pt idx="124">
                  <c:v>library/poplib.html</c:v>
                </c:pt>
                <c:pt idx="125">
                  <c:v>library/http.html</c:v>
                </c:pt>
                <c:pt idx="126">
                  <c:v>library/email.mime.html</c:v>
                </c:pt>
                <c:pt idx="127">
                  <c:v>library/pickletools.html</c:v>
                </c:pt>
                <c:pt idx="128">
                  <c:v>library/keyword.html</c:v>
                </c:pt>
                <c:pt idx="129">
                  <c:v>library/compileall.html</c:v>
                </c:pt>
                <c:pt idx="130">
                  <c:v>library/colorsys.html</c:v>
                </c:pt>
                <c:pt idx="131">
                  <c:v>library/mimetypes.html</c:v>
                </c:pt>
                <c:pt idx="132">
                  <c:v>library/readline.html</c:v>
                </c:pt>
                <c:pt idx="133">
                  <c:v>library/sysconfig.html</c:v>
                </c:pt>
                <c:pt idx="134">
                  <c:v>reference/index.html</c:v>
                </c:pt>
                <c:pt idx="135">
                  <c:v>library/marshal.html</c:v>
                </c:pt>
                <c:pt idx="136">
                  <c:v>library/copyreg.html</c:v>
                </c:pt>
                <c:pt idx="137">
                  <c:v>library/wsgiref.html</c:v>
                </c:pt>
                <c:pt idx="138">
                  <c:v>library/pydoc.html</c:v>
                </c:pt>
                <c:pt idx="139">
                  <c:v>library/errno.html</c:v>
                </c:pt>
                <c:pt idx="140">
                  <c:v>library/winreg.html</c:v>
                </c:pt>
                <c:pt idx="141">
                  <c:v>library/py_compile.html</c:v>
                </c:pt>
                <c:pt idx="142">
                  <c:v>library/lzma.html</c:v>
                </c:pt>
                <c:pt idx="143">
                  <c:v>library/http.cookiejar.html</c:v>
                </c:pt>
                <c:pt idx="144">
                  <c:v>library/urllib.error.html</c:v>
                </c:pt>
                <c:pt idx="145">
                  <c:v>library/filecmp.html</c:v>
                </c:pt>
                <c:pt idx="146">
                  <c:v>library/persistence.html</c:v>
                </c:pt>
                <c:pt idx="147">
                  <c:v>library/faulthandler.html</c:v>
                </c:pt>
                <c:pt idx="148">
                  <c:v>library/asyncio-dev.html</c:v>
                </c:pt>
                <c:pt idx="149">
                  <c:v>library/telnetlib.html</c:v>
                </c:pt>
                <c:pt idx="150">
                  <c:v>library/_thread.html</c:v>
                </c:pt>
                <c:pt idx="151">
                  <c:v>library/xmlrpc.client.html</c:v>
                </c:pt>
                <c:pt idx="152">
                  <c:v>library/zipapp.html</c:v>
                </c:pt>
                <c:pt idx="153">
                  <c:v>library/cgi.html</c:v>
                </c:pt>
                <c:pt idx="154">
                  <c:v>library/imghdr.html</c:v>
                </c:pt>
                <c:pt idx="155">
                  <c:v>library/email.html</c:v>
                </c:pt>
                <c:pt idx="156">
                  <c:v>library/hmac.html</c:v>
                </c:pt>
                <c:pt idx="157">
                  <c:v>library/linecache.html</c:v>
                </c:pt>
                <c:pt idx="158">
                  <c:v>library/idle.html</c:v>
                </c:pt>
                <c:pt idx="159">
                  <c:v>library/resource.html</c:v>
                </c:pt>
                <c:pt idx="160">
                  <c:v>library/asyncio-future.html</c:v>
                </c:pt>
                <c:pt idx="161">
                  <c:v>library/ipc.html</c:v>
                </c:pt>
                <c:pt idx="162">
                  <c:v>library/__future__.html</c:v>
                </c:pt>
                <c:pt idx="163">
                  <c:v>library/ensurepip.html</c:v>
                </c:pt>
                <c:pt idx="164">
                  <c:v>library/reprlib.html</c:v>
                </c:pt>
                <c:pt idx="165">
                  <c:v>library/email.examples.html</c:v>
                </c:pt>
                <c:pt idx="166">
                  <c:v>library/imaplib.html</c:v>
                </c:pt>
                <c:pt idx="167">
                  <c:v>library/dbm.html</c:v>
                </c:pt>
                <c:pt idx="168">
                  <c:v>library/code.html</c:v>
                </c:pt>
                <c:pt idx="169">
                  <c:v>library/tracemalloc.html</c:v>
                </c:pt>
                <c:pt idx="170">
                  <c:v>library/selectors.html</c:v>
                </c:pt>
                <c:pt idx="171">
                  <c:v>library/xml.html</c:v>
                </c:pt>
                <c:pt idx="172">
                  <c:v>library/msvcrt.html</c:v>
                </c:pt>
                <c:pt idx="173">
                  <c:v>library/pkgutil.html</c:v>
                </c:pt>
                <c:pt idx="174">
                  <c:v>library/runpy.html</c:v>
                </c:pt>
                <c:pt idx="175">
                  <c:v>library/cmath.html</c:v>
                </c:pt>
                <c:pt idx="176">
                  <c:v>library/zlib.html</c:v>
                </c:pt>
                <c:pt idx="177">
                  <c:v>library/asyncio-protocol.html</c:v>
                </c:pt>
                <c:pt idx="178">
                  <c:v>library/tk.html</c:v>
                </c:pt>
                <c:pt idx="179">
                  <c:v>library/getpass.html</c:v>
                </c:pt>
                <c:pt idx="180">
                  <c:v>library/xml.dom.minidom.html</c:v>
                </c:pt>
                <c:pt idx="181">
                  <c:v>library/gettext.html</c:v>
                </c:pt>
                <c:pt idx="182">
                  <c:v>library/doctest.html</c:v>
                </c:pt>
                <c:pt idx="183">
                  <c:v>library/platform.html</c:v>
                </c:pt>
                <c:pt idx="184">
                  <c:v>library/atexit.html</c:v>
                </c:pt>
                <c:pt idx="185">
                  <c:v>library/webbrowser.html</c:v>
                </c:pt>
                <c:pt idx="186">
                  <c:v>library/email.message.html</c:v>
                </c:pt>
                <c:pt idx="187">
                  <c:v>library/tokenize.html</c:v>
                </c:pt>
                <c:pt idx="188">
                  <c:v>library/email.parser.html</c:v>
                </c:pt>
                <c:pt idx="189">
                  <c:v>library/index.html</c:v>
                </c:pt>
                <c:pt idx="190">
                  <c:v>library/2to3.html</c:v>
                </c:pt>
                <c:pt idx="191">
                  <c:v>library/wave.html</c:v>
                </c:pt>
                <c:pt idx="192">
                  <c:v>library/urllib.html</c:v>
                </c:pt>
                <c:pt idx="193">
                  <c:v>library/asyncio-queue.html</c:v>
                </c:pt>
                <c:pt idx="194">
                  <c:v>library/unittest.mock-examples.html</c:v>
                </c:pt>
                <c:pt idx="195">
                  <c:v>library/numbers.html</c:v>
                </c:pt>
                <c:pt idx="196">
                  <c:v>library/logging.config.html</c:v>
                </c:pt>
                <c:pt idx="197">
                  <c:v>library/smtplib.html</c:v>
                </c:pt>
                <c:pt idx="198">
                  <c:v>library/sched.html</c:v>
                </c:pt>
                <c:pt idx="199">
                  <c:v>library/asyncio-stream.html</c:v>
                </c:pt>
                <c:pt idx="200">
                  <c:v>library/tkinter.ttk.html</c:v>
                </c:pt>
                <c:pt idx="201">
                  <c:v>library/warnings.html</c:v>
                </c:pt>
                <c:pt idx="202">
                  <c:v>library/cmd.html</c:v>
                </c:pt>
                <c:pt idx="203">
                  <c:v>library/html.html</c:v>
                </c:pt>
                <c:pt idx="204">
                  <c:v>library/fnmatch.html</c:v>
                </c:pt>
                <c:pt idx="205">
                  <c:v>library/socketserver.html</c:v>
                </c:pt>
                <c:pt idx="206">
                  <c:v>library/asyncio-sync.html</c:v>
                </c:pt>
                <c:pt idx="207">
                  <c:v>library/imp.html</c:v>
                </c:pt>
                <c:pt idx="208">
                  <c:v>library/asyncio-subprocess.html</c:v>
                </c:pt>
                <c:pt idx="209">
                  <c:v>library/weakref.html</c:v>
                </c:pt>
                <c:pt idx="210">
                  <c:v>library/tarfile.html</c:v>
                </c:pt>
                <c:pt idx="211">
                  <c:v>library/turtle.html</c:v>
                </c:pt>
                <c:pt idx="212">
                  <c:v>library/secrets.html</c:v>
                </c:pt>
                <c:pt idx="213">
                  <c:v>library/uuid.html</c:v>
                </c:pt>
                <c:pt idx="214">
                  <c:v>library/mmap.html</c:v>
                </c:pt>
                <c:pt idx="215">
                  <c:v>library/curses.html</c:v>
                </c:pt>
                <c:pt idx="216">
                  <c:v>library/textwrap.html</c:v>
                </c:pt>
                <c:pt idx="217">
                  <c:v>library/profile.html</c:v>
                </c:pt>
                <c:pt idx="218">
                  <c:v>library/calendar.html</c:v>
                </c:pt>
                <c:pt idx="219">
                  <c:v>library/html.parser.html</c:v>
                </c:pt>
                <c:pt idx="220">
                  <c:v>library/fractions.html</c:v>
                </c:pt>
                <c:pt idx="221">
                  <c:v>library/unicodedata.html</c:v>
                </c:pt>
                <c:pt idx="222">
                  <c:v>library/locale.html</c:v>
                </c:pt>
                <c:pt idx="223">
                  <c:v>library/ssl.html</c:v>
                </c:pt>
                <c:pt idx="224">
                  <c:v>library/tkinter.html</c:v>
                </c:pt>
                <c:pt idx="225">
                  <c:v>library/gzip.html</c:v>
                </c:pt>
                <c:pt idx="226">
                  <c:v>library/base64.html</c:v>
                </c:pt>
                <c:pt idx="227">
                  <c:v>library/select.html</c:v>
                </c:pt>
                <c:pt idx="228">
                  <c:v>library/traceback.html</c:v>
                </c:pt>
                <c:pt idx="229">
                  <c:v>library/shelve.html</c:v>
                </c:pt>
                <c:pt idx="230">
                  <c:v>library/binascii.html</c:v>
                </c:pt>
                <c:pt idx="231">
                  <c:v>library/builtins.html</c:v>
                </c:pt>
                <c:pt idx="232">
                  <c:v>library/http.client.html</c:v>
                </c:pt>
                <c:pt idx="233">
                  <c:v>library/logging.handlers.html</c:v>
                </c:pt>
                <c:pt idx="234">
                  <c:v>library/ftplib.html</c:v>
                </c:pt>
                <c:pt idx="235">
                  <c:v>library/fileinput.html</c:v>
                </c:pt>
                <c:pt idx="236">
                  <c:v>library/__main__.html</c:v>
                </c:pt>
                <c:pt idx="237">
                  <c:v>library/shlex.html</c:v>
                </c:pt>
                <c:pt idx="238">
                  <c:v>library/difflib.html</c:v>
                </c:pt>
                <c:pt idx="239">
                  <c:v>library/gc.html</c:v>
                </c:pt>
                <c:pt idx="240">
                  <c:v>library/site.html</c:v>
                </c:pt>
                <c:pt idx="241">
                  <c:v>library/asyncio-eventloop.html</c:v>
                </c:pt>
                <c:pt idx="242">
                  <c:v>reference/grammar.html</c:v>
                </c:pt>
                <c:pt idx="243">
                  <c:v>library/constants.html</c:v>
                </c:pt>
                <c:pt idx="244">
                  <c:v>library/dataclasses.html</c:v>
                </c:pt>
                <c:pt idx="245">
                  <c:v>library/pprint.html</c:v>
                </c:pt>
                <c:pt idx="246">
                  <c:v>library/hashlib.html</c:v>
                </c:pt>
                <c:pt idx="247">
                  <c:v>library/http.server.html</c:v>
                </c:pt>
                <c:pt idx="248">
                  <c:v>library/signal.html</c:v>
                </c:pt>
                <c:pt idx="249">
                  <c:v>library/bisect.html</c:v>
                </c:pt>
                <c:pt idx="250">
                  <c:v>library/heapq.html</c:v>
                </c:pt>
                <c:pt idx="251">
                  <c:v>library/zipfile.html</c:v>
                </c:pt>
                <c:pt idx="252">
                  <c:v>library/types.html</c:v>
                </c:pt>
                <c:pt idx="253">
                  <c:v>library/pdb.html</c:v>
                </c:pt>
                <c:pt idx="254">
                  <c:v>library/ipaddress.html</c:v>
                </c:pt>
                <c:pt idx="255">
                  <c:v>library/tempfile.html</c:v>
                </c:pt>
                <c:pt idx="256">
                  <c:v>library/array.html</c:v>
                </c:pt>
                <c:pt idx="257">
                  <c:v>library/statistics.html</c:v>
                </c:pt>
                <c:pt idx="258">
                  <c:v>library/queue.html</c:v>
                </c:pt>
                <c:pt idx="259">
                  <c:v>library/abc.html</c:v>
                </c:pt>
                <c:pt idx="260">
                  <c:v>reference/executionmodel.html</c:v>
                </c:pt>
                <c:pt idx="261">
                  <c:v>library/asyncio.html</c:v>
                </c:pt>
                <c:pt idx="262">
                  <c:v>library/configparser.html</c:v>
                </c:pt>
                <c:pt idx="263">
                  <c:v>library/timeit.html</c:v>
                </c:pt>
                <c:pt idx="264">
                  <c:v>library/math.html</c:v>
                </c:pt>
                <c:pt idx="265">
                  <c:v>library/decimal.html</c:v>
                </c:pt>
                <c:pt idx="266">
                  <c:v>library/venv.html</c:v>
                </c:pt>
                <c:pt idx="267">
                  <c:v>library/dis.html</c:v>
                </c:pt>
                <c:pt idx="268">
                  <c:v>library/urllib.request.html</c:v>
                </c:pt>
                <c:pt idx="269">
                  <c:v>library/collections.abc.html</c:v>
                </c:pt>
                <c:pt idx="270">
                  <c:v>library/shutil.html</c:v>
                </c:pt>
                <c:pt idx="271">
                  <c:v>library/socket.html</c:v>
                </c:pt>
                <c:pt idx="272">
                  <c:v>library/codecs.html</c:v>
                </c:pt>
                <c:pt idx="273">
                  <c:v>library/ctypes.html</c:v>
                </c:pt>
                <c:pt idx="274">
                  <c:v>library/glob.html</c:v>
                </c:pt>
                <c:pt idx="275">
                  <c:v>library/sqlite3.html</c:v>
                </c:pt>
                <c:pt idx="276">
                  <c:v>library/contextlib.html</c:v>
                </c:pt>
                <c:pt idx="277">
                  <c:v>library/copy.html</c:v>
                </c:pt>
                <c:pt idx="278">
                  <c:v>library/struct.html</c:v>
                </c:pt>
                <c:pt idx="279">
                  <c:v>reference/compound_stmts.html</c:v>
                </c:pt>
                <c:pt idx="280">
                  <c:v>reference/import.html</c:v>
                </c:pt>
                <c:pt idx="281">
                  <c:v>library/urllib.parse.html</c:v>
                </c:pt>
                <c:pt idx="282">
                  <c:v>library/time.html</c:v>
                </c:pt>
                <c:pt idx="283">
                  <c:v>library/logging.html</c:v>
                </c:pt>
                <c:pt idx="284">
                  <c:v>library/unittest.html</c:v>
                </c:pt>
                <c:pt idx="285">
                  <c:v>library/enum.html</c:v>
                </c:pt>
                <c:pt idx="286">
                  <c:v>library/asyncio-task.html</c:v>
                </c:pt>
                <c:pt idx="287">
                  <c:v>library/exceptions.html</c:v>
                </c:pt>
                <c:pt idx="288">
                  <c:v>library/xml.etree.elementtree.html</c:v>
                </c:pt>
                <c:pt idx="289">
                  <c:v>reference/simple_stmts.html</c:v>
                </c:pt>
                <c:pt idx="290">
                  <c:v>library/importlib.html</c:v>
                </c:pt>
                <c:pt idx="291">
                  <c:v>library/inspect.html</c:v>
                </c:pt>
                <c:pt idx="292">
                  <c:v>library/operator.html</c:v>
                </c:pt>
                <c:pt idx="293">
                  <c:v>library/pickle.html</c:v>
                </c:pt>
                <c:pt idx="294">
                  <c:v>library/os.path.html</c:v>
                </c:pt>
                <c:pt idx="295">
                  <c:v>library/string.html</c:v>
                </c:pt>
                <c:pt idx="296">
                  <c:v>library/threading.html</c:v>
                </c:pt>
                <c:pt idx="297">
                  <c:v>library/typing.html</c:v>
                </c:pt>
                <c:pt idx="298">
                  <c:v>library/concurrent.futures.html</c:v>
                </c:pt>
                <c:pt idx="299">
                  <c:v>library/pathlib.html</c:v>
                </c:pt>
                <c:pt idx="300">
                  <c:v>reference/lexical_analysis.html</c:v>
                </c:pt>
                <c:pt idx="301">
                  <c:v>library/sys.html</c:v>
                </c:pt>
                <c:pt idx="302">
                  <c:v>library/ast.html</c:v>
                </c:pt>
                <c:pt idx="303">
                  <c:v>library/random.html</c:v>
                </c:pt>
                <c:pt idx="304">
                  <c:v>library/io.html</c:v>
                </c:pt>
                <c:pt idx="305">
                  <c:v>library/json.html</c:v>
                </c:pt>
                <c:pt idx="306">
                  <c:v>library/unittest.mock.html</c:v>
                </c:pt>
                <c:pt idx="307">
                  <c:v>library/argparse.html</c:v>
                </c:pt>
                <c:pt idx="308">
                  <c:v>library/multiprocessing.html</c:v>
                </c:pt>
                <c:pt idx="309">
                  <c:v>library/functools.html</c:v>
                </c:pt>
                <c:pt idx="310">
                  <c:v>library/os.html</c:v>
                </c:pt>
                <c:pt idx="311">
                  <c:v>library/datetime.html</c:v>
                </c:pt>
                <c:pt idx="312">
                  <c:v>reference/expressions.html</c:v>
                </c:pt>
                <c:pt idx="313">
                  <c:v>library/csv.html</c:v>
                </c:pt>
                <c:pt idx="314">
                  <c:v>library/subprocess.html</c:v>
                </c:pt>
                <c:pt idx="315">
                  <c:v>library/re.html</c:v>
                </c:pt>
                <c:pt idx="316">
                  <c:v>reference/datamodel.html</c:v>
                </c:pt>
                <c:pt idx="317">
                  <c:v>library/collections.html</c:v>
                </c:pt>
                <c:pt idx="318">
                  <c:v>library/itertools.html</c:v>
                </c:pt>
                <c:pt idx="319">
                  <c:v>library/stdtypes.html</c:v>
                </c:pt>
                <c:pt idx="320">
                  <c:v>library/functions.html</c:v>
                </c:pt>
              </c:strCache>
            </c:strRef>
          </c:xVal>
          <c:yVal>
            <c:numRef>
              <c:f>Sheet1!$C$1:$C$321</c:f>
              <c:numCache>
                <c:formatCode>General</c:formatCode>
                <c:ptCount val="3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</c:v>
                </c:pt>
                <c:pt idx="133">
                  <c:v>9</c:v>
                </c:pt>
                <c:pt idx="134">
                  <c:v>10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17</c:v>
                </c:pt>
                <c:pt idx="162">
                  <c:v>17</c:v>
                </c:pt>
                <c:pt idx="163">
                  <c:v>17</c:v>
                </c:pt>
                <c:pt idx="164">
                  <c:v>18</c:v>
                </c:pt>
                <c:pt idx="165">
                  <c:v>18</c:v>
                </c:pt>
                <c:pt idx="166">
                  <c:v>19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21</c:v>
                </c:pt>
                <c:pt idx="172">
                  <c:v>21</c:v>
                </c:pt>
                <c:pt idx="173">
                  <c:v>22</c:v>
                </c:pt>
                <c:pt idx="174">
                  <c:v>22</c:v>
                </c:pt>
                <c:pt idx="175">
                  <c:v>23</c:v>
                </c:pt>
                <c:pt idx="176">
                  <c:v>23</c:v>
                </c:pt>
                <c:pt idx="177">
                  <c:v>23</c:v>
                </c:pt>
                <c:pt idx="178">
                  <c:v>25</c:v>
                </c:pt>
                <c:pt idx="179">
                  <c:v>25</c:v>
                </c:pt>
                <c:pt idx="180">
                  <c:v>25</c:v>
                </c:pt>
                <c:pt idx="181">
                  <c:v>26</c:v>
                </c:pt>
                <c:pt idx="182">
                  <c:v>28</c:v>
                </c:pt>
                <c:pt idx="183">
                  <c:v>28</c:v>
                </c:pt>
                <c:pt idx="184">
                  <c:v>29</c:v>
                </c:pt>
                <c:pt idx="185">
                  <c:v>29</c:v>
                </c:pt>
                <c:pt idx="186">
                  <c:v>29</c:v>
                </c:pt>
                <c:pt idx="187">
                  <c:v>31</c:v>
                </c:pt>
                <c:pt idx="188">
                  <c:v>31</c:v>
                </c:pt>
                <c:pt idx="189">
                  <c:v>31</c:v>
                </c:pt>
                <c:pt idx="190">
                  <c:v>32</c:v>
                </c:pt>
                <c:pt idx="191">
                  <c:v>32</c:v>
                </c:pt>
                <c:pt idx="192">
                  <c:v>34</c:v>
                </c:pt>
                <c:pt idx="193">
                  <c:v>34</c:v>
                </c:pt>
                <c:pt idx="194">
                  <c:v>36</c:v>
                </c:pt>
                <c:pt idx="195">
                  <c:v>36</c:v>
                </c:pt>
                <c:pt idx="196">
                  <c:v>37</c:v>
                </c:pt>
                <c:pt idx="197">
                  <c:v>37</c:v>
                </c:pt>
                <c:pt idx="198">
                  <c:v>37</c:v>
                </c:pt>
                <c:pt idx="199">
                  <c:v>40</c:v>
                </c:pt>
                <c:pt idx="200">
                  <c:v>40</c:v>
                </c:pt>
                <c:pt idx="201">
                  <c:v>40</c:v>
                </c:pt>
                <c:pt idx="202">
                  <c:v>40</c:v>
                </c:pt>
                <c:pt idx="203">
                  <c:v>40</c:v>
                </c:pt>
                <c:pt idx="204">
                  <c:v>41</c:v>
                </c:pt>
                <c:pt idx="205">
                  <c:v>41</c:v>
                </c:pt>
                <c:pt idx="206">
                  <c:v>42</c:v>
                </c:pt>
                <c:pt idx="207">
                  <c:v>43</c:v>
                </c:pt>
                <c:pt idx="208">
                  <c:v>45</c:v>
                </c:pt>
                <c:pt idx="209">
                  <c:v>46</c:v>
                </c:pt>
                <c:pt idx="210">
                  <c:v>47</c:v>
                </c:pt>
                <c:pt idx="211">
                  <c:v>48</c:v>
                </c:pt>
                <c:pt idx="212">
                  <c:v>48</c:v>
                </c:pt>
                <c:pt idx="213">
                  <c:v>48</c:v>
                </c:pt>
                <c:pt idx="214">
                  <c:v>50</c:v>
                </c:pt>
                <c:pt idx="215">
                  <c:v>51</c:v>
                </c:pt>
                <c:pt idx="216">
                  <c:v>51</c:v>
                </c:pt>
                <c:pt idx="217">
                  <c:v>54</c:v>
                </c:pt>
                <c:pt idx="218">
                  <c:v>55</c:v>
                </c:pt>
                <c:pt idx="219">
                  <c:v>59</c:v>
                </c:pt>
                <c:pt idx="220">
                  <c:v>59</c:v>
                </c:pt>
                <c:pt idx="221">
                  <c:v>59</c:v>
                </c:pt>
                <c:pt idx="222">
                  <c:v>59</c:v>
                </c:pt>
                <c:pt idx="223">
                  <c:v>61</c:v>
                </c:pt>
                <c:pt idx="224">
                  <c:v>62</c:v>
                </c:pt>
                <c:pt idx="225">
                  <c:v>62</c:v>
                </c:pt>
                <c:pt idx="226">
                  <c:v>62</c:v>
                </c:pt>
                <c:pt idx="227">
                  <c:v>63</c:v>
                </c:pt>
                <c:pt idx="228">
                  <c:v>63</c:v>
                </c:pt>
                <c:pt idx="229">
                  <c:v>63</c:v>
                </c:pt>
                <c:pt idx="230">
                  <c:v>64</c:v>
                </c:pt>
                <c:pt idx="231">
                  <c:v>66</c:v>
                </c:pt>
                <c:pt idx="232">
                  <c:v>68</c:v>
                </c:pt>
                <c:pt idx="233">
                  <c:v>69</c:v>
                </c:pt>
                <c:pt idx="234">
                  <c:v>70</c:v>
                </c:pt>
                <c:pt idx="235">
                  <c:v>70</c:v>
                </c:pt>
                <c:pt idx="236">
                  <c:v>71</c:v>
                </c:pt>
                <c:pt idx="237">
                  <c:v>72</c:v>
                </c:pt>
                <c:pt idx="238">
                  <c:v>74</c:v>
                </c:pt>
                <c:pt idx="239">
                  <c:v>75</c:v>
                </c:pt>
                <c:pt idx="240">
                  <c:v>75</c:v>
                </c:pt>
                <c:pt idx="241">
                  <c:v>78</c:v>
                </c:pt>
                <c:pt idx="242">
                  <c:v>78</c:v>
                </c:pt>
                <c:pt idx="243">
                  <c:v>78</c:v>
                </c:pt>
                <c:pt idx="244">
                  <c:v>84</c:v>
                </c:pt>
                <c:pt idx="245">
                  <c:v>84</c:v>
                </c:pt>
                <c:pt idx="246">
                  <c:v>84</c:v>
                </c:pt>
                <c:pt idx="247">
                  <c:v>85</c:v>
                </c:pt>
                <c:pt idx="248">
                  <c:v>86</c:v>
                </c:pt>
                <c:pt idx="249">
                  <c:v>109</c:v>
                </c:pt>
                <c:pt idx="250">
                  <c:v>112</c:v>
                </c:pt>
                <c:pt idx="251">
                  <c:v>126</c:v>
                </c:pt>
                <c:pt idx="252">
                  <c:v>131</c:v>
                </c:pt>
                <c:pt idx="253">
                  <c:v>134</c:v>
                </c:pt>
                <c:pt idx="254">
                  <c:v>136</c:v>
                </c:pt>
                <c:pt idx="255">
                  <c:v>138</c:v>
                </c:pt>
                <c:pt idx="256">
                  <c:v>140</c:v>
                </c:pt>
                <c:pt idx="257">
                  <c:v>147</c:v>
                </c:pt>
                <c:pt idx="258">
                  <c:v>152</c:v>
                </c:pt>
                <c:pt idx="259">
                  <c:v>153</c:v>
                </c:pt>
                <c:pt idx="260">
                  <c:v>158</c:v>
                </c:pt>
                <c:pt idx="261">
                  <c:v>173</c:v>
                </c:pt>
                <c:pt idx="262">
                  <c:v>174</c:v>
                </c:pt>
                <c:pt idx="263">
                  <c:v>189</c:v>
                </c:pt>
                <c:pt idx="264">
                  <c:v>195</c:v>
                </c:pt>
                <c:pt idx="265">
                  <c:v>199</c:v>
                </c:pt>
                <c:pt idx="266">
                  <c:v>201</c:v>
                </c:pt>
                <c:pt idx="267">
                  <c:v>201</c:v>
                </c:pt>
                <c:pt idx="268">
                  <c:v>205</c:v>
                </c:pt>
                <c:pt idx="269">
                  <c:v>207</c:v>
                </c:pt>
                <c:pt idx="270">
                  <c:v>207</c:v>
                </c:pt>
                <c:pt idx="271">
                  <c:v>222</c:v>
                </c:pt>
                <c:pt idx="272">
                  <c:v>229</c:v>
                </c:pt>
                <c:pt idx="273">
                  <c:v>230</c:v>
                </c:pt>
                <c:pt idx="274">
                  <c:v>239</c:v>
                </c:pt>
                <c:pt idx="275">
                  <c:v>240</c:v>
                </c:pt>
                <c:pt idx="276">
                  <c:v>242</c:v>
                </c:pt>
                <c:pt idx="277">
                  <c:v>249</c:v>
                </c:pt>
                <c:pt idx="278">
                  <c:v>263</c:v>
                </c:pt>
                <c:pt idx="279">
                  <c:v>278</c:v>
                </c:pt>
                <c:pt idx="280">
                  <c:v>285</c:v>
                </c:pt>
                <c:pt idx="281">
                  <c:v>286</c:v>
                </c:pt>
                <c:pt idx="282">
                  <c:v>296</c:v>
                </c:pt>
                <c:pt idx="283">
                  <c:v>304</c:v>
                </c:pt>
                <c:pt idx="284">
                  <c:v>306</c:v>
                </c:pt>
                <c:pt idx="285">
                  <c:v>312</c:v>
                </c:pt>
                <c:pt idx="286">
                  <c:v>313</c:v>
                </c:pt>
                <c:pt idx="287">
                  <c:v>320</c:v>
                </c:pt>
                <c:pt idx="288">
                  <c:v>330</c:v>
                </c:pt>
                <c:pt idx="289">
                  <c:v>343</c:v>
                </c:pt>
                <c:pt idx="290">
                  <c:v>356</c:v>
                </c:pt>
                <c:pt idx="291">
                  <c:v>376</c:v>
                </c:pt>
                <c:pt idx="292">
                  <c:v>392</c:v>
                </c:pt>
                <c:pt idx="293">
                  <c:v>426</c:v>
                </c:pt>
                <c:pt idx="294">
                  <c:v>435</c:v>
                </c:pt>
                <c:pt idx="295">
                  <c:v>446</c:v>
                </c:pt>
                <c:pt idx="296">
                  <c:v>454</c:v>
                </c:pt>
                <c:pt idx="297">
                  <c:v>459</c:v>
                </c:pt>
                <c:pt idx="298">
                  <c:v>474</c:v>
                </c:pt>
                <c:pt idx="299">
                  <c:v>489</c:v>
                </c:pt>
                <c:pt idx="300">
                  <c:v>493</c:v>
                </c:pt>
                <c:pt idx="301">
                  <c:v>560</c:v>
                </c:pt>
                <c:pt idx="302">
                  <c:v>563</c:v>
                </c:pt>
                <c:pt idx="303">
                  <c:v>579</c:v>
                </c:pt>
                <c:pt idx="304">
                  <c:v>608</c:v>
                </c:pt>
                <c:pt idx="305">
                  <c:v>699</c:v>
                </c:pt>
                <c:pt idx="306">
                  <c:v>716</c:v>
                </c:pt>
                <c:pt idx="307">
                  <c:v>730</c:v>
                </c:pt>
                <c:pt idx="308">
                  <c:v>814</c:v>
                </c:pt>
                <c:pt idx="309">
                  <c:v>896</c:v>
                </c:pt>
                <c:pt idx="310">
                  <c:v>950</c:v>
                </c:pt>
                <c:pt idx="311">
                  <c:v>985</c:v>
                </c:pt>
                <c:pt idx="312">
                  <c:v>1036</c:v>
                </c:pt>
                <c:pt idx="313">
                  <c:v>1108</c:v>
                </c:pt>
                <c:pt idx="314">
                  <c:v>1162</c:v>
                </c:pt>
                <c:pt idx="315">
                  <c:v>1695</c:v>
                </c:pt>
                <c:pt idx="316">
                  <c:v>1958</c:v>
                </c:pt>
                <c:pt idx="317">
                  <c:v>2121</c:v>
                </c:pt>
                <c:pt idx="318">
                  <c:v>2983</c:v>
                </c:pt>
                <c:pt idx="319">
                  <c:v>4830</c:v>
                </c:pt>
                <c:pt idx="320">
                  <c:v>6918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FE-40FA-90AA-5309D5C46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587248"/>
        <c:axId val="537584688"/>
      </c:scatterChart>
      <c:valAx>
        <c:axId val="537587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584688"/>
        <c:crosses val="autoZero"/>
        <c:crossBetween val="midCat"/>
      </c:valAx>
      <c:valAx>
        <c:axId val="53758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587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8B2F7-82B0-438D-9D89-A10078F3FE8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56096-593E-4C74-AEE2-D5D8749E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자연어처리 프로젝트 </a:t>
            </a:r>
            <a:r>
              <a:rPr lang="en-US" altLang="ko-KR" dirty="0"/>
              <a:t>2</a:t>
            </a:r>
            <a:r>
              <a:rPr lang="ko-KR" altLang="en-US" dirty="0" err="1"/>
              <a:t>차발표를</a:t>
            </a:r>
            <a:r>
              <a:rPr lang="ko-KR" altLang="en-US" dirty="0"/>
              <a:t> 맡게 된 권민규입니다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각각의 파이썬 문서에 대해 벡터 표현을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파이썬 문서를 이루는 각 단어의 벡터 표현을 더해서 구한다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 문장에 대해서도 </a:t>
            </a:r>
            <a:r>
              <a:rPr lang="en-US" altLang="ko-KR" dirty="0"/>
              <a:t>1</a:t>
            </a:r>
            <a:r>
              <a:rPr lang="ko-KR" altLang="en-US" dirty="0"/>
              <a:t>과 똑같은 방법으로 벡터 표현을 만든다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2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코사인 유사도를 이용해서 질문 문장과 가장 유사한 파이썬 문서를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7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5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질문이나 조언 주실 것 있나요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6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프로젝트에서 파이썬 문서 검색기를 만들려고 하는데요</a:t>
            </a:r>
            <a:r>
              <a:rPr lang="en-US" altLang="ko-KR" dirty="0"/>
              <a:t>,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파이썬 문서 검색이 필요한지에 대해 예제를 준비해 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개발자가 있고</a:t>
            </a:r>
            <a:r>
              <a:rPr lang="en-US" altLang="ko-KR" dirty="0"/>
              <a:t>, </a:t>
            </a:r>
            <a:r>
              <a:rPr lang="ko-KR" altLang="en-US" dirty="0"/>
              <a:t>개발자는 저 문자열 리스트에서 문자열 맨 끝에 도시 이름만 가져오고 싶어합니다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스택오버플로에</a:t>
            </a:r>
            <a:r>
              <a:rPr lang="ko-KR" altLang="en-US" dirty="0"/>
              <a:t> 물어보면 사람들이 답을 해줘요</a:t>
            </a:r>
            <a:r>
              <a:rPr lang="en-US" altLang="ko-KR" dirty="0"/>
              <a:t>. </a:t>
            </a:r>
            <a:r>
              <a:rPr lang="ko-KR" altLang="en-US" dirty="0"/>
              <a:t>이렇게 코드를 </a:t>
            </a:r>
            <a:r>
              <a:rPr lang="ko-KR" altLang="en-US" dirty="0" err="1"/>
              <a:t>짜서요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이건 </a:t>
            </a:r>
            <a:r>
              <a:rPr lang="ko-KR" altLang="en-US" dirty="0" err="1"/>
              <a:t>공부하는데는</a:t>
            </a:r>
            <a:r>
              <a:rPr lang="ko-KR" altLang="en-US" dirty="0"/>
              <a:t> 별 도움이 안됩니다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진짜 도움이 되려면 이 문제를 어떤 파이썬 기능으로 해결할 수 있는지 알려줘야 하는데요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사람들은 자기 답변 밑에 파이썬 공식 문서 링크를 </a:t>
            </a:r>
            <a:r>
              <a:rPr lang="ko-KR" altLang="en-US" dirty="0" err="1"/>
              <a:t>걸어두고</a:t>
            </a:r>
            <a:r>
              <a:rPr lang="ko-KR" altLang="en-US" dirty="0"/>
              <a:t> 참고하라고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여기에 집중했습니다</a:t>
            </a:r>
            <a:r>
              <a:rPr lang="en-US" altLang="ko-KR" dirty="0"/>
              <a:t>. </a:t>
            </a:r>
            <a:r>
              <a:rPr lang="ko-KR" altLang="en-US" dirty="0"/>
              <a:t>이게 사람들에게 도움이 되겠구나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사람이 생각하는 내용을 </a:t>
            </a:r>
            <a:r>
              <a:rPr lang="ko-KR" altLang="en-US" dirty="0" err="1"/>
              <a:t>파이썬의</a:t>
            </a:r>
            <a:r>
              <a:rPr lang="ko-KR" altLang="en-US" dirty="0"/>
              <a:t> 개념으로 바꿔주는 도구가 필요하다고 생각했습니다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목표는 </a:t>
            </a:r>
            <a:r>
              <a:rPr lang="ko-KR" altLang="en-US" dirty="0" err="1"/>
              <a:t>이겁니다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ko-KR" altLang="en-US" dirty="0" err="1"/>
              <a:t>스택오버플로에서</a:t>
            </a:r>
            <a:r>
              <a:rPr lang="ko-KR" altLang="en-US" dirty="0"/>
              <a:t> 사람들이 답변하게 하지 않고</a:t>
            </a:r>
            <a:r>
              <a:rPr lang="en-US" altLang="ko-KR" dirty="0"/>
              <a:t>,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참고해야 할 파이썬 문서를 직접 알려주는 지식 서비스를 만드는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예시에선 리스트 표현법과 문자열 스플릿 메소드가 정답이고요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2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0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EC55-0E63-464E-BBDB-FA881C2C9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E38E8-4BE3-4ED2-A363-0EC3CBD4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A7BB1-D4E0-4F0C-B57B-EC1819F6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3373A-A0A0-4F09-AB8E-AFCB0CEF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173F0-48D3-4EFE-9EF8-F9F380A2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9DE8C-CC04-4A28-A8EA-334DAC1C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16B00-1011-4DE8-83D4-03539C49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1CE22-68F7-433B-9787-0C03457E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DAA40-0FED-41D2-A508-5606422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A6208-BF6D-4FB6-B7AE-988F91E6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BF0B87-3A9D-434C-9A90-DC94E1452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BAD6-FDDF-4085-B276-B6C2C403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CD07B-92E0-4041-8281-8F3958B3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457D7-CBB5-44E6-A746-82C7B89F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E8718-5DFD-41DA-867D-59C88EE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B613-C73F-4CCA-A98B-199950CA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E9E18-5930-453F-9100-9093E8A1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4FEC-9776-4988-BB0B-FF169B94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83ACE-6BAB-47CE-AD7F-14D63FBA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2EE-622C-48E2-87DC-BAE89172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DDF5-61DE-49ED-A189-C0B9CBD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BE602-F43C-4D9C-BF05-0FF10990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1B806-7487-4F0D-9742-9ED4525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53021-FC9F-4907-8E37-C2AF3928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CEB55-2BC8-46A4-9215-4A34680A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5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5419-45F0-47AC-A6B4-AEC61A9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78B59-998C-4674-9F7B-25B5766A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BD3CE-E518-42E2-8EF4-101A5653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4EEC8-5E9B-4878-8511-AC0CB336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9D203-8ECD-41BB-832F-111A568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1377B-54FE-4A96-B05C-3A675D0C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8E9AB-0704-4FDC-A3E1-9D201EA4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0B9E-872B-4C91-B86E-07ED63E8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227C1-40D5-45DE-BFAB-85B9F874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7C09C-45F3-400A-8EDD-FF9FFFBE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2FAA61-451C-4B69-BCD6-ED7E1462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05724-CBBC-483B-85FD-5C985994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86614-E04D-4B01-91AB-1152140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18395-27E9-42C3-98DA-018DD79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959FB-3088-4307-A459-040EC75C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B06CC6-9333-4432-B19F-245740A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860A1D-62D0-4CA6-BCAA-60A04AD9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70330A-3818-4045-8223-23B64651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43276-A022-4B5C-833B-F1F791C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F96D93-B37C-47B5-94D8-10A9B85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5C9AC-D004-48DA-9AC8-A2AF5656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0955D-EE68-4EAC-A08A-4AF5EE4C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C698D-4498-4C29-A996-75CF3D0A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F6AC7-7876-43EC-AB30-27A83F183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133A5-EF26-4E22-A585-76B472D3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66D7-A010-460E-A0D6-BCBA0A56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DE2DA-3959-422A-827F-6E7F8083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5B93-A114-4D95-ADBA-F65B80D9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D8CCA-3BA1-4868-AB39-F596A94D3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D6BBC-5470-4458-AF78-62C3D62D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7D012-CA8C-4DA7-880B-6DBBB770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8EAB0-D503-49B6-9761-E9005682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775BD-7DBC-4825-BC29-C83E3ACA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C0C33-6A66-4771-8E0A-BA4A274C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C2468-40DF-4BC2-B6E9-FF858AA2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DC285-B4D6-49D4-8D11-D7A3D12B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734F-1A46-4E56-9F85-951CFF3D32F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CF9A1-BBB6-4688-9AA9-A942BBC7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64FD-951F-4570-9249-C2D2DFF9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" TargetMode="External"/><Relationship Id="rId7" Type="http://schemas.openxmlformats.org/officeDocument/2006/relationships/hyperlink" Target="https://docs.python.org/3/license.html" TargetMode="External"/><Relationship Id="rId2" Type="http://schemas.openxmlformats.org/officeDocument/2006/relationships/hyperlink" Target="https://docs.python.org/3/reference/lexical_analysis.html#keywor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ushionbadak/PyMaker/tree/master/PyMaker/datas/object4" TargetMode="External"/><Relationship Id="rId5" Type="http://schemas.openxmlformats.org/officeDocument/2006/relationships/hyperlink" Target="https://docs.python.org/3/reference/" TargetMode="External"/><Relationship Id="rId4" Type="http://schemas.openxmlformats.org/officeDocument/2006/relationships/hyperlink" Target="https://docs.python.org/3/library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3.125.156.35:8000/Quer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shionbadak/PyMaker/tree/master/PyMaker/datas/object2" TargetMode="External"/><Relationship Id="rId2" Type="http://schemas.openxmlformats.org/officeDocument/2006/relationships/hyperlink" Target="https://github.com/cushionbadak/PyMaker/tree/master/PyMaker/datas/object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3C544-520E-4290-8704-BF0D5AB9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1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자연어처리 프로젝트 </a:t>
            </a:r>
            <a:r>
              <a:rPr lang="en-US" altLang="ko-KR" dirty="0"/>
              <a:t>2</a:t>
            </a:r>
            <a:r>
              <a:rPr lang="ko-KR" altLang="en-US" dirty="0" err="1"/>
              <a:t>차발표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CE9AC-4A03-4344-B8C2-E26AAFD44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337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2013210043 </a:t>
            </a:r>
            <a:r>
              <a:rPr lang="ko-KR" altLang="en-US" dirty="0"/>
              <a:t>권민규</a:t>
            </a:r>
            <a:endParaRPr lang="en-US" altLang="ko-KR" dirty="0"/>
          </a:p>
          <a:p>
            <a:r>
              <a:rPr lang="en-US" altLang="ko-KR" dirty="0"/>
              <a:t>2014210035 </a:t>
            </a:r>
            <a:r>
              <a:rPr lang="ko-KR" altLang="en-US" dirty="0" err="1"/>
              <a:t>전수혁</a:t>
            </a:r>
            <a:endParaRPr lang="en-US" altLang="ko-KR" dirty="0"/>
          </a:p>
          <a:p>
            <a:r>
              <a:rPr lang="en-US" altLang="ko-KR" dirty="0"/>
              <a:t>2014210064 </a:t>
            </a:r>
            <a:r>
              <a:rPr lang="ko-KR" altLang="en-US" dirty="0" err="1"/>
              <a:t>변지석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2019/May/22</a:t>
            </a:r>
          </a:p>
        </p:txBody>
      </p:sp>
    </p:spTree>
    <p:extLst>
      <p:ext uri="{BB962C8B-B14F-4D97-AF65-F5344CB8AC3E}">
        <p14:creationId xmlns:p14="http://schemas.microsoft.com/office/powerpoint/2010/main" val="62045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3389-8F42-4D57-9D3E-3686402A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r>
              <a:rPr lang="en-US" dirty="0"/>
              <a:t> Python Q&amp;A Dataset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4827B-99BE-48DB-867C-EADB7584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Chart: The Number of times mentioned for each link</a:t>
            </a:r>
          </a:p>
          <a:p>
            <a:pPr lvl="1"/>
            <a:r>
              <a:rPr lang="en-US" dirty="0"/>
              <a:t>X – index number of each link</a:t>
            </a:r>
          </a:p>
          <a:p>
            <a:pPr lvl="1"/>
            <a:r>
              <a:rPr lang="en-US" dirty="0"/>
              <a:t>Y – # of times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Small &amp; Biased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77D8644-B3A6-4656-93F0-9187861ABBF4}"/>
              </a:ext>
            </a:extLst>
          </p:cNvPr>
          <p:cNvGraphicFramePr>
            <a:graphicFrameLocks/>
          </p:cNvGraphicFramePr>
          <p:nvPr/>
        </p:nvGraphicFramePr>
        <p:xfrm>
          <a:off x="4386943" y="2634343"/>
          <a:ext cx="7478486" cy="385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AA9E23-D328-4D43-902C-10C52A1E72F0}"/>
              </a:ext>
            </a:extLst>
          </p:cNvPr>
          <p:cNvSpPr txBox="1"/>
          <p:nvPr/>
        </p:nvSpPr>
        <p:spPr>
          <a:xfrm>
            <a:off x="8368050" y="2879180"/>
            <a:ext cx="2227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Max: 6918</a:t>
            </a:r>
          </a:p>
          <a:p>
            <a:r>
              <a:rPr lang="en-US" sz="2800" b="1" dirty="0"/>
              <a:t>(x-index: 321)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0D33F-4F01-4573-A9B0-218DE338CC26}"/>
              </a:ext>
            </a:extLst>
          </p:cNvPr>
          <p:cNvSpPr txBox="1"/>
          <p:nvPr/>
        </p:nvSpPr>
        <p:spPr>
          <a:xfrm>
            <a:off x="5619321" y="5258138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Median: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0F6C3-C11C-40AF-BE34-71F9794BCB89}"/>
              </a:ext>
            </a:extLst>
          </p:cNvPr>
          <p:cNvSpPr txBox="1"/>
          <p:nvPr/>
        </p:nvSpPr>
        <p:spPr>
          <a:xfrm>
            <a:off x="7389073" y="4237718"/>
            <a:ext cx="2227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Average: 158</a:t>
            </a:r>
          </a:p>
          <a:p>
            <a:r>
              <a:rPr lang="en-US" sz="2800" b="1" dirty="0"/>
              <a:t>(x-index: 261)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795EAB-B976-45DE-9178-5E702E9301EE}"/>
              </a:ext>
            </a:extLst>
          </p:cNvPr>
          <p:cNvCxnSpPr>
            <a:cxnSpLocks/>
          </p:cNvCxnSpPr>
          <p:nvPr/>
        </p:nvCxnSpPr>
        <p:spPr>
          <a:xfrm>
            <a:off x="9481880" y="4563609"/>
            <a:ext cx="458360" cy="15097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40CC0A-845D-4B06-800E-1F8C13F33990}"/>
              </a:ext>
            </a:extLst>
          </p:cNvPr>
          <p:cNvCxnSpPr>
            <a:cxnSpLocks/>
          </p:cNvCxnSpPr>
          <p:nvPr/>
        </p:nvCxnSpPr>
        <p:spPr>
          <a:xfrm>
            <a:off x="10156371" y="3241012"/>
            <a:ext cx="81838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9BD9B9-2933-4A16-80FC-2979B85611EF}"/>
              </a:ext>
            </a:extLst>
          </p:cNvPr>
          <p:cNvCxnSpPr>
            <a:cxnSpLocks/>
          </p:cNvCxnSpPr>
          <p:nvPr/>
        </p:nvCxnSpPr>
        <p:spPr>
          <a:xfrm>
            <a:off x="7478329" y="5481728"/>
            <a:ext cx="496029" cy="69523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0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E1916-9EFC-403C-92F5-19DB6947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Stackoverflow</a:t>
            </a:r>
            <a:r>
              <a:rPr lang="en-US" altLang="ko-KR" dirty="0"/>
              <a:t> Python Q&amp;A Dataset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020CA-DF9A-4467-B7EB-33363A06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Construct </a:t>
            </a:r>
            <a:r>
              <a:rPr lang="en-US" sz="3200" dirty="0" err="1"/>
              <a:t>Stackoverflow</a:t>
            </a:r>
            <a:r>
              <a:rPr lang="en-US" sz="3200" dirty="0"/>
              <a:t> Python Q&amp;A Dataset</a:t>
            </a:r>
          </a:p>
          <a:p>
            <a:endParaRPr lang="en-US" sz="3200" dirty="0"/>
          </a:p>
          <a:p>
            <a:r>
              <a:rPr lang="en-US" sz="3200" dirty="0"/>
              <a:t>We need to collect </a:t>
            </a:r>
            <a:r>
              <a:rPr lang="en-US" sz="3600" b="1" dirty="0"/>
              <a:t>Python Document itself</a:t>
            </a:r>
            <a:r>
              <a:rPr lang="en-US" sz="3200" dirty="0"/>
              <a:t> too</a:t>
            </a:r>
          </a:p>
        </p:txBody>
      </p:sp>
    </p:spTree>
    <p:extLst>
      <p:ext uri="{BB962C8B-B14F-4D97-AF65-F5344CB8AC3E}">
        <p14:creationId xmlns:p14="http://schemas.microsoft.com/office/powerpoint/2010/main" val="41758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Data mining and Preprocessing</a:t>
            </a:r>
          </a:p>
          <a:p>
            <a:pPr lvl="1"/>
            <a:r>
              <a:rPr lang="en-US" sz="3000" dirty="0" err="1">
                <a:solidFill>
                  <a:srgbClr val="BFBFBF"/>
                </a:solidFill>
              </a:rPr>
              <a:t>Stackoverflow</a:t>
            </a:r>
            <a:r>
              <a:rPr lang="en-US" sz="3000" dirty="0">
                <a:solidFill>
                  <a:srgbClr val="BFBFBF"/>
                </a:solidFill>
              </a:rPr>
              <a:t> Python Q&amp;A Dataset</a:t>
            </a:r>
          </a:p>
          <a:p>
            <a:pPr lvl="1"/>
            <a:r>
              <a:rPr lang="en-US" sz="3000" b="1" dirty="0"/>
              <a:t>Python Document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Actual Works Explained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02728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Python Document - contents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5" y="1314753"/>
            <a:ext cx="7331536" cy="2215715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2283963" y="3949004"/>
            <a:ext cx="1718268" cy="1698171"/>
          </a:xfrm>
          <a:prstGeom prst="bentUpArrow">
            <a:avLst>
              <a:gd name="adj1" fmla="val 33284"/>
              <a:gd name="adj2" fmla="val 39201"/>
              <a:gd name="adj3" fmla="val 386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755" y="1952121"/>
            <a:ext cx="5194160" cy="44045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337" y="2110519"/>
            <a:ext cx="5296287" cy="44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353"/>
            <a:ext cx="4009726" cy="25899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50" y="2861321"/>
            <a:ext cx="4048304" cy="26148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47" y="3429000"/>
            <a:ext cx="3950522" cy="25516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236" y="1979278"/>
            <a:ext cx="4091663" cy="438221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943691" y="2908451"/>
            <a:ext cx="961108" cy="19678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2428926-10B7-4F02-9686-A1200F4C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Collecting Python Document - URLs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74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F9231-70B4-4E2B-8C6B-EC45C022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Python Document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B6210-AFF0-4512-819E-4CFB99A1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/>
              <a:t>10655 Documents,   28 MB size</a:t>
            </a:r>
          </a:p>
          <a:p>
            <a:r>
              <a:rPr lang="en-US" dirty="0"/>
              <a:t>Some are duplicated contents</a:t>
            </a:r>
          </a:p>
          <a:p>
            <a:pPr lvl="1"/>
            <a:r>
              <a:rPr lang="en-US" sz="2000" dirty="0"/>
              <a:t>For example, </a:t>
            </a:r>
            <a:r>
              <a:rPr lang="en-US" sz="2000" dirty="0">
                <a:hlinkClick r:id="rId2"/>
              </a:rPr>
              <a:t>https://docs.python.org/3/reference/lexical_analysis.html#keywords</a:t>
            </a:r>
            <a:endParaRPr lang="en-US" sz="2000" dirty="0"/>
          </a:p>
          <a:p>
            <a:pPr lvl="1"/>
            <a:r>
              <a:rPr lang="en-US" sz="2000" dirty="0"/>
              <a:t>contents are included in </a:t>
            </a:r>
            <a:r>
              <a:rPr lang="en-US" sz="2000" dirty="0">
                <a:hlinkClick r:id="rId3"/>
              </a:rPr>
              <a:t>https://docs.python.org/3/reference/lexical_analysis.html</a:t>
            </a:r>
            <a:r>
              <a:rPr lang="en-US" sz="2000" dirty="0"/>
              <a:t> 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We only collected URLs and content at </a:t>
            </a:r>
            <a:r>
              <a:rPr lang="en-US" dirty="0">
                <a:hlinkClick r:id="rId4"/>
              </a:rPr>
              <a:t>https://docs.python.org/3/library/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https://docs.python.org/3/reference/</a:t>
            </a:r>
            <a:endParaRPr lang="en-US" dirty="0"/>
          </a:p>
          <a:p>
            <a:pPr lvl="1"/>
            <a:endParaRPr lang="en-US" sz="1900" dirty="0"/>
          </a:p>
          <a:p>
            <a:r>
              <a:rPr lang="en-US" sz="1900" dirty="0"/>
              <a:t>You can download this dataset at</a:t>
            </a:r>
          </a:p>
          <a:p>
            <a:pPr lvl="1"/>
            <a:r>
              <a:rPr lang="en-US" sz="1900" dirty="0">
                <a:hlinkClick r:id="rId6"/>
              </a:rPr>
              <a:t>https://github.com/cushionbadak/PyMaker/tree/master/PyMaker/datas/object4</a:t>
            </a:r>
            <a:r>
              <a:rPr lang="en-US" sz="1900" dirty="0"/>
              <a:t> </a:t>
            </a:r>
          </a:p>
          <a:p>
            <a:r>
              <a:rPr lang="en-US" sz="1700" dirty="0"/>
              <a:t>Licenses for Python documentation are located at the following links: </a:t>
            </a:r>
            <a:r>
              <a:rPr lang="en-US" sz="1700" dirty="0">
                <a:hlinkClick r:id="rId7"/>
              </a:rPr>
              <a:t>https://docs.python.org/3/license.html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0969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Data mining and Preprocessing</a:t>
            </a:r>
          </a:p>
          <a:p>
            <a:pPr lvl="1"/>
            <a:r>
              <a:rPr lang="en-US" altLang="ko-KR" sz="2800" dirty="0" err="1">
                <a:solidFill>
                  <a:schemeClr val="bg1">
                    <a:lumMod val="75000"/>
                  </a:schemeClr>
                </a:solidFill>
              </a:rPr>
              <a:t>Stackoverflow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 Python Q&amp;A Dataset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Python Document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Actual Works Explained</a:t>
            </a:r>
          </a:p>
          <a:p>
            <a:pPr lvl="1"/>
            <a:r>
              <a:rPr lang="en-US" sz="3000" b="1" dirty="0"/>
              <a:t>Word/Document Vector Representation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97773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ACA43-9C2B-447B-9561-B16482CC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4EC76-CB89-440D-B982-5E9A883C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believed that the bi-gram sentence classification would solve our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700" dirty="0"/>
              <a:t>Image source: https://www.extremetech.com/wp-content/uploads/2016/05/tikz35.png </a:t>
            </a:r>
          </a:p>
        </p:txBody>
      </p:sp>
      <p:pic>
        <p:nvPicPr>
          <p:cNvPr id="9" name="그림 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793F4C2-9323-4461-8932-AD1E563B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42" y="2636794"/>
            <a:ext cx="3021316" cy="2486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BECA2-6DED-4708-8B94-72813DABCB41}"/>
              </a:ext>
            </a:extLst>
          </p:cNvPr>
          <p:cNvSpPr txBox="1"/>
          <p:nvPr/>
        </p:nvSpPr>
        <p:spPr>
          <a:xfrm>
            <a:off x="1510748" y="3057435"/>
            <a:ext cx="3189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Bi-gram representation</a:t>
            </a:r>
          </a:p>
          <a:p>
            <a:endParaRPr lang="en-US" sz="2400" b="1" dirty="0"/>
          </a:p>
          <a:p>
            <a:pPr algn="r"/>
            <a:r>
              <a:rPr lang="en-US" sz="2400" b="1" dirty="0"/>
              <a:t>hash(‘Hello-Python’)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FD16E-E37B-452B-89CF-638E978A118B}"/>
              </a:ext>
            </a:extLst>
          </p:cNvPr>
          <p:cNvSpPr txBox="1"/>
          <p:nvPr/>
        </p:nvSpPr>
        <p:spPr>
          <a:xfrm>
            <a:off x="7658747" y="3057435"/>
            <a:ext cx="3344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Scores for each URL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b="1" dirty="0">
                <a:sym typeface="Wingdings" panose="05000000000000000000" pitchFamily="2" charset="2"/>
              </a:rPr>
              <a:t> &lt;1.1, 2.0, -0.7, …, 0.2&gt;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160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8894-3044-4EA1-A436-F328C820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First Attempt - Problem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07280-C1E4-4B2D-B65B-5D80C6F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size of class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FB26F-2FED-44F7-A325-FD7040E7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19" y="2710581"/>
            <a:ext cx="3634344" cy="29884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6FD13F-5BF1-40DD-A988-9EB1ED20C462}"/>
              </a:ext>
            </a:extLst>
          </p:cNvPr>
          <p:cNvSpPr/>
          <p:nvPr/>
        </p:nvSpPr>
        <p:spPr>
          <a:xfrm>
            <a:off x="5446208" y="2710581"/>
            <a:ext cx="6040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There are </a:t>
            </a:r>
            <a:r>
              <a:rPr lang="en-US" altLang="ko-KR" sz="3200" b="1" dirty="0"/>
              <a:t>10655</a:t>
            </a:r>
            <a:r>
              <a:rPr lang="en-US" altLang="ko-KR" sz="3200" dirty="0"/>
              <a:t> URLs in</a:t>
            </a:r>
          </a:p>
          <a:p>
            <a:r>
              <a:rPr lang="en-US" altLang="ko-KR" sz="3200" dirty="0">
                <a:hlinkClick r:id="rId3"/>
              </a:rPr>
              <a:t>https://docs.python.org/3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DA95D-F95F-4198-A3D1-64CC9CE3A313}"/>
              </a:ext>
            </a:extLst>
          </p:cNvPr>
          <p:cNvSpPr txBox="1"/>
          <p:nvPr/>
        </p:nvSpPr>
        <p:spPr>
          <a:xfrm>
            <a:off x="5446208" y="4672755"/>
            <a:ext cx="615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So we reduced to </a:t>
            </a:r>
            <a:r>
              <a:rPr lang="en-US" altLang="ko-KR" sz="3200" b="1" dirty="0"/>
              <a:t>321</a:t>
            </a:r>
            <a:r>
              <a:rPr lang="en-US" altLang="ko-KR" sz="3200" dirty="0"/>
              <a:t> html file URLs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13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128E8-4CF1-414D-8C95-4C66615B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 - Problem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BA6F7-67F5-4EF6-B82C-C771B98A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The size of training data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F5FD7-CB23-4DD6-B30B-BCD2C960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66" y="2626586"/>
            <a:ext cx="6367467" cy="3550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79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185"/>
            <a:ext cx="10515600" cy="2993629"/>
          </a:xfrm>
        </p:spPr>
        <p:txBody>
          <a:bodyPr>
            <a:normAutofit/>
          </a:bodyPr>
          <a:lstStyle/>
          <a:p>
            <a:pPr algn="ctr"/>
            <a:r>
              <a:rPr lang="en-US" sz="6500" b="1" dirty="0"/>
              <a:t>Python Document Search</a:t>
            </a:r>
            <a:br>
              <a:rPr lang="en-US" sz="6500" b="1" dirty="0"/>
            </a:br>
            <a:br>
              <a:rPr lang="en-US" sz="6500" b="1" dirty="0"/>
            </a:br>
            <a:r>
              <a:rPr lang="ko-KR" altLang="en-US" sz="6500" b="1" dirty="0"/>
              <a:t>파이썬  문서  검색기</a:t>
            </a:r>
            <a:endParaRPr 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78997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4441" r="41006"/>
          <a:stretch/>
        </p:blipFill>
        <p:spPr>
          <a:xfrm>
            <a:off x="1015068" y="2069469"/>
            <a:ext cx="3918444" cy="35251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9" t="14000" r="45571" b="724"/>
          <a:stretch/>
        </p:blipFill>
        <p:spPr>
          <a:xfrm>
            <a:off x="6660047" y="2095927"/>
            <a:ext cx="4036996" cy="359045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D6845C6-4A6E-4E33-B685-4A0D6227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First Attempt</a:t>
            </a:r>
          </a:p>
        </p:txBody>
      </p:sp>
    </p:spTree>
    <p:extLst>
      <p:ext uri="{BB962C8B-B14F-4D97-AF65-F5344CB8AC3E}">
        <p14:creationId xmlns:p14="http://schemas.microsoft.com/office/powerpoint/2010/main" val="304302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A5752-5C81-4C79-94AF-A03F7CEC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A48AE-C8E6-4D8D-B994-6195C997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our computing resource is limited,</a:t>
            </a:r>
            <a:br>
              <a:rPr lang="en-US" dirty="0"/>
            </a:br>
            <a:r>
              <a:rPr lang="en-US" dirty="0"/>
              <a:t>we decided to use pre-trained word2vec model</a:t>
            </a:r>
          </a:p>
          <a:p>
            <a:endParaRPr lang="en-US" dirty="0"/>
          </a:p>
          <a:p>
            <a:r>
              <a:rPr lang="en-US" dirty="0"/>
              <a:t>We use GoogleNews-vectors-negative300.bin (</a:t>
            </a:r>
            <a:r>
              <a:rPr lang="en-US" b="1" dirty="0"/>
              <a:t>3.6 GB, 300-dimensional, 3 million words and phrases, </a:t>
            </a:r>
            <a:r>
              <a:rPr lang="en-US" dirty="0"/>
              <a:t>trained with 100 billion Google News dataset)</a:t>
            </a:r>
          </a:p>
          <a:p>
            <a:pPr lvl="1"/>
            <a:r>
              <a:rPr lang="en-US" altLang="ko-KR" dirty="0"/>
              <a:t>https://code.google.com/archive/p/word2vec/</a:t>
            </a:r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gensim</a:t>
            </a:r>
            <a:r>
              <a:rPr lang="en-US" dirty="0"/>
              <a:t> library to load model</a:t>
            </a:r>
          </a:p>
          <a:p>
            <a:pPr lvl="1"/>
            <a:r>
              <a:rPr lang="en-US" dirty="0"/>
              <a:t>https://radimrehurek.com/gensim/</a:t>
            </a:r>
          </a:p>
        </p:txBody>
      </p:sp>
    </p:spTree>
    <p:extLst>
      <p:ext uri="{BB962C8B-B14F-4D97-AF65-F5344CB8AC3E}">
        <p14:creationId xmlns:p14="http://schemas.microsoft.com/office/powerpoint/2010/main" val="83484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5F4F-67DF-4081-A3AD-1270F02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A64BF-8B03-4360-8940-663A43AC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Classification Algorithm &gt;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Convert every python document into vectors</a:t>
            </a:r>
          </a:p>
          <a:p>
            <a:pPr lvl="1"/>
            <a:r>
              <a:rPr lang="en-US" b="1" dirty="0"/>
              <a:t>The vector is obtained by adding all the words in the document as vectors</a:t>
            </a:r>
          </a:p>
        </p:txBody>
      </p:sp>
    </p:spTree>
    <p:extLst>
      <p:ext uri="{BB962C8B-B14F-4D97-AF65-F5344CB8AC3E}">
        <p14:creationId xmlns:p14="http://schemas.microsoft.com/office/powerpoint/2010/main" val="3921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5F4F-67DF-4081-A3AD-1270F02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A64BF-8B03-4360-8940-663A43AC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Classification Algorithm &gt;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Convert every python document into vectors</a:t>
            </a:r>
          </a:p>
          <a:p>
            <a:pPr lvl="1"/>
            <a:r>
              <a:rPr lang="en-US" b="1" dirty="0"/>
              <a:t>The vector is obtained by adding all the words in the document as vectors</a:t>
            </a:r>
          </a:p>
          <a:p>
            <a:pPr marL="514350" indent="-514350">
              <a:buAutoNum type="arabicPeriod"/>
            </a:pPr>
            <a:r>
              <a:rPr lang="en-US" dirty="0"/>
              <a:t>Convert query string into vector</a:t>
            </a:r>
          </a:p>
          <a:p>
            <a:pPr lvl="1"/>
            <a:r>
              <a:rPr lang="en-US" dirty="0"/>
              <a:t>Using the same method as 1</a:t>
            </a:r>
          </a:p>
        </p:txBody>
      </p:sp>
    </p:spTree>
    <p:extLst>
      <p:ext uri="{BB962C8B-B14F-4D97-AF65-F5344CB8AC3E}">
        <p14:creationId xmlns:p14="http://schemas.microsoft.com/office/powerpoint/2010/main" val="2962390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5F4F-67DF-4081-A3AD-1270F02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A64BF-8B03-4360-8940-663A43AC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Classification Algorithm &gt;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Convert every python document into vectors</a:t>
            </a:r>
          </a:p>
          <a:p>
            <a:pPr lvl="1"/>
            <a:r>
              <a:rPr lang="en-US" b="1" dirty="0"/>
              <a:t>The vector is obtained by adding all the words in the document as vectors</a:t>
            </a:r>
          </a:p>
          <a:p>
            <a:pPr marL="514350" indent="-514350">
              <a:buAutoNum type="arabicPeriod"/>
            </a:pPr>
            <a:r>
              <a:rPr lang="en-US" dirty="0"/>
              <a:t>Convert query string into vector</a:t>
            </a:r>
          </a:p>
          <a:p>
            <a:pPr lvl="1"/>
            <a:r>
              <a:rPr lang="en-US" dirty="0"/>
              <a:t>Using the same method as 1</a:t>
            </a:r>
          </a:p>
          <a:p>
            <a:pPr marL="514350" indent="-514350">
              <a:buAutoNum type="arabicPeriod"/>
            </a:pPr>
            <a:r>
              <a:rPr lang="en-US" dirty="0"/>
              <a:t>Find the most similar python document using </a:t>
            </a:r>
            <a:r>
              <a:rPr lang="en-US" b="1" dirty="0"/>
              <a:t>cosine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Data mining and Preprocessing</a:t>
            </a:r>
          </a:p>
          <a:p>
            <a:pPr lvl="1"/>
            <a:r>
              <a:rPr lang="en-US" altLang="ko-KR" sz="2800" dirty="0" err="1">
                <a:solidFill>
                  <a:schemeClr val="bg1">
                    <a:lumMod val="75000"/>
                  </a:schemeClr>
                </a:solidFill>
              </a:rPr>
              <a:t>Stackoverflow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 Python Q&amp;A Dataset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Python Document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Actual Works Explained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sz="3000" b="1" dirty="0"/>
              <a:t>Web Interface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542028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Interface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A9B19F-6D77-4A87-ABA1-EDF8512D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run the current version of our document search program at </a:t>
            </a:r>
            <a:r>
              <a:rPr lang="en-US" dirty="0">
                <a:hlinkClick r:id="rId3"/>
              </a:rPr>
              <a:t>http://13.125.156.35:8000/Query/</a:t>
            </a:r>
            <a:r>
              <a:rPr lang="en-US" dirty="0"/>
              <a:t> (Open temporarily)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72CE4B-4CEF-4299-9FCC-CBB05A5F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234" y="2907700"/>
            <a:ext cx="3871295" cy="3269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99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8A460-8609-4E1D-8A78-5FC884F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049C5-B7AF-407F-A88C-5EA7C60C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Page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19150-F91A-4C3D-ADED-0F26DD69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10" y="2801039"/>
            <a:ext cx="9164379" cy="26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Data mining and Preprocessing</a:t>
            </a:r>
          </a:p>
          <a:p>
            <a:pPr lvl="1"/>
            <a:r>
              <a:rPr lang="en-US" altLang="ko-KR" sz="2800" dirty="0" err="1">
                <a:solidFill>
                  <a:schemeClr val="bg1">
                    <a:lumMod val="75000"/>
                  </a:schemeClr>
                </a:solidFill>
              </a:rPr>
              <a:t>Stackoverflow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 Python Q&amp;A Dataset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Python Document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Actual Works Explained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</a:p>
          <a:p>
            <a:r>
              <a:rPr lang="en-US" sz="3400" b="1" dirty="0"/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21709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4D0FD-75CC-4510-9E30-7E2ABDB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B7432-EEDA-49B9-80D9-9EDD4659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well-known benchmarks for python</a:t>
            </a:r>
          </a:p>
          <a:p>
            <a:r>
              <a:rPr lang="en-US" dirty="0"/>
              <a:t>So we measured our algorithm’s classification accuracy with </a:t>
            </a:r>
            <a:r>
              <a:rPr lang="en-US" dirty="0" err="1"/>
              <a:t>Stackoverflow</a:t>
            </a:r>
            <a:r>
              <a:rPr lang="en-US" dirty="0"/>
              <a:t> Python Q&amp;A Dataset</a:t>
            </a:r>
          </a:p>
          <a:p>
            <a:r>
              <a:rPr lang="en-US" dirty="0"/>
              <a:t>For now, our model successfully classifies </a:t>
            </a:r>
            <a:r>
              <a:rPr lang="en-US" b="1" dirty="0"/>
              <a:t>5781 of 41568 (13.9%)</a:t>
            </a:r>
          </a:p>
          <a:p>
            <a:pPr lvl="1"/>
            <a:r>
              <a:rPr lang="en-US" dirty="0"/>
              <a:t>The model gives 5-candidates for each given Question-title sentence</a:t>
            </a:r>
          </a:p>
          <a:p>
            <a:pPr lvl="1"/>
            <a:r>
              <a:rPr lang="en-US" dirty="0"/>
              <a:t>5 Random selection will show only 1.6% of accuracy</a:t>
            </a:r>
          </a:p>
          <a:p>
            <a:r>
              <a:rPr lang="en-US" dirty="0"/>
              <a:t>We hope to evaluate the accuracy of other web search engines on this </a:t>
            </a:r>
            <a:r>
              <a:rPr lang="en-US" dirty="0" err="1"/>
              <a:t>Stackoverflow</a:t>
            </a:r>
            <a:r>
              <a:rPr lang="en-US" dirty="0"/>
              <a:t> benchmark</a:t>
            </a:r>
          </a:p>
          <a:p>
            <a:pPr lvl="1"/>
            <a:r>
              <a:rPr lang="en-US" dirty="0"/>
              <a:t>It is hard to gather the result pages of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388869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88BFFD97-83B3-46B8-9FC1-4FA734C645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324" y="2328370"/>
            <a:ext cx="522526" cy="5225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8C497C-D4CB-411F-8B3C-40AB0DC0428D}"/>
              </a:ext>
            </a:extLst>
          </p:cNvPr>
          <p:cNvSpPr/>
          <p:nvPr/>
        </p:nvSpPr>
        <p:spPr>
          <a:xfrm>
            <a:off x="305311" y="6123543"/>
            <a:ext cx="10191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Question Source: https://stackoverflow.com/questions/55259601/extract-certain-values-from-a-list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296"/>
            <a:ext cx="4510144" cy="92207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47682" y="2485947"/>
            <a:ext cx="5483912" cy="2250178"/>
            <a:chOff x="6447682" y="2485947"/>
            <a:chExt cx="5483912" cy="225017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BD43FB-18EE-4831-BD30-1D4625BD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884" y="2485947"/>
              <a:ext cx="5160174" cy="122984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682" y="3814051"/>
              <a:ext cx="5483912" cy="922074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41" y="4863017"/>
            <a:ext cx="8183117" cy="1133633"/>
          </a:xfrm>
          <a:prstGeom prst="rect">
            <a:avLst/>
          </a:prstGeom>
        </p:spPr>
      </p:pic>
      <p:sp>
        <p:nvSpPr>
          <p:cNvPr id="12" name="위로 굽은 화살표 11"/>
          <p:cNvSpPr/>
          <p:nvPr/>
        </p:nvSpPr>
        <p:spPr>
          <a:xfrm rot="5400000">
            <a:off x="4231770" y="2535152"/>
            <a:ext cx="2050525" cy="1636961"/>
          </a:xfrm>
          <a:prstGeom prst="bentUpArrow">
            <a:avLst>
              <a:gd name="adj1" fmla="val 25000"/>
              <a:gd name="adj2" fmla="val 42456"/>
              <a:gd name="adj3" fmla="val 47559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프로그래머">
            <a:extLst>
              <a:ext uri="{FF2B5EF4-FFF2-40B4-BE49-F238E27FC236}">
                <a16:creationId xmlns:a16="http://schemas.microsoft.com/office/drawing/2014/main" id="{5C2721CD-A2D5-4B45-B6A0-4F3EB80036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F0A25CC-E3E0-4EC2-AB55-3BDF8873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Python Document Search</a:t>
            </a:r>
          </a:p>
        </p:txBody>
      </p:sp>
    </p:spTree>
    <p:extLst>
      <p:ext uri="{BB962C8B-B14F-4D97-AF65-F5344CB8AC3E}">
        <p14:creationId xmlns:p14="http://schemas.microsoft.com/office/powerpoint/2010/main" val="43679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Data mining and Preprocessing</a:t>
            </a:r>
          </a:p>
          <a:p>
            <a:pPr lvl="1"/>
            <a:r>
              <a:rPr lang="en-US" altLang="ko-KR" sz="2800" dirty="0" err="1">
                <a:solidFill>
                  <a:schemeClr val="bg1">
                    <a:lumMod val="75000"/>
                  </a:schemeClr>
                </a:solidFill>
              </a:rPr>
              <a:t>Stackoverflow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 Python Q&amp;A Dataset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Python Document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Actual Works Explained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400" b="1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408505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2EBD5-5A18-4DA1-96BC-B4A9AECF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CFC1A-E7F9-42E4-91D8-8D4C8248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will continue to explore other methods, models for better document-to-vector representation</a:t>
            </a:r>
          </a:p>
          <a:p>
            <a:r>
              <a:rPr lang="en-US" altLang="ko-KR" dirty="0"/>
              <a:t>If possible, we will evaluate our </a:t>
            </a:r>
            <a:r>
              <a:rPr lang="en-US" altLang="ko-KR" dirty="0" err="1"/>
              <a:t>Stackoverflow</a:t>
            </a:r>
            <a:r>
              <a:rPr lang="en-US" altLang="ko-KR" dirty="0"/>
              <a:t> Q&amp;A benchmark on other search engines</a:t>
            </a:r>
          </a:p>
          <a:p>
            <a:r>
              <a:rPr lang="en-US" dirty="0"/>
              <a:t>We will increase the usability of our Python document search engine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586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6FD79-A49C-48EC-820C-BF6C755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218088-F0C0-4F79-A09F-4FE4240B0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270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A5E45-724D-4123-97E4-64DCBC09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3BE79-FAEE-4F70-81A3-6183889F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Creativity</a:t>
            </a:r>
          </a:p>
          <a:p>
            <a:pPr lvl="1"/>
            <a:r>
              <a:rPr lang="en-US" dirty="0"/>
              <a:t>It’s Python Document Search Engine!</a:t>
            </a:r>
          </a:p>
          <a:p>
            <a:pPr lvl="1"/>
            <a:r>
              <a:rPr lang="en-US" dirty="0"/>
              <a:t>We made our own benchmark to evaluate this problem</a:t>
            </a:r>
          </a:p>
          <a:p>
            <a:pPr lvl="1"/>
            <a:endParaRPr lang="en-US" dirty="0"/>
          </a:p>
          <a:p>
            <a:r>
              <a:rPr lang="en-US" dirty="0"/>
              <a:t>Technical Completeness</a:t>
            </a:r>
          </a:p>
          <a:p>
            <a:pPr lvl="1"/>
            <a:r>
              <a:rPr lang="en-US" dirty="0"/>
              <a:t>Document classification: Base 1.6% </a:t>
            </a:r>
            <a:r>
              <a:rPr lang="en-US" dirty="0">
                <a:sym typeface="Wingdings" panose="05000000000000000000" pitchFamily="2" charset="2"/>
              </a:rPr>
              <a:t> Our approach 13.9%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Contribution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publicly open our source codes and data at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We provide web services to better understand the project</a:t>
            </a:r>
          </a:p>
        </p:txBody>
      </p:sp>
    </p:spTree>
    <p:extLst>
      <p:ext uri="{BB962C8B-B14F-4D97-AF65-F5344CB8AC3E}">
        <p14:creationId xmlns:p14="http://schemas.microsoft.com/office/powerpoint/2010/main" val="360913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51295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A5E6DD3A-B0AC-456F-8751-56533B87C97B}"/>
              </a:ext>
            </a:extLst>
          </p:cNvPr>
          <p:cNvSpPr/>
          <p:nvPr/>
        </p:nvSpPr>
        <p:spPr>
          <a:xfrm>
            <a:off x="4024637" y="3238499"/>
            <a:ext cx="4916676" cy="3168365"/>
          </a:xfrm>
          <a:prstGeom prst="wedgeEllipseCallout">
            <a:avLst>
              <a:gd name="adj1" fmla="val 55069"/>
              <a:gd name="adj2" fmla="val 26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pic>
        <p:nvPicPr>
          <p:cNvPr id="14" name="그래픽 13" descr="프로그래머">
            <a:extLst>
              <a:ext uri="{FF2B5EF4-FFF2-40B4-BE49-F238E27FC236}">
                <a16:creationId xmlns:a16="http://schemas.microsoft.com/office/drawing/2014/main" id="{ADAF3FC6-E467-490F-88D9-70C37A241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0711" y="3328492"/>
            <a:ext cx="1500511" cy="1500511"/>
          </a:xfrm>
          <a:prstGeom prst="rect">
            <a:avLst/>
          </a:prstGeom>
        </p:spPr>
      </p:pic>
      <p:pic>
        <p:nvPicPr>
          <p:cNvPr id="16" name="그래픽 15" descr="프로그래머">
            <a:extLst>
              <a:ext uri="{FF2B5EF4-FFF2-40B4-BE49-F238E27FC236}">
                <a16:creationId xmlns:a16="http://schemas.microsoft.com/office/drawing/2014/main" id="{2BD1BA29-57FC-491F-B25A-F63FF526D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1313" y="3324161"/>
            <a:ext cx="1500511" cy="1500511"/>
          </a:xfrm>
          <a:prstGeom prst="rect">
            <a:avLst/>
          </a:prstGeom>
        </p:spPr>
      </p:pic>
      <p:pic>
        <p:nvPicPr>
          <p:cNvPr id="17" name="그래픽 16" descr="프로그래머">
            <a:extLst>
              <a:ext uri="{FF2B5EF4-FFF2-40B4-BE49-F238E27FC236}">
                <a16:creationId xmlns:a16="http://schemas.microsoft.com/office/drawing/2014/main" id="{FFDF2E5D-4D88-4B0F-B6EA-EEE0097B3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459" y="4602453"/>
            <a:ext cx="1500511" cy="1500511"/>
          </a:xfrm>
          <a:prstGeom prst="rect">
            <a:avLst/>
          </a:prstGeom>
        </p:spPr>
      </p:pic>
      <p:pic>
        <p:nvPicPr>
          <p:cNvPr id="18" name="그래픽 17" descr="프로그래머">
            <a:extLst>
              <a:ext uri="{FF2B5EF4-FFF2-40B4-BE49-F238E27FC236}">
                <a16:creationId xmlns:a16="http://schemas.microsoft.com/office/drawing/2014/main" id="{D8D6E042-B57F-4C82-A0F1-321A57FE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2970" y="4602452"/>
            <a:ext cx="1500511" cy="1500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87B60-BDAE-4B8F-934C-38D67EE93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631" y="4674380"/>
            <a:ext cx="2093974" cy="10571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6CFE70-EBF0-422F-BD98-399C2B1F7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58" y="3645244"/>
            <a:ext cx="2253428" cy="9811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FA709A-1FA5-4CD7-A88C-0589960C7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527" y="4273882"/>
            <a:ext cx="2120550" cy="11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id="{CCCBDC36-1E38-4296-8031-AC64A36F4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7359" y="2363928"/>
            <a:ext cx="3719325" cy="3719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9226A-8DBA-46D8-9694-4B02C06F0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47" y="3429000"/>
            <a:ext cx="2496347" cy="8431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9D0A56F9-88E0-4A74-95F8-FEFFE167F6A6}"/>
              </a:ext>
            </a:extLst>
          </p:cNvPr>
          <p:cNvSpPr/>
          <p:nvPr/>
        </p:nvSpPr>
        <p:spPr>
          <a:xfrm>
            <a:off x="4555164" y="2465404"/>
            <a:ext cx="3527975" cy="550846"/>
          </a:xfrm>
          <a:prstGeom prst="wedgeRoundRectCallout">
            <a:avLst>
              <a:gd name="adj1" fmla="val 44337"/>
              <a:gd name="adj2" fmla="val 114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Look</a:t>
            </a:r>
            <a:r>
              <a:rPr lang="ko-KR" altLang="en-US" sz="2500" dirty="0"/>
              <a:t> </a:t>
            </a:r>
            <a:r>
              <a:rPr lang="en-US" altLang="ko-KR" sz="2500" dirty="0"/>
              <a:t>at</a:t>
            </a:r>
            <a:r>
              <a:rPr lang="ko-KR" altLang="en-US" sz="2500" dirty="0"/>
              <a:t> </a:t>
            </a:r>
            <a:r>
              <a:rPr lang="en-US" sz="2500" dirty="0"/>
              <a:t>these URLs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ABFBF73C-A8B2-41DE-A50E-975A0BA0C438}"/>
              </a:ext>
            </a:extLst>
          </p:cNvPr>
          <p:cNvSpPr/>
          <p:nvPr/>
        </p:nvSpPr>
        <p:spPr>
          <a:xfrm>
            <a:off x="3895866" y="3813820"/>
            <a:ext cx="4130264" cy="2464091"/>
          </a:xfrm>
          <a:prstGeom prst="wedgeRoundRectCallout">
            <a:avLst>
              <a:gd name="adj1" fmla="val 46721"/>
              <a:gd name="adj2" fmla="val -63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https://docs.python.org/3/tutorial/datastructures.html#list-comprehensions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https://docs.python.org/3/library/stdtypes.html#str.split</a:t>
            </a:r>
          </a:p>
        </p:txBody>
      </p:sp>
    </p:spTree>
    <p:extLst>
      <p:ext uri="{BB962C8B-B14F-4D97-AF65-F5344CB8AC3E}">
        <p14:creationId xmlns:p14="http://schemas.microsoft.com/office/powerpoint/2010/main" val="193090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mining and Preprocessing</a:t>
            </a:r>
          </a:p>
          <a:p>
            <a:pPr lvl="1"/>
            <a:r>
              <a:rPr lang="en-US" sz="2800" dirty="0" err="1"/>
              <a:t>Stackoverflow</a:t>
            </a:r>
            <a:r>
              <a:rPr lang="en-US" sz="2800" dirty="0"/>
              <a:t> Python Q&amp;A Dataset</a:t>
            </a:r>
          </a:p>
          <a:p>
            <a:pPr lvl="1"/>
            <a:r>
              <a:rPr lang="en-US" sz="2800" dirty="0"/>
              <a:t>Python Document</a:t>
            </a:r>
          </a:p>
          <a:p>
            <a:r>
              <a:rPr lang="en-US" sz="3200" dirty="0"/>
              <a:t>Actual Works Explained</a:t>
            </a:r>
          </a:p>
          <a:p>
            <a:pPr lvl="1"/>
            <a:r>
              <a:rPr lang="en-US" sz="2800" dirty="0"/>
              <a:t>Word/Document Vector Representation</a:t>
            </a:r>
          </a:p>
          <a:p>
            <a:pPr lvl="1"/>
            <a:r>
              <a:rPr lang="en-US" sz="2800" dirty="0"/>
              <a:t>Web Interface</a:t>
            </a:r>
          </a:p>
          <a:p>
            <a:r>
              <a:rPr lang="en-US" sz="3200" dirty="0"/>
              <a:t>Evaluation</a:t>
            </a:r>
          </a:p>
          <a:p>
            <a:r>
              <a:rPr lang="en-US" sz="32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93933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18A8-1ED9-4636-B82A-2F473ACA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E03DE-4698-4A6C-BF22-37F261FD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Data mining and Preprocessing</a:t>
            </a:r>
          </a:p>
          <a:p>
            <a:pPr lvl="1"/>
            <a:r>
              <a:rPr lang="en-US" sz="3000" b="1" dirty="0" err="1"/>
              <a:t>Stackoverflow</a:t>
            </a:r>
            <a:r>
              <a:rPr lang="en-US" sz="3000" b="1" dirty="0"/>
              <a:t> Python Q&amp;A Dataset</a:t>
            </a:r>
          </a:p>
          <a:p>
            <a:pPr lvl="1"/>
            <a:r>
              <a:rPr lang="en-US" sz="3000" dirty="0">
                <a:solidFill>
                  <a:srgbClr val="BFBFBF"/>
                </a:solidFill>
              </a:rPr>
              <a:t>Python Document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Actual Works Explained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Word/Document Vector Representation</a:t>
            </a:r>
          </a:p>
          <a:p>
            <a:pPr lvl="1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Web Interface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00223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FD422-780B-407E-B0DA-046375A7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r>
              <a:rPr lang="en-US" dirty="0"/>
              <a:t> Python Q&amp;A Dataset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AF777-45B1-4E35-B18F-3E92E406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/>
              <a:t>47491 Q&amp;As,   87 MB size</a:t>
            </a:r>
          </a:p>
          <a:p>
            <a:r>
              <a:rPr lang="en-US" dirty="0"/>
              <a:t>Some are duplicated Q&amp;A (redirected question)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[Python] tagged Q&amp;A questions</a:t>
            </a:r>
          </a:p>
          <a:p>
            <a:pPr lvl="1"/>
            <a:r>
              <a:rPr lang="en-US" dirty="0"/>
              <a:t>The page should contain the link to “docs.python.org/3/”</a:t>
            </a:r>
          </a:p>
          <a:p>
            <a:endParaRPr lang="en-US" sz="1900" dirty="0"/>
          </a:p>
          <a:p>
            <a:r>
              <a:rPr lang="en-US" sz="1900" dirty="0"/>
              <a:t>You can download this dataset at</a:t>
            </a:r>
          </a:p>
          <a:p>
            <a:pPr lvl="1"/>
            <a:r>
              <a:rPr lang="en-US" sz="1900" dirty="0">
                <a:hlinkClick r:id="rId2"/>
              </a:rPr>
              <a:t>https://github.com/cushionbadak/PyMaker/tree/master/PyMaker/datas/object3</a:t>
            </a:r>
            <a:endParaRPr lang="en-US" sz="1900" dirty="0"/>
          </a:p>
          <a:p>
            <a:r>
              <a:rPr lang="en-US" sz="1900" dirty="0"/>
              <a:t>Unrefined data is also available at</a:t>
            </a:r>
          </a:p>
          <a:p>
            <a:pPr lvl="1"/>
            <a:r>
              <a:rPr lang="en-US" sz="1900" dirty="0">
                <a:hlinkClick r:id="rId3"/>
              </a:rPr>
              <a:t>https://github.com/cushionbadak/PyMaker/tree/master/PyMaker/datas/object2</a:t>
            </a:r>
            <a:r>
              <a:rPr lang="en-US" sz="1900" dirty="0"/>
              <a:t> </a:t>
            </a:r>
          </a:p>
          <a:p>
            <a:r>
              <a:rPr lang="en-US" sz="1600" dirty="0" err="1"/>
              <a:t>Stackoverflow’s</a:t>
            </a:r>
            <a:r>
              <a:rPr lang="en-US" sz="1600" dirty="0"/>
              <a:t> all user contributions are licensed under </a:t>
            </a:r>
            <a:r>
              <a:rPr lang="en-US" sz="1600" dirty="0">
                <a:hlinkClick r:id="rId4"/>
              </a:rPr>
              <a:t>Creative Commons Attribution-Share Alike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420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050441-B5DA-44AB-93B6-1211A48B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57" y="1690687"/>
            <a:ext cx="6557743" cy="43513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5FD422-780B-407E-B0DA-046375A7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r>
              <a:rPr lang="en-US" dirty="0"/>
              <a:t> Python Q&amp;A Dataset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822AA6-BDF0-40AC-B912-630EA2B1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526225" cy="435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6E9572-6E93-40AD-B18A-5F41BF1E2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057" y="1690686"/>
            <a:ext cx="6557743" cy="35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1246</Words>
  <Application>Microsoft Office PowerPoint</Application>
  <PresentationFormat>와이드스크린</PresentationFormat>
  <Paragraphs>239</Paragraphs>
  <Slides>35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테마</vt:lpstr>
      <vt:lpstr>자연어처리 프로젝트 2차발표</vt:lpstr>
      <vt:lpstr>Python Document Search  파이썬  문서  검색기</vt:lpstr>
      <vt:lpstr>Why Python Document Search</vt:lpstr>
      <vt:lpstr>Goal</vt:lpstr>
      <vt:lpstr>Goal</vt:lpstr>
      <vt:lpstr>Contents</vt:lpstr>
      <vt:lpstr>Contents</vt:lpstr>
      <vt:lpstr>Stackoverflow Python Q&amp;A Dataset</vt:lpstr>
      <vt:lpstr>Stackoverflow Python Q&amp;A Dataset</vt:lpstr>
      <vt:lpstr>Stackoverflow Python Q&amp;A Dataset</vt:lpstr>
      <vt:lpstr>Stackoverflow Python Q&amp;A Dataset</vt:lpstr>
      <vt:lpstr>Contents</vt:lpstr>
      <vt:lpstr>Collecting Python Document - contents</vt:lpstr>
      <vt:lpstr>Collecting Python Document - URLs</vt:lpstr>
      <vt:lpstr>Collecting Python Document</vt:lpstr>
      <vt:lpstr>Contents</vt:lpstr>
      <vt:lpstr>First Attempt</vt:lpstr>
      <vt:lpstr>First Attempt - Problem</vt:lpstr>
      <vt:lpstr>First Attempt - Problem</vt:lpstr>
      <vt:lpstr>First Attempt</vt:lpstr>
      <vt:lpstr>Second Attempt</vt:lpstr>
      <vt:lpstr>Second Attempt</vt:lpstr>
      <vt:lpstr>Second Attempt</vt:lpstr>
      <vt:lpstr>Second Attempt</vt:lpstr>
      <vt:lpstr>Contents</vt:lpstr>
      <vt:lpstr>Web Interface</vt:lpstr>
      <vt:lpstr>Web Interface</vt:lpstr>
      <vt:lpstr>Contents</vt:lpstr>
      <vt:lpstr>Evaluation</vt:lpstr>
      <vt:lpstr>Contents</vt:lpstr>
      <vt:lpstr>Future Works</vt:lpstr>
      <vt:lpstr>Summary</vt:lpstr>
      <vt:lpstr>Summary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Hakjoo Oh</dc:creator>
  <cp:lastModifiedBy>권 민규</cp:lastModifiedBy>
  <cp:revision>63</cp:revision>
  <dcterms:created xsi:type="dcterms:W3CDTF">2019-04-08T09:43:23Z</dcterms:created>
  <dcterms:modified xsi:type="dcterms:W3CDTF">2019-05-21T23:07:50Z</dcterms:modified>
</cp:coreProperties>
</file>