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46" r:id="rId4"/>
    <p:sldId id="347" r:id="rId5"/>
    <p:sldId id="355" r:id="rId6"/>
    <p:sldId id="348" r:id="rId7"/>
    <p:sldId id="352" r:id="rId8"/>
    <p:sldId id="353" r:id="rId9"/>
    <p:sldId id="3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E37"/>
    <a:srgbClr val="80B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A6130B-9331-4F74-B8CC-E3147E79ED55}" v="1" dt="2023-02-21T09:26:24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Holliman" userId="edecc83a569f59cb" providerId="LiveId" clId="{999D7500-A6CE-4523-A4EA-FD51FC5FDB62}"/>
    <pc:docChg chg="custSel addSld delSld modSld sldOrd">
      <pc:chgData name="Nick Holliman" userId="edecc83a569f59cb" providerId="LiveId" clId="{999D7500-A6CE-4523-A4EA-FD51FC5FDB62}" dt="2022-04-03T13:40:21.362" v="79" actId="14100"/>
      <pc:docMkLst>
        <pc:docMk/>
      </pc:docMkLst>
      <pc:sldChg chg="del">
        <pc:chgData name="Nick Holliman" userId="edecc83a569f59cb" providerId="LiveId" clId="{999D7500-A6CE-4523-A4EA-FD51FC5FDB62}" dt="2022-04-03T13:19:05.397" v="0" actId="2696"/>
        <pc:sldMkLst>
          <pc:docMk/>
          <pc:sldMk cId="1857239246" sldId="256"/>
        </pc:sldMkLst>
      </pc:sldChg>
      <pc:sldChg chg="add ord">
        <pc:chgData name="Nick Holliman" userId="edecc83a569f59cb" providerId="LiveId" clId="{999D7500-A6CE-4523-A4EA-FD51FC5FDB62}" dt="2022-04-03T13:19:40.885" v="2"/>
        <pc:sldMkLst>
          <pc:docMk/>
          <pc:sldMk cId="3380246895" sldId="256"/>
        </pc:sldMkLst>
      </pc:sldChg>
      <pc:sldChg chg="addSp delSp modSp add">
        <pc:chgData name="Nick Holliman" userId="edecc83a569f59cb" providerId="LiveId" clId="{999D7500-A6CE-4523-A4EA-FD51FC5FDB62}" dt="2022-04-03T13:37:57.578" v="64" actId="242"/>
        <pc:sldMkLst>
          <pc:docMk/>
          <pc:sldMk cId="159921018" sldId="348"/>
        </pc:sldMkLst>
        <pc:spChg chg="mod">
          <ac:chgData name="Nick Holliman" userId="edecc83a569f59cb" providerId="LiveId" clId="{999D7500-A6CE-4523-A4EA-FD51FC5FDB62}" dt="2022-04-03T13:37:57.578" v="64" actId="242"/>
          <ac:spMkLst>
            <pc:docMk/>
            <pc:sldMk cId="159921018" sldId="348"/>
            <ac:spMk id="4" creationId="{702A4211-C794-4816-80D1-89D5E04A1739}"/>
          </ac:spMkLst>
        </pc:spChg>
        <pc:spChg chg="del mod">
          <ac:chgData name="Nick Holliman" userId="edecc83a569f59cb" providerId="LiveId" clId="{999D7500-A6CE-4523-A4EA-FD51FC5FDB62}" dt="2022-04-03T13:34:29.832" v="17" actId="478"/>
          <ac:spMkLst>
            <pc:docMk/>
            <pc:sldMk cId="159921018" sldId="348"/>
            <ac:spMk id="5" creationId="{07D8C67E-85B3-4DF6-AF74-5E3A375AC614}"/>
          </ac:spMkLst>
        </pc:spChg>
        <pc:spChg chg="del mod">
          <ac:chgData name="Nick Holliman" userId="edecc83a569f59cb" providerId="LiveId" clId="{999D7500-A6CE-4523-A4EA-FD51FC5FDB62}" dt="2022-04-03T13:34:27.544" v="15" actId="478"/>
          <ac:spMkLst>
            <pc:docMk/>
            <pc:sldMk cId="159921018" sldId="348"/>
            <ac:spMk id="6" creationId="{9DF42566-BFD9-4A5C-887A-7E55E8C6ADC4}"/>
          </ac:spMkLst>
        </pc:spChg>
        <pc:spChg chg="del mod">
          <ac:chgData name="Nick Holliman" userId="edecc83a569f59cb" providerId="LiveId" clId="{999D7500-A6CE-4523-A4EA-FD51FC5FDB62}" dt="2022-04-03T13:34:32.023" v="18" actId="478"/>
          <ac:spMkLst>
            <pc:docMk/>
            <pc:sldMk cId="159921018" sldId="348"/>
            <ac:spMk id="7" creationId="{4B3F6128-0ED1-4991-8407-1FB567236934}"/>
          </ac:spMkLst>
        </pc:spChg>
        <pc:spChg chg="mod">
          <ac:chgData name="Nick Holliman" userId="edecc83a569f59cb" providerId="LiveId" clId="{999D7500-A6CE-4523-A4EA-FD51FC5FDB62}" dt="2022-04-03T13:20:50.444" v="6" actId="207"/>
          <ac:spMkLst>
            <pc:docMk/>
            <pc:sldMk cId="159921018" sldId="348"/>
            <ac:spMk id="8" creationId="{0696CB81-090D-4977-8535-18C1905E0FB5}"/>
          </ac:spMkLst>
        </pc:spChg>
        <pc:spChg chg="del">
          <ac:chgData name="Nick Holliman" userId="edecc83a569f59cb" providerId="LiveId" clId="{999D7500-A6CE-4523-A4EA-FD51FC5FDB62}" dt="2022-04-03T13:34:35.511" v="19" actId="478"/>
          <ac:spMkLst>
            <pc:docMk/>
            <pc:sldMk cId="159921018" sldId="348"/>
            <ac:spMk id="11" creationId="{2BFFEED7-F91B-4BA3-BF0B-F80E8BF55EC2}"/>
          </ac:spMkLst>
        </pc:spChg>
        <pc:picChg chg="add mod">
          <ac:chgData name="Nick Holliman" userId="edecc83a569f59cb" providerId="LiveId" clId="{999D7500-A6CE-4523-A4EA-FD51FC5FDB62}" dt="2022-04-03T13:34:46.291" v="21" actId="1076"/>
          <ac:picMkLst>
            <pc:docMk/>
            <pc:sldMk cId="159921018" sldId="348"/>
            <ac:picMk id="9" creationId="{79C1024D-D3BF-4DB8-AD7C-6605577E2171}"/>
          </ac:picMkLst>
        </pc:picChg>
      </pc:sldChg>
      <pc:sldChg chg="add del">
        <pc:chgData name="Nick Holliman" userId="edecc83a569f59cb" providerId="LiveId" clId="{999D7500-A6CE-4523-A4EA-FD51FC5FDB62}" dt="2022-04-03T13:37:07.504" v="55" actId="47"/>
        <pc:sldMkLst>
          <pc:docMk/>
          <pc:sldMk cId="1770565277" sldId="349"/>
        </pc:sldMkLst>
      </pc:sldChg>
      <pc:sldChg chg="add del">
        <pc:chgData name="Nick Holliman" userId="edecc83a569f59cb" providerId="LiveId" clId="{999D7500-A6CE-4523-A4EA-FD51FC5FDB62}" dt="2022-04-03T13:37:08.395" v="56" actId="47"/>
        <pc:sldMkLst>
          <pc:docMk/>
          <pc:sldMk cId="4108682452" sldId="350"/>
        </pc:sldMkLst>
      </pc:sldChg>
      <pc:sldChg chg="add del">
        <pc:chgData name="Nick Holliman" userId="edecc83a569f59cb" providerId="LiveId" clId="{999D7500-A6CE-4523-A4EA-FD51FC5FDB62}" dt="2022-04-03T13:37:10.856" v="57" actId="47"/>
        <pc:sldMkLst>
          <pc:docMk/>
          <pc:sldMk cId="3061680651" sldId="351"/>
        </pc:sldMkLst>
      </pc:sldChg>
      <pc:sldChg chg="modSp add">
        <pc:chgData name="Nick Holliman" userId="edecc83a569f59cb" providerId="LiveId" clId="{999D7500-A6CE-4523-A4EA-FD51FC5FDB62}" dt="2022-04-03T13:38:09.450" v="65" actId="242"/>
        <pc:sldMkLst>
          <pc:docMk/>
          <pc:sldMk cId="1159814888" sldId="352"/>
        </pc:sldMkLst>
        <pc:spChg chg="mod">
          <ac:chgData name="Nick Holliman" userId="edecc83a569f59cb" providerId="LiveId" clId="{999D7500-A6CE-4523-A4EA-FD51FC5FDB62}" dt="2022-04-03T13:38:09.450" v="65" actId="242"/>
          <ac:spMkLst>
            <pc:docMk/>
            <pc:sldMk cId="1159814888" sldId="352"/>
            <ac:spMk id="4" creationId="{702A4211-C794-4816-80D1-89D5E04A1739}"/>
          </ac:spMkLst>
        </pc:spChg>
      </pc:sldChg>
      <pc:sldChg chg="modSp add">
        <pc:chgData name="Nick Holliman" userId="edecc83a569f59cb" providerId="LiveId" clId="{999D7500-A6CE-4523-A4EA-FD51FC5FDB62}" dt="2022-04-03T13:38:24.053" v="66" actId="242"/>
        <pc:sldMkLst>
          <pc:docMk/>
          <pc:sldMk cId="2537722475" sldId="353"/>
        </pc:sldMkLst>
        <pc:spChg chg="mod">
          <ac:chgData name="Nick Holliman" userId="edecc83a569f59cb" providerId="LiveId" clId="{999D7500-A6CE-4523-A4EA-FD51FC5FDB62}" dt="2022-04-03T13:38:24.053" v="66" actId="242"/>
          <ac:spMkLst>
            <pc:docMk/>
            <pc:sldMk cId="2537722475" sldId="353"/>
            <ac:spMk id="4" creationId="{702A4211-C794-4816-80D1-89D5E04A1739}"/>
          </ac:spMkLst>
        </pc:spChg>
      </pc:sldChg>
      <pc:sldChg chg="modSp add">
        <pc:chgData name="Nick Holliman" userId="edecc83a569f59cb" providerId="LiveId" clId="{999D7500-A6CE-4523-A4EA-FD51FC5FDB62}" dt="2022-04-03T13:38:33.006" v="67" actId="242"/>
        <pc:sldMkLst>
          <pc:docMk/>
          <pc:sldMk cId="4267961958" sldId="354"/>
        </pc:sldMkLst>
        <pc:spChg chg="mod">
          <ac:chgData name="Nick Holliman" userId="edecc83a569f59cb" providerId="LiveId" clId="{999D7500-A6CE-4523-A4EA-FD51FC5FDB62}" dt="2022-04-03T13:38:33.006" v="67" actId="242"/>
          <ac:spMkLst>
            <pc:docMk/>
            <pc:sldMk cId="4267961958" sldId="354"/>
            <ac:spMk id="4" creationId="{702A4211-C794-4816-80D1-89D5E04A1739}"/>
          </ac:spMkLst>
        </pc:spChg>
      </pc:sldChg>
      <pc:sldChg chg="delSp modSp add">
        <pc:chgData name="Nick Holliman" userId="edecc83a569f59cb" providerId="LiveId" clId="{999D7500-A6CE-4523-A4EA-FD51FC5FDB62}" dt="2022-04-03T13:40:21.362" v="79" actId="14100"/>
        <pc:sldMkLst>
          <pc:docMk/>
          <pc:sldMk cId="2386338632" sldId="355"/>
        </pc:sldMkLst>
        <pc:spChg chg="mod">
          <ac:chgData name="Nick Holliman" userId="edecc83a569f59cb" providerId="LiveId" clId="{999D7500-A6CE-4523-A4EA-FD51FC5FDB62}" dt="2022-04-03T13:40:21.362" v="79" actId="14100"/>
          <ac:spMkLst>
            <pc:docMk/>
            <pc:sldMk cId="2386338632" sldId="355"/>
            <ac:spMk id="4" creationId="{702A4211-C794-4816-80D1-89D5E04A1739}"/>
          </ac:spMkLst>
        </pc:spChg>
        <pc:spChg chg="mod">
          <ac:chgData name="Nick Holliman" userId="edecc83a569f59cb" providerId="LiveId" clId="{999D7500-A6CE-4523-A4EA-FD51FC5FDB62}" dt="2022-04-03T13:40:02.853" v="76" actId="14100"/>
          <ac:spMkLst>
            <pc:docMk/>
            <pc:sldMk cId="2386338632" sldId="355"/>
            <ac:spMk id="5" creationId="{07D8C67E-85B3-4DF6-AF74-5E3A375AC614}"/>
          </ac:spMkLst>
        </pc:spChg>
        <pc:spChg chg="mod">
          <ac:chgData name="Nick Holliman" userId="edecc83a569f59cb" providerId="LiveId" clId="{999D7500-A6CE-4523-A4EA-FD51FC5FDB62}" dt="2022-04-03T13:40:21.362" v="79" actId="14100"/>
          <ac:spMkLst>
            <pc:docMk/>
            <pc:sldMk cId="2386338632" sldId="355"/>
            <ac:spMk id="6" creationId="{9DF42566-BFD9-4A5C-887A-7E55E8C6ADC4}"/>
          </ac:spMkLst>
        </pc:spChg>
        <pc:spChg chg="mod">
          <ac:chgData name="Nick Holliman" userId="edecc83a569f59cb" providerId="LiveId" clId="{999D7500-A6CE-4523-A4EA-FD51FC5FDB62}" dt="2022-04-03T13:40:02.853" v="76" actId="14100"/>
          <ac:spMkLst>
            <pc:docMk/>
            <pc:sldMk cId="2386338632" sldId="355"/>
            <ac:spMk id="7" creationId="{4B3F6128-0ED1-4991-8407-1FB567236934}"/>
          </ac:spMkLst>
        </pc:spChg>
        <pc:spChg chg="mod">
          <ac:chgData name="Nick Holliman" userId="edecc83a569f59cb" providerId="LiveId" clId="{999D7500-A6CE-4523-A4EA-FD51FC5FDB62}" dt="2022-04-03T13:39:44.579" v="72" actId="207"/>
          <ac:spMkLst>
            <pc:docMk/>
            <pc:sldMk cId="2386338632" sldId="355"/>
            <ac:spMk id="8" creationId="{0696CB81-090D-4977-8535-18C1905E0FB5}"/>
          </ac:spMkLst>
        </pc:spChg>
        <pc:spChg chg="del mod">
          <ac:chgData name="Nick Holliman" userId="edecc83a569f59cb" providerId="LiveId" clId="{999D7500-A6CE-4523-A4EA-FD51FC5FDB62}" dt="2022-04-03T13:39:47.777" v="74" actId="478"/>
          <ac:spMkLst>
            <pc:docMk/>
            <pc:sldMk cId="2386338632" sldId="355"/>
            <ac:spMk id="11" creationId="{2BFFEED7-F91B-4BA3-BF0B-F80E8BF55EC2}"/>
          </ac:spMkLst>
        </pc:spChg>
      </pc:sldChg>
    </pc:docChg>
  </pc:docChgLst>
  <pc:docChgLst>
    <pc:chgData name="Nick Holliman" userId="edecc83a569f59cb" providerId="LiveId" clId="{FCA6130B-9331-4F74-B8CC-E3147E79ED55}"/>
    <pc:docChg chg="undo custSel addSld delSld modSld">
      <pc:chgData name="Nick Holliman" userId="edecc83a569f59cb" providerId="LiveId" clId="{FCA6130B-9331-4F74-B8CC-E3147E79ED55}" dt="2023-02-21T09:32:50.959" v="120" actId="20577"/>
      <pc:docMkLst>
        <pc:docMk/>
      </pc:docMkLst>
      <pc:sldChg chg="modSp add">
        <pc:chgData name="Nick Holliman" userId="edecc83a569f59cb" providerId="LiveId" clId="{FCA6130B-9331-4F74-B8CC-E3147E79ED55}" dt="2023-02-21T09:32:50.959" v="120" actId="20577"/>
        <pc:sldMkLst>
          <pc:docMk/>
          <pc:sldMk cId="2334970797" sldId="355"/>
        </pc:sldMkLst>
        <pc:spChg chg="mod">
          <ac:chgData name="Nick Holliman" userId="edecc83a569f59cb" providerId="LiveId" clId="{FCA6130B-9331-4F74-B8CC-E3147E79ED55}" dt="2023-02-21T09:32:50.959" v="120" actId="20577"/>
          <ac:spMkLst>
            <pc:docMk/>
            <pc:sldMk cId="2334970797" sldId="355"/>
            <ac:spMk id="4" creationId="{702A4211-C794-4816-80D1-89D5E04A1739}"/>
          </ac:spMkLst>
        </pc:spChg>
      </pc:sldChg>
      <pc:sldChg chg="del">
        <pc:chgData name="Nick Holliman" userId="edecc83a569f59cb" providerId="LiveId" clId="{FCA6130B-9331-4F74-B8CC-E3147E79ED55}" dt="2023-02-21T09:26:09.690" v="0" actId="47"/>
        <pc:sldMkLst>
          <pc:docMk/>
          <pc:sldMk cId="2386338632" sldId="35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4943-CA56-48E4-9A1A-2EA2EFD30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B9761-1949-4896-9876-4367901A2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7EFE2-24DB-431D-91EC-166C7830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B88E-C91B-4B87-9FA0-A965093A620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C9CD-BF0F-45CE-B1BA-5EFD62D4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9D50F-2C2A-4711-8E57-140EA79E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BB9-CC23-4D4A-A1F6-24A80E96A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55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C73B-9903-469B-A90F-5D50490D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898A4-8A6F-4834-BF0E-BDD27B2AA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C0A44-A4F2-4F92-9F54-6BBFD0D4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B88E-C91B-4B87-9FA0-A965093A620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17BCE-DA18-4A8B-B205-62C43DA8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BF62-6C09-488A-80AF-0D404DA1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BB9-CC23-4D4A-A1F6-24A80E96A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3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EE42F-9C3B-4D81-B6D2-88790901F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DA9F5-D102-4ED5-9EBD-CF4F60E98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C86FF-D2C1-4420-A4D9-70ADCDA0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B88E-C91B-4B87-9FA0-A965093A620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1E104-156A-488B-93E7-DFB71DCF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2CA0D-A0D3-4E49-85F2-AF7E46DA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BB9-CC23-4D4A-A1F6-24A80E96A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90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3DA1-0AA0-443E-97BE-9761CD96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5FE59-F1CD-4A2F-8AAA-844F940C2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A581D-7708-4AD4-BD56-2BE0DC43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B88E-C91B-4B87-9FA0-A965093A620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A6A93-3A95-4AF4-A77E-DD75D0BC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0823-8B06-4658-9BE7-7C3177B5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BB9-CC23-4D4A-A1F6-24A80E96A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30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8734-CD1B-45D3-8660-3D8E7CD2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C6C28-8CD6-4196-A84C-CC9761B97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0DEFB-1387-42EA-825C-2E98848F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B88E-C91B-4B87-9FA0-A965093A620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3174C-A08B-40C4-BABC-CAF94854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1445F-E7E8-4DDB-A64F-5A90B55F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BB9-CC23-4D4A-A1F6-24A80E96A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06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B35F-797E-4BED-B4E9-E8DC35CC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7C63-C8D5-4EF9-B33C-1B038494F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40995-307B-41E8-8D69-0F20F2A6A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70E47-CDC9-4197-B9DE-799B5582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B88E-C91B-4B87-9FA0-A965093A620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51BE6-5D42-4636-9813-E4776EC2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C03ED-F763-4F81-B3F3-8F5E93EC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BB9-CC23-4D4A-A1F6-24A80E96A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0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4E17-8AE7-44F8-B859-1FA16117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E3461-5044-4204-9D7D-8252F7BA7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F8105-EF72-4FAB-A8DB-CBDAD59E9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51DEF-36DB-43BA-ADA0-470B3E31A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CD475-B00D-4878-AD25-3C3AEFAFF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90258-2DEF-4503-B8A4-CEE20216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B88E-C91B-4B87-9FA0-A965093A620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D0230-4A40-44D4-AD91-B4DC3B79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26A55-A8A2-4A95-AD6A-DA6BE6F4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BB9-CC23-4D4A-A1F6-24A80E96A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6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D6D7-F939-475D-9FD6-EDAECC65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CED46-ED80-4D4E-A5A3-B61A1F7C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B88E-C91B-4B87-9FA0-A965093A620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CFC24-A813-406C-A568-E06291D7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8CA6C-CFDF-49BA-A022-242488BA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BB9-CC23-4D4A-A1F6-24A80E96A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73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0C4B9-04F3-4DE2-B104-E7AF2F8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B88E-C91B-4B87-9FA0-A965093A620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CD7FA-867C-48D9-9EF2-8E35757B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86F4B-EC32-445D-8907-CFA15399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BB9-CC23-4D4A-A1F6-24A80E96A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18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AACF-0F84-43ED-8640-8EC15F65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75496-5F72-4820-B16A-8FDBCD49C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22A7D-8EE4-4EC5-BAD3-933AFE7E9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6DD58-0FC0-4AC8-ABCF-C7047614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B88E-C91B-4B87-9FA0-A965093A620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8AB40-0AB3-4CC6-AE81-F52E4A21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8D251-E0B0-4864-9150-E3B089E0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BB9-CC23-4D4A-A1F6-24A80E96A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41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FC54-776E-44C9-B5A7-A13FAF3E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82F31-F28A-40DA-9AFA-167CF9568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C3C66-66D2-4D59-8DE1-49DFDFA17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65E23-A342-4771-9531-F4BCC8D5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B88E-C91B-4B87-9FA0-A965093A620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F2B40-BE70-44AE-BB2A-A1B76B9B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DB680-ACA6-464A-A8E0-EBE4784A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BB9-CC23-4D4A-A1F6-24A80E96A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32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21B7A-8857-48A3-9389-BFC57692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38629-42B8-4A2A-B5C4-F0B54897E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370A-115C-43AF-B3A5-DC15B9704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BB88E-C91B-4B87-9FA0-A965093A620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DFD32-E9BB-4C21-AD24-37A836954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5D720-911B-45D6-B31D-7FBDC5446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ADBB9-CC23-4D4A-A1F6-24A80E96A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9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2A4211-C794-4816-80D1-89D5E04A1739}"/>
              </a:ext>
            </a:extLst>
          </p:cNvPr>
          <p:cNvSpPr/>
          <p:nvPr/>
        </p:nvSpPr>
        <p:spPr>
          <a:xfrm>
            <a:off x="374352" y="497090"/>
            <a:ext cx="5296155" cy="29319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GB" sz="1600" b="1" dirty="0">
                <a:solidFill>
                  <a:schemeClr val="tx1"/>
                </a:solidFill>
              </a:rPr>
              <a:t>1] Concise description of the question</a:t>
            </a: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The scenario, and or data sources</a:t>
            </a: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Limitations and caveats on the approach and context.</a:t>
            </a: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D8C67E-85B3-4DF6-AF74-5E3A375AC614}"/>
              </a:ext>
            </a:extLst>
          </p:cNvPr>
          <p:cNvSpPr/>
          <p:nvPr/>
        </p:nvSpPr>
        <p:spPr>
          <a:xfrm>
            <a:off x="6160438" y="497090"/>
            <a:ext cx="5296155" cy="29319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GB" sz="1600" b="1" dirty="0">
                <a:solidFill>
                  <a:schemeClr val="tx1"/>
                </a:solidFill>
              </a:rPr>
              <a:t>3] Graphical representation of technical information, including uncertainty.</a:t>
            </a: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42566-BFD9-4A5C-887A-7E55E8C6ADC4}"/>
              </a:ext>
            </a:extLst>
          </p:cNvPr>
          <p:cNvSpPr/>
          <p:nvPr/>
        </p:nvSpPr>
        <p:spPr>
          <a:xfrm>
            <a:off x="374351" y="3674988"/>
            <a:ext cx="5296155" cy="29319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GB" sz="1600" b="1" dirty="0">
                <a:solidFill>
                  <a:schemeClr val="tx1"/>
                </a:solidFill>
              </a:rPr>
              <a:t>2] Concise summary of the outcome and recommended actions.</a:t>
            </a: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&lt;&lt;If you take nothing else away from this presentation this is it, highlight: </a:t>
            </a: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	Most dangerous scenario	</a:t>
            </a: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	Most likely outcome.</a:t>
            </a: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&gt;&gt;</a:t>
            </a: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3F6128-0ED1-4991-8407-1FB567236934}"/>
              </a:ext>
            </a:extLst>
          </p:cNvPr>
          <p:cNvSpPr/>
          <p:nvPr/>
        </p:nvSpPr>
        <p:spPr>
          <a:xfrm>
            <a:off x="6160438" y="3674988"/>
            <a:ext cx="5296155" cy="29319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GB" sz="1600" b="1" dirty="0">
                <a:solidFill>
                  <a:schemeClr val="tx1"/>
                </a:solidFill>
              </a:rPr>
              <a:t>4] Additional detail, graphics,  numerical or otherwise.</a:t>
            </a: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96CB81-090D-4977-8535-18C1905E0FB5}"/>
              </a:ext>
            </a:extLst>
          </p:cNvPr>
          <p:cNvSpPr/>
          <p:nvPr/>
        </p:nvSpPr>
        <p:spPr>
          <a:xfrm>
            <a:off x="0" y="2399"/>
            <a:ext cx="12191999" cy="3905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Four part reporting structure for data analytics and/or modelling results (from DSTL/PHE/British Army discussions).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FFEED7-F91B-4BA3-BF0B-F80E8BF55EC2}"/>
              </a:ext>
            </a:extLst>
          </p:cNvPr>
          <p:cNvSpPr/>
          <p:nvPr/>
        </p:nvSpPr>
        <p:spPr>
          <a:xfrm rot="5400000">
            <a:off x="8920396" y="3321163"/>
            <a:ext cx="610980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Nick Holliman 		</a:t>
            </a:r>
            <a:r>
              <a:rPr lang="en-GB" sz="2400" dirty="0">
                <a:solidFill>
                  <a:srgbClr val="003A65"/>
                </a:solidFill>
              </a:rPr>
              <a:t>@Binocularity</a:t>
            </a:r>
            <a:endParaRPr lang="en-GB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24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0C21BA-CE6B-45ED-AF02-8D09713BA72E}"/>
              </a:ext>
            </a:extLst>
          </p:cNvPr>
          <p:cNvSpPr/>
          <p:nvPr/>
        </p:nvSpPr>
        <p:spPr>
          <a:xfrm>
            <a:off x="6602940" y="5122284"/>
            <a:ext cx="5511107" cy="16774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>
                <a:solidFill>
                  <a:schemeClr val="tx1"/>
                </a:solidFill>
              </a:rPr>
              <a:t>4. Predicted fatalities for each day of evacuation</a:t>
            </a:r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CF1D31-C26B-4708-B36D-9B6B1BF50170}"/>
              </a:ext>
            </a:extLst>
          </p:cNvPr>
          <p:cNvSpPr/>
          <p:nvPr/>
        </p:nvSpPr>
        <p:spPr>
          <a:xfrm>
            <a:off x="6602938" y="449398"/>
            <a:ext cx="5511107" cy="46135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>
                <a:solidFill>
                  <a:schemeClr val="tx1"/>
                </a:solidFill>
              </a:rPr>
              <a:t>3. Chance of predicted fatalities (out of 500 possible scenarios)</a:t>
            </a:r>
            <a:endParaRPr lang="en-GB" b="1">
              <a:solidFill>
                <a:schemeClr val="tx1"/>
              </a:solidFill>
            </a:endParaRPr>
          </a:p>
          <a:p>
            <a:pPr algn="ctr"/>
            <a:endParaRPr lang="en-GB">
              <a:solidFill>
                <a:schemeClr val="tx1"/>
              </a:solidFill>
            </a:endParaRPr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endParaRPr lang="en-GB" sz="1100"/>
          </a:p>
          <a:p>
            <a:endParaRPr lang="en-GB" sz="1100"/>
          </a:p>
          <a:p>
            <a:endParaRPr lang="en-GB" sz="1100"/>
          </a:p>
          <a:p>
            <a:endParaRPr lang="en-GB" sz="1100"/>
          </a:p>
          <a:p>
            <a:endParaRPr lang="en-GB" sz="1100"/>
          </a:p>
          <a:p>
            <a:endParaRPr lang="en-GB" sz="1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78C9A7-67E5-48CD-95CC-0B797BAB33E6}"/>
              </a:ext>
            </a:extLst>
          </p:cNvPr>
          <p:cNvSpPr/>
          <p:nvPr/>
        </p:nvSpPr>
        <p:spPr>
          <a:xfrm>
            <a:off x="0" y="2399"/>
            <a:ext cx="12191999" cy="3905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Read with reference to report xxx/xxx/x (simulated attack on seaport (SPOD), which day to evacuate)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0333095-4CCC-4F06-8FBC-1A98B64EB95B}"/>
              </a:ext>
            </a:extLst>
          </p:cNvPr>
          <p:cNvGraphicFramePr>
            <a:graphicFrameLocks noGrp="1"/>
          </p:cNvGraphicFramePr>
          <p:nvPr/>
        </p:nvGraphicFramePr>
        <p:xfrm>
          <a:off x="6924913" y="5398108"/>
          <a:ext cx="4634817" cy="1359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186">
                  <a:extLst>
                    <a:ext uri="{9D8B030D-6E8A-4147-A177-3AD203B41FA5}">
                      <a16:colId xmlns:a16="http://schemas.microsoft.com/office/drawing/2014/main" val="2429629328"/>
                    </a:ext>
                  </a:extLst>
                </a:gridCol>
                <a:gridCol w="806441">
                  <a:extLst>
                    <a:ext uri="{9D8B030D-6E8A-4147-A177-3AD203B41FA5}">
                      <a16:colId xmlns:a16="http://schemas.microsoft.com/office/drawing/2014/main" val="2394801707"/>
                    </a:ext>
                  </a:extLst>
                </a:gridCol>
                <a:gridCol w="953404">
                  <a:extLst>
                    <a:ext uri="{9D8B030D-6E8A-4147-A177-3AD203B41FA5}">
                      <a16:colId xmlns:a16="http://schemas.microsoft.com/office/drawing/2014/main" val="1735523912"/>
                    </a:ext>
                  </a:extLst>
                </a:gridCol>
                <a:gridCol w="703786">
                  <a:extLst>
                    <a:ext uri="{9D8B030D-6E8A-4147-A177-3AD203B41FA5}">
                      <a16:colId xmlns:a16="http://schemas.microsoft.com/office/drawing/2014/main" val="1700269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Day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14641"/>
                  </a:ext>
                </a:extLst>
              </a:tr>
              <a:tr h="313927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FF0000"/>
                          </a:solidFill>
                        </a:rPr>
                        <a:t>Most dangerous scenario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FF0000"/>
                          </a:solidFill>
                        </a:rPr>
                        <a:t>194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FF0000"/>
                          </a:solidFill>
                        </a:rPr>
                        <a:t>292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FF0000"/>
                          </a:solidFill>
                        </a:rPr>
                        <a:t>55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27741"/>
                  </a:ext>
                </a:extLst>
              </a:tr>
              <a:tr h="427645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 1% of scenarios this many or more fatalities are predicted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4004"/>
                  </a:ext>
                </a:extLst>
              </a:tr>
              <a:tr h="313927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Most likely scenario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02272"/>
                  </a:ext>
                </a:extLst>
              </a:tr>
            </a:tbl>
          </a:graphicData>
        </a:graphic>
      </p:graphicFrame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7CF1785-16F4-4FB0-BC9D-321EB89FDA04}"/>
              </a:ext>
            </a:extLst>
          </p:cNvPr>
          <p:cNvCxnSpPr>
            <a:cxnSpLocks/>
          </p:cNvCxnSpPr>
          <p:nvPr/>
        </p:nvCxnSpPr>
        <p:spPr>
          <a:xfrm>
            <a:off x="7089709" y="4814860"/>
            <a:ext cx="501777" cy="849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8CD109-416E-437F-91BB-F70EE0E120BE}"/>
              </a:ext>
            </a:extLst>
          </p:cNvPr>
          <p:cNvCxnSpPr>
            <a:cxnSpLocks/>
          </p:cNvCxnSpPr>
          <p:nvPr/>
        </p:nvCxnSpPr>
        <p:spPr>
          <a:xfrm>
            <a:off x="8446883" y="4819109"/>
            <a:ext cx="49460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F53D1FC-5F37-4770-AB98-054854746910}"/>
              </a:ext>
            </a:extLst>
          </p:cNvPr>
          <p:cNvCxnSpPr>
            <a:cxnSpLocks/>
          </p:cNvCxnSpPr>
          <p:nvPr/>
        </p:nvCxnSpPr>
        <p:spPr>
          <a:xfrm>
            <a:off x="9830076" y="4819109"/>
            <a:ext cx="58163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D6A983F-F8CD-4113-ABFB-32E825279F2B}"/>
              </a:ext>
            </a:extLst>
          </p:cNvPr>
          <p:cNvSpPr txBox="1"/>
          <p:nvPr/>
        </p:nvSpPr>
        <p:spPr>
          <a:xfrm>
            <a:off x="7011835" y="4829891"/>
            <a:ext cx="1287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/>
              <a:t>Extreme scenario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FE9E95-DB74-4AF9-ACF3-2E3E81EE474D}"/>
              </a:ext>
            </a:extLst>
          </p:cNvPr>
          <p:cNvSpPr txBox="1"/>
          <p:nvPr/>
        </p:nvSpPr>
        <p:spPr>
          <a:xfrm>
            <a:off x="8284171" y="4829891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/>
              <a:t>1% of scenarios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A6C1E8-4E05-4984-80ED-280CB75C5CDB}"/>
              </a:ext>
            </a:extLst>
          </p:cNvPr>
          <p:cNvSpPr txBox="1"/>
          <p:nvPr/>
        </p:nvSpPr>
        <p:spPr>
          <a:xfrm>
            <a:off x="9746461" y="4829891"/>
            <a:ext cx="1721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/>
              <a:t>Highest chance scenario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90764B7-63F3-4D81-9C97-7C3ACBB6DB76}"/>
              </a:ext>
            </a:extLst>
          </p:cNvPr>
          <p:cNvSpPr/>
          <p:nvPr/>
        </p:nvSpPr>
        <p:spPr>
          <a:xfrm>
            <a:off x="6951526" y="4755540"/>
            <a:ext cx="4608204" cy="2850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36F47D-39B8-4330-937C-29171AF628F1}"/>
              </a:ext>
            </a:extLst>
          </p:cNvPr>
          <p:cNvSpPr/>
          <p:nvPr/>
        </p:nvSpPr>
        <p:spPr>
          <a:xfrm>
            <a:off x="31259" y="443752"/>
            <a:ext cx="6435732" cy="31091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GB" sz="1600" b="1" dirty="0">
                <a:solidFill>
                  <a:schemeClr val="tx1"/>
                </a:solidFill>
              </a:rPr>
              <a:t>1. Request: Which day should the </a:t>
            </a:r>
            <a:r>
              <a:rPr lang="en-GB" sz="1600" b="1" dirty="0" err="1">
                <a:solidFill>
                  <a:schemeClr val="tx1"/>
                </a:solidFill>
              </a:rPr>
              <a:t>Comd</a:t>
            </a:r>
            <a:r>
              <a:rPr lang="en-GB" sz="1600" b="1" dirty="0">
                <a:solidFill>
                  <a:schemeClr val="tx1"/>
                </a:solidFill>
              </a:rPr>
              <a:t> evacuate the AO at SPOD.</a:t>
            </a:r>
            <a:endParaRPr lang="en-GB" sz="1600" dirty="0"/>
          </a:p>
          <a:p>
            <a:pPr algn="just"/>
            <a:endParaRPr lang="en-GB" sz="1600" dirty="0"/>
          </a:p>
          <a:p>
            <a:r>
              <a:rPr lang="en-GB" sz="1600" dirty="0">
                <a:solidFill>
                  <a:schemeClr val="tx1"/>
                </a:solidFill>
              </a:rPr>
              <a:t>These scenario results are calculated by varying:		</a:t>
            </a:r>
          </a:p>
          <a:p>
            <a:pPr marL="360000" lvl="1" defTabSz="360000"/>
            <a:r>
              <a:rPr lang="en-GB" sz="1400" dirty="0">
                <a:solidFill>
                  <a:schemeClr val="tx1"/>
                </a:solidFill>
              </a:rPr>
              <a:t>Wind direction		Release altitude	 Evacuation day 1, 2 or 3 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Release mass		Particle size</a:t>
            </a:r>
            <a:br>
              <a:rPr lang="en-GB" sz="1600" dirty="0">
                <a:solidFill>
                  <a:schemeClr val="tx1"/>
                </a:solidFill>
              </a:rPr>
            </a:br>
            <a:endParaRPr lang="en-GB" sz="1600" dirty="0">
              <a:solidFill>
                <a:schemeClr val="tx1"/>
              </a:solidFill>
            </a:endParaRPr>
          </a:p>
          <a:p>
            <a:pPr defTabSz="360000"/>
            <a:r>
              <a:rPr lang="en-GB" sz="1600" dirty="0">
                <a:solidFill>
                  <a:schemeClr val="tx1"/>
                </a:solidFill>
              </a:rPr>
              <a:t>Limitations and caveats: 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	</a:t>
            </a:r>
            <a:r>
              <a:rPr lang="en-GB" sz="1400" dirty="0">
                <a:solidFill>
                  <a:schemeClr val="tx1"/>
                </a:solidFill>
              </a:rPr>
              <a:t>No other factors are accounted for.		Adversary intent not included.</a:t>
            </a:r>
          </a:p>
          <a:p>
            <a:pPr defTabSz="360000"/>
            <a:endParaRPr lang="en-GB" sz="1400" dirty="0">
              <a:solidFill>
                <a:schemeClr val="tx1"/>
              </a:solidFill>
            </a:endParaRPr>
          </a:p>
          <a:p>
            <a:pPr defTabSz="360000"/>
            <a:endParaRPr lang="en-GB" sz="1400" dirty="0">
              <a:solidFill>
                <a:schemeClr val="tx1"/>
              </a:solidFill>
            </a:endParaRPr>
          </a:p>
          <a:p>
            <a:pPr defTabSz="360000"/>
            <a:br>
              <a:rPr lang="en-GB" sz="1600" dirty="0">
                <a:solidFill>
                  <a:schemeClr val="tx1"/>
                </a:solidFill>
              </a:rPr>
            </a:b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*The horizontal axes do not have a numeric scale as this data is for relative comparison only.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68E0DA-76ED-4AEB-B576-29F55E4A5574}"/>
              </a:ext>
            </a:extLst>
          </p:cNvPr>
          <p:cNvSpPr/>
          <p:nvPr/>
        </p:nvSpPr>
        <p:spPr>
          <a:xfrm>
            <a:off x="31259" y="3615212"/>
            <a:ext cx="6435732" cy="31844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>
                <a:solidFill>
                  <a:schemeClr val="tx1"/>
                </a:solidFill>
              </a:rPr>
              <a:t>2. Summary: Based on this modelling Day 1 and Day 3 are potential evacuation options, Day 2 is a weaker choice.  </a:t>
            </a:r>
          </a:p>
          <a:p>
            <a:endParaRPr lang="en-GB" sz="1600"/>
          </a:p>
          <a:p>
            <a:r>
              <a:rPr lang="en-GB" sz="1400">
                <a:solidFill>
                  <a:schemeClr val="tx1"/>
                </a:solidFill>
              </a:rPr>
              <a:t>Day 1:  The most dangerous scenario has a higher number of fatalities than day 3 </a:t>
            </a:r>
            <a:br>
              <a:rPr lang="en-GB" sz="1400">
                <a:solidFill>
                  <a:schemeClr val="tx1"/>
                </a:solidFill>
              </a:rPr>
            </a:br>
            <a:r>
              <a:rPr lang="en-GB" sz="1400">
                <a:solidFill>
                  <a:schemeClr val="tx1"/>
                </a:solidFill>
              </a:rPr>
              <a:t>              </a:t>
            </a:r>
            <a:r>
              <a:rPr lang="en-GB" sz="1400" i="1">
                <a:solidFill>
                  <a:schemeClr val="tx1"/>
                </a:solidFill>
              </a:rPr>
              <a:t>but</a:t>
            </a:r>
            <a:r>
              <a:rPr lang="en-GB" sz="1400">
                <a:solidFill>
                  <a:schemeClr val="tx1"/>
                </a:solidFill>
              </a:rPr>
              <a:t> the most likely outcome has lower fatalities than day 3.</a:t>
            </a:r>
          </a:p>
          <a:p>
            <a:endParaRPr lang="en-GB" sz="1400">
              <a:solidFill>
                <a:schemeClr val="tx1"/>
              </a:solidFill>
            </a:endParaRPr>
          </a:p>
          <a:p>
            <a:r>
              <a:rPr lang="en-GB" sz="1400">
                <a:solidFill>
                  <a:schemeClr val="tx1"/>
                </a:solidFill>
              </a:rPr>
              <a:t>Day 2: The most dangerous scenario has a higher number of fatalities of any day </a:t>
            </a:r>
          </a:p>
          <a:p>
            <a:r>
              <a:rPr lang="en-GB" sz="1400">
                <a:solidFill>
                  <a:schemeClr val="tx1"/>
                </a:solidFill>
              </a:rPr>
              <a:t>             </a:t>
            </a:r>
            <a:r>
              <a:rPr lang="en-GB" sz="1400" i="1">
                <a:solidFill>
                  <a:schemeClr val="tx1"/>
                </a:solidFill>
              </a:rPr>
              <a:t>and</a:t>
            </a:r>
            <a:r>
              <a:rPr lang="en-GB" sz="1400">
                <a:solidFill>
                  <a:schemeClr val="tx1"/>
                </a:solidFill>
              </a:rPr>
              <a:t> the most likely scenario has higher fatalities than any other day.</a:t>
            </a:r>
          </a:p>
          <a:p>
            <a:endParaRPr lang="en-GB" sz="1400">
              <a:solidFill>
                <a:schemeClr val="tx1"/>
              </a:solidFill>
            </a:endParaRPr>
          </a:p>
          <a:p>
            <a:r>
              <a:rPr lang="en-GB" sz="1400">
                <a:solidFill>
                  <a:schemeClr val="tx1"/>
                </a:solidFill>
              </a:rPr>
              <a:t>Day 3: The most dangerous scenario has substantially lower fatalities than day 1 </a:t>
            </a:r>
          </a:p>
          <a:p>
            <a:r>
              <a:rPr lang="en-GB" sz="1400">
                <a:solidFill>
                  <a:schemeClr val="tx1"/>
                </a:solidFill>
              </a:rPr>
              <a:t>            </a:t>
            </a:r>
            <a:r>
              <a:rPr lang="en-GB" sz="1400" i="1">
                <a:solidFill>
                  <a:schemeClr val="tx1"/>
                </a:solidFill>
              </a:rPr>
              <a:t>but</a:t>
            </a:r>
            <a:r>
              <a:rPr lang="en-GB" sz="1400">
                <a:solidFill>
                  <a:schemeClr val="tx1"/>
                </a:solidFill>
              </a:rPr>
              <a:t> the most likely scenario has higher fatalities than day 1.</a:t>
            </a:r>
          </a:p>
          <a:p>
            <a:endParaRPr lang="en-GB" sz="1400"/>
          </a:p>
          <a:p>
            <a:endParaRPr lang="en-GB" sz="1400"/>
          </a:p>
        </p:txBody>
      </p:sp>
      <p:pic>
        <p:nvPicPr>
          <p:cNvPr id="1028" name="Picture 4" descr="https://i.imgur.com/bY5V8Ec.png">
            <a:extLst>
              <a:ext uri="{FF2B5EF4-FFF2-40B4-BE49-F238E27FC236}">
                <a16:creationId xmlns:a16="http://schemas.microsoft.com/office/drawing/2014/main" id="{8C767D17-4DA4-46A2-8A48-86BA82C2AE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9" b="1546"/>
          <a:stretch/>
        </p:blipFill>
        <p:spPr bwMode="auto">
          <a:xfrm>
            <a:off x="6951526" y="733482"/>
            <a:ext cx="4627052" cy="402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71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CF1D31-C26B-4708-B36D-9B6B1BF50170}"/>
              </a:ext>
            </a:extLst>
          </p:cNvPr>
          <p:cNvSpPr/>
          <p:nvPr/>
        </p:nvSpPr>
        <p:spPr>
          <a:xfrm>
            <a:off x="6602938" y="449398"/>
            <a:ext cx="5511107" cy="63502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>
                <a:solidFill>
                  <a:schemeClr val="tx1"/>
                </a:solidFill>
              </a:rPr>
              <a:t>3. Graphical Summary</a:t>
            </a:r>
          </a:p>
          <a:p>
            <a:r>
              <a:rPr lang="en-GB" sz="1600">
                <a:solidFill>
                  <a:schemeClr val="tx1"/>
                </a:solidFill>
              </a:rPr>
              <a:t>164 seat lecture theatre fits 16 students (10%) at 2m soc. dist.</a:t>
            </a:r>
            <a:endParaRPr lang="en-GB">
              <a:solidFill>
                <a:schemeClr val="tx1"/>
              </a:solidFill>
            </a:endParaRP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r>
              <a:rPr lang="en-GB" sz="1600">
                <a:solidFill>
                  <a:schemeClr val="tx1"/>
                </a:solidFill>
              </a:rPr>
              <a:t>or up to 44 students (27%) at 1m soc. Dist.</a:t>
            </a:r>
          </a:p>
          <a:p>
            <a:endParaRPr lang="en-GB" sz="1600">
              <a:solidFill>
                <a:schemeClr val="tx1"/>
              </a:solidFill>
            </a:endParaRPr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endParaRPr lang="en-GB" sz="1100"/>
          </a:p>
          <a:p>
            <a:endParaRPr lang="en-GB" sz="1100"/>
          </a:p>
          <a:p>
            <a:endParaRPr lang="en-GB" sz="1100"/>
          </a:p>
          <a:p>
            <a:endParaRPr lang="en-GB" sz="1100"/>
          </a:p>
          <a:p>
            <a:endParaRPr lang="en-GB" sz="1100"/>
          </a:p>
          <a:p>
            <a:endParaRPr lang="en-GB" sz="1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78C9A7-67E5-48CD-95CC-0B797BAB33E6}"/>
              </a:ext>
            </a:extLst>
          </p:cNvPr>
          <p:cNvSpPr/>
          <p:nvPr/>
        </p:nvSpPr>
        <p:spPr>
          <a:xfrm>
            <a:off x="0" y="2399"/>
            <a:ext cx="12191999" cy="3905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Read with reference to V-KEMS report: Unlocking Higher Education Spaces - What Can Mathematics Tell Us?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36F47D-39B8-4330-937C-29171AF628F1}"/>
              </a:ext>
            </a:extLst>
          </p:cNvPr>
          <p:cNvSpPr/>
          <p:nvPr/>
        </p:nvSpPr>
        <p:spPr>
          <a:xfrm>
            <a:off x="31259" y="443752"/>
            <a:ext cx="6435732" cy="3109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GB" sz="1600" b="1">
                <a:solidFill>
                  <a:schemeClr val="tx1"/>
                </a:solidFill>
              </a:rPr>
              <a:t>1. Request: How should 2hrs teaching per week be delivered in time</a:t>
            </a:r>
            <a:endParaRPr lang="en-GB" sz="1600"/>
          </a:p>
          <a:p>
            <a:pPr algn="just"/>
            <a:endParaRPr lang="en-GB" sz="1600"/>
          </a:p>
          <a:p>
            <a:r>
              <a:rPr lang="en-GB" sz="1600" i="1">
                <a:solidFill>
                  <a:schemeClr val="tx1"/>
                </a:solidFill>
              </a:rPr>
              <a:t>Assumptions airborne transmission scenario</a:t>
            </a:r>
            <a:r>
              <a:rPr lang="en-GB" sz="1600" b="1">
                <a:solidFill>
                  <a:schemeClr val="tx1"/>
                </a:solidFill>
              </a:rPr>
              <a:t> </a:t>
            </a:r>
            <a:r>
              <a:rPr lang="en-GB" sz="1600">
                <a:solidFill>
                  <a:schemeClr val="tx1"/>
                </a:solidFill>
              </a:rPr>
              <a:t>results are calculated with:</a:t>
            </a:r>
          </a:p>
          <a:p>
            <a:r>
              <a:rPr lang="en-GB" sz="1600">
                <a:solidFill>
                  <a:schemeClr val="tx1"/>
                </a:solidFill>
              </a:rPr>
              <a:t>   One infectious person initially in the room.</a:t>
            </a:r>
          </a:p>
          <a:p>
            <a:r>
              <a:rPr lang="en-GB" sz="1600">
                <a:solidFill>
                  <a:schemeClr val="tx1"/>
                </a:solidFill>
              </a:rPr>
              <a:t>   2 hours in person teaching per week by same staff member.</a:t>
            </a:r>
          </a:p>
          <a:p>
            <a:r>
              <a:rPr lang="en-GB" sz="1600">
                <a:solidFill>
                  <a:schemeClr val="tx1"/>
                </a:solidFill>
              </a:rPr>
              <a:t>   Social distancing at 2m (16 students) or 1m (28 or 44 students).</a:t>
            </a:r>
          </a:p>
          <a:p>
            <a:r>
              <a:rPr lang="en-GB" sz="1600">
                <a:solidFill>
                  <a:schemeClr val="tx1"/>
                </a:solidFill>
              </a:rPr>
              <a:t>   Model: one staff member and 5 to 32 students in the space.</a:t>
            </a:r>
          </a:p>
          <a:p>
            <a:r>
              <a:rPr lang="en-GB" sz="1600">
                <a:solidFill>
                  <a:schemeClr val="tx1"/>
                </a:solidFill>
              </a:rPr>
              <a:t>   Primary activity: lecture or seminar with a range of people talking.</a:t>
            </a:r>
          </a:p>
          <a:p>
            <a:r>
              <a:rPr lang="en-GB" sz="1600">
                <a:solidFill>
                  <a:schemeClr val="tx1"/>
                </a:solidFill>
              </a:rPr>
              <a:t>   2 hours in person teaching per week by same staff member.</a:t>
            </a:r>
          </a:p>
          <a:p>
            <a:r>
              <a:rPr lang="en-GB" sz="1600">
                <a:solidFill>
                  <a:schemeClr val="tx1"/>
                </a:solidFill>
              </a:rPr>
              <a:t>   Smaller class size </a:t>
            </a:r>
            <a:r>
              <a:rPr lang="en-GB" sz="1600" i="1">
                <a:solidFill>
                  <a:schemeClr val="tx1"/>
                </a:solidFill>
              </a:rPr>
              <a:t>N </a:t>
            </a:r>
            <a:r>
              <a:rPr lang="en-GB" sz="1600">
                <a:solidFill>
                  <a:schemeClr val="tx1"/>
                </a:solidFill>
              </a:rPr>
              <a:t>reduces infection rate </a:t>
            </a:r>
            <a:r>
              <a:rPr lang="en-GB" sz="1600" i="1">
                <a:solidFill>
                  <a:schemeClr val="tx1"/>
                </a:solidFill>
              </a:rPr>
              <a:t>I, </a:t>
            </a:r>
            <a:r>
              <a:rPr lang="en-GB" sz="1600">
                <a:solidFill>
                  <a:schemeClr val="tx1"/>
                </a:solidFill>
              </a:rPr>
              <a:t>since </a:t>
            </a:r>
            <a:r>
              <a:rPr lang="en-GB" sz="1600" i="1">
                <a:solidFill>
                  <a:schemeClr val="tx1"/>
                </a:solidFill>
              </a:rPr>
              <a:t>I</a:t>
            </a:r>
            <a:r>
              <a:rPr lang="en-GB" sz="1600">
                <a:solidFill>
                  <a:schemeClr val="tx1"/>
                </a:solidFill>
              </a:rPr>
              <a:t> is proportional to </a:t>
            </a:r>
            <a:r>
              <a:rPr lang="en-GB" sz="1600" i="1">
                <a:solidFill>
                  <a:schemeClr val="tx1"/>
                </a:solidFill>
              </a:rPr>
              <a:t>N</a:t>
            </a:r>
            <a:r>
              <a:rPr lang="en-GB" sz="1600" i="1" baseline="30000">
                <a:solidFill>
                  <a:schemeClr val="tx1"/>
                </a:solidFill>
              </a:rPr>
              <a:t>2</a:t>
            </a:r>
            <a:endParaRPr lang="en-GB" sz="1600" i="1">
              <a:solidFill>
                <a:schemeClr val="tx1"/>
              </a:solidFill>
            </a:endParaRPr>
          </a:p>
          <a:p>
            <a:pPr defTabSz="360000"/>
            <a:endParaRPr lang="en-GB" sz="1600">
              <a:solidFill>
                <a:schemeClr val="tx1"/>
              </a:solidFill>
            </a:endParaRPr>
          </a:p>
          <a:p>
            <a:pPr defTabSz="360000"/>
            <a:r>
              <a:rPr lang="en-GB" sz="1600">
                <a:solidFill>
                  <a:schemeClr val="tx1"/>
                </a:solidFill>
              </a:rPr>
              <a:t>Limitations and caveats: </a:t>
            </a:r>
            <a:br>
              <a:rPr lang="en-GB" sz="1600">
                <a:solidFill>
                  <a:schemeClr val="tx1"/>
                </a:solidFill>
              </a:rPr>
            </a:br>
            <a:r>
              <a:rPr lang="en-GB" sz="1600">
                <a:solidFill>
                  <a:schemeClr val="tx1"/>
                </a:solidFill>
              </a:rPr>
              <a:t>	</a:t>
            </a:r>
            <a:r>
              <a:rPr lang="en-GB" sz="1400">
                <a:solidFill>
                  <a:schemeClr val="tx1"/>
                </a:solidFill>
              </a:rPr>
              <a:t>No other factors are accounted for.		Reckless intent not considered.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68E0DA-76ED-4AEB-B576-29F55E4A5574}"/>
              </a:ext>
            </a:extLst>
          </p:cNvPr>
          <p:cNvSpPr/>
          <p:nvPr/>
        </p:nvSpPr>
        <p:spPr>
          <a:xfrm>
            <a:off x="31259" y="3615212"/>
            <a:ext cx="6435732" cy="3184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>
                <a:solidFill>
                  <a:schemeClr val="tx1"/>
                </a:solidFill>
              </a:rPr>
              <a:t>2. Summary:</a:t>
            </a:r>
          </a:p>
          <a:p>
            <a:r>
              <a:rPr lang="en-GB" sz="1600">
                <a:solidFill>
                  <a:schemeClr val="tx1"/>
                </a:solidFill>
              </a:rPr>
              <a:t>Options modelled: 	a) One 2 hour class</a:t>
            </a:r>
          </a:p>
          <a:p>
            <a:pPr lvl="1"/>
            <a:r>
              <a:rPr lang="en-GB" sz="1600">
                <a:solidFill>
                  <a:schemeClr val="tx1"/>
                </a:solidFill>
              </a:rPr>
              <a:t>		b) Two 1 hour classes 48 hours apart</a:t>
            </a:r>
          </a:p>
          <a:p>
            <a:pPr lvl="1"/>
            <a:r>
              <a:rPr lang="en-GB" sz="1600">
                <a:solidFill>
                  <a:schemeClr val="tx1"/>
                </a:solidFill>
              </a:rPr>
              <a:t>		c) Three 40m classes 48h apart</a:t>
            </a:r>
          </a:p>
          <a:p>
            <a:endParaRPr lang="en-GB" sz="1600" b="1">
              <a:solidFill>
                <a:schemeClr val="tx1"/>
              </a:solidFill>
            </a:endParaRPr>
          </a:p>
          <a:p>
            <a:r>
              <a:rPr lang="en-GB" sz="1600" b="1">
                <a:solidFill>
                  <a:schemeClr val="tx1"/>
                </a:solidFill>
              </a:rPr>
              <a:t>Best worst case choose a) </a:t>
            </a:r>
          </a:p>
          <a:p>
            <a:r>
              <a:rPr lang="en-GB" sz="1600">
                <a:solidFill>
                  <a:schemeClr val="tx1"/>
                </a:solidFill>
              </a:rPr>
              <a:t>-assuming variable teaching activity &amp; variable social distancing.</a:t>
            </a:r>
          </a:p>
          <a:p>
            <a:endParaRPr lang="en-GB" sz="1600" b="1">
              <a:solidFill>
                <a:schemeClr val="tx1"/>
              </a:solidFill>
            </a:endParaRPr>
          </a:p>
          <a:p>
            <a:r>
              <a:rPr lang="en-GB" sz="1600" b="1">
                <a:solidFill>
                  <a:schemeClr val="tx1"/>
                </a:solidFill>
              </a:rPr>
              <a:t>Best for low density, standard lecture levels of talking choose c)</a:t>
            </a:r>
          </a:p>
          <a:p>
            <a:r>
              <a:rPr lang="en-GB" sz="1600">
                <a:solidFill>
                  <a:schemeClr val="tx1"/>
                </a:solidFill>
              </a:rPr>
              <a:t>-assuming 16 in room i.e. 2m social </a:t>
            </a:r>
            <a:r>
              <a:rPr lang="en-GB" sz="1600" err="1">
                <a:solidFill>
                  <a:schemeClr val="tx1"/>
                </a:solidFill>
              </a:rPr>
              <a:t>dist</a:t>
            </a:r>
            <a:r>
              <a:rPr lang="en-GB" sz="1600">
                <a:solidFill>
                  <a:schemeClr val="tx1"/>
                </a:solidFill>
              </a:rPr>
              <a:t> (range 0.5 to 1.5 new cases/</a:t>
            </a:r>
            <a:r>
              <a:rPr lang="en-GB" sz="1600" err="1">
                <a:solidFill>
                  <a:schemeClr val="tx1"/>
                </a:solidFill>
              </a:rPr>
              <a:t>wk</a:t>
            </a:r>
            <a:r>
              <a:rPr lang="en-GB" sz="1600">
                <a:solidFill>
                  <a:schemeClr val="tx1"/>
                </a:solidFill>
              </a:rPr>
              <a:t>)</a:t>
            </a:r>
          </a:p>
          <a:p>
            <a:endParaRPr lang="en-GB" sz="1600" b="1">
              <a:solidFill>
                <a:schemeClr val="tx1"/>
              </a:solidFill>
            </a:endParaRPr>
          </a:p>
          <a:p>
            <a:r>
              <a:rPr lang="en-GB" sz="1600" b="1">
                <a:solidFill>
                  <a:schemeClr val="tx1"/>
                </a:solidFill>
              </a:rPr>
              <a:t>Best for higher density, active seminar levels of talking choose a)</a:t>
            </a:r>
          </a:p>
          <a:p>
            <a:r>
              <a:rPr lang="en-GB" sz="1600">
                <a:solidFill>
                  <a:schemeClr val="tx1"/>
                </a:solidFill>
              </a:rPr>
              <a:t>-assuming 32 in room i.e. 1m social </a:t>
            </a:r>
            <a:r>
              <a:rPr lang="en-GB" sz="1600" err="1">
                <a:solidFill>
                  <a:schemeClr val="tx1"/>
                </a:solidFill>
              </a:rPr>
              <a:t>dist</a:t>
            </a:r>
            <a:r>
              <a:rPr lang="en-GB" sz="1600">
                <a:solidFill>
                  <a:schemeClr val="tx1"/>
                </a:solidFill>
              </a:rPr>
              <a:t> (range 6 to 9 new cases/</a:t>
            </a:r>
            <a:r>
              <a:rPr lang="en-GB" sz="1600" err="1">
                <a:solidFill>
                  <a:schemeClr val="tx1"/>
                </a:solidFill>
              </a:rPr>
              <a:t>wk</a:t>
            </a:r>
            <a:r>
              <a:rPr lang="en-GB" sz="160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7F64F-4377-476A-BA75-E78EC41E5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/>
          <a:stretch/>
        </p:blipFill>
        <p:spPr>
          <a:xfrm>
            <a:off x="6649263" y="4430369"/>
            <a:ext cx="2570151" cy="2351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602A12-D5F3-479A-BE42-1CA997F07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255" y="4428153"/>
            <a:ext cx="2802965" cy="235261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CFCF6D-248F-43A9-99C6-D861CFFADA8B}"/>
              </a:ext>
            </a:extLst>
          </p:cNvPr>
          <p:cNvCxnSpPr>
            <a:cxnSpLocks/>
          </p:cNvCxnSpPr>
          <p:nvPr/>
        </p:nvCxnSpPr>
        <p:spPr>
          <a:xfrm>
            <a:off x="7701699" y="5604461"/>
            <a:ext cx="0" cy="522962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BE012D-EA51-42D1-9651-024333389328}"/>
              </a:ext>
            </a:extLst>
          </p:cNvPr>
          <p:cNvCxnSpPr>
            <a:cxnSpLocks/>
          </p:cNvCxnSpPr>
          <p:nvPr/>
        </p:nvCxnSpPr>
        <p:spPr>
          <a:xfrm>
            <a:off x="9004168" y="4529637"/>
            <a:ext cx="0" cy="532557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8251FB-2F88-47F8-9205-4D62A1B41690}"/>
              </a:ext>
            </a:extLst>
          </p:cNvPr>
          <p:cNvSpPr txBox="1"/>
          <p:nvPr/>
        </p:nvSpPr>
        <p:spPr>
          <a:xfrm>
            <a:off x="6872727" y="4149248"/>
            <a:ext cx="214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Lecture levels of talking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665B16-FAB6-4C37-B908-29D883FBB812}"/>
              </a:ext>
            </a:extLst>
          </p:cNvPr>
          <p:cNvSpPr txBox="1"/>
          <p:nvPr/>
        </p:nvSpPr>
        <p:spPr>
          <a:xfrm>
            <a:off x="9318356" y="4149248"/>
            <a:ext cx="2748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Active seminar levels of talking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EA6259-A3EF-4FB6-BDE2-C7FD53D25006}"/>
              </a:ext>
            </a:extLst>
          </p:cNvPr>
          <p:cNvCxnSpPr>
            <a:cxnSpLocks/>
          </p:cNvCxnSpPr>
          <p:nvPr/>
        </p:nvCxnSpPr>
        <p:spPr>
          <a:xfrm>
            <a:off x="10408763" y="5756861"/>
            <a:ext cx="0" cy="370562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6074DA-6692-4E0E-B6AF-FB537C1EA1D4}"/>
              </a:ext>
            </a:extLst>
          </p:cNvPr>
          <p:cNvCxnSpPr>
            <a:cxnSpLocks/>
          </p:cNvCxnSpPr>
          <p:nvPr/>
        </p:nvCxnSpPr>
        <p:spPr>
          <a:xfrm>
            <a:off x="11748940" y="4598936"/>
            <a:ext cx="0" cy="595233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3A884E-D926-47A4-A540-E3E4054EF860}"/>
              </a:ext>
            </a:extLst>
          </p:cNvPr>
          <p:cNvSpPr txBox="1"/>
          <p:nvPr/>
        </p:nvSpPr>
        <p:spPr>
          <a:xfrm>
            <a:off x="7619819" y="6058123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>
                <a:solidFill>
                  <a:schemeClr val="accent6"/>
                </a:solidFill>
              </a:rPr>
              <a:t>0.5 to 1.5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AE0348-9DC8-4F99-BC75-E62167C68334}"/>
              </a:ext>
            </a:extLst>
          </p:cNvPr>
          <p:cNvSpPr txBox="1"/>
          <p:nvPr/>
        </p:nvSpPr>
        <p:spPr>
          <a:xfrm>
            <a:off x="8845884" y="4992007"/>
            <a:ext cx="39626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>
                <a:solidFill>
                  <a:schemeClr val="accent6"/>
                </a:solidFill>
              </a:rPr>
              <a:t>2.5 </a:t>
            </a:r>
          </a:p>
          <a:p>
            <a:r>
              <a:rPr lang="en-GB" sz="1100">
                <a:solidFill>
                  <a:schemeClr val="accent6"/>
                </a:solidFill>
              </a:rPr>
              <a:t>to </a:t>
            </a:r>
          </a:p>
          <a:p>
            <a:r>
              <a:rPr lang="en-GB" sz="1100">
                <a:solidFill>
                  <a:schemeClr val="accent6"/>
                </a:solidFill>
              </a:rPr>
              <a:t>3.5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D4FDE0-1F95-4519-8C23-6B6C21264599}"/>
              </a:ext>
            </a:extLst>
          </p:cNvPr>
          <p:cNvSpPr txBox="1"/>
          <p:nvPr/>
        </p:nvSpPr>
        <p:spPr>
          <a:xfrm>
            <a:off x="10423371" y="6058123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>
                <a:solidFill>
                  <a:schemeClr val="accent6"/>
                </a:solidFill>
              </a:rPr>
              <a:t>1 to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314BF7-0EDF-4F4F-BE51-32FF0B74AC29}"/>
              </a:ext>
            </a:extLst>
          </p:cNvPr>
          <p:cNvSpPr txBox="1"/>
          <p:nvPr/>
        </p:nvSpPr>
        <p:spPr>
          <a:xfrm>
            <a:off x="11102433" y="4628507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>
                <a:solidFill>
                  <a:schemeClr val="accent6"/>
                </a:solidFill>
              </a:rPr>
              <a:t>6 to 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B21396-5A7F-4517-9524-52D1129142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0"/>
          <a:stretch/>
        </p:blipFill>
        <p:spPr>
          <a:xfrm>
            <a:off x="9431447" y="1065055"/>
            <a:ext cx="2649662" cy="24638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38103F-E1A2-4D8D-9441-B159C12B11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00" t="2323" r="3800" b="5899"/>
          <a:stretch/>
        </p:blipFill>
        <p:spPr>
          <a:xfrm>
            <a:off x="6672221" y="1072550"/>
            <a:ext cx="2716196" cy="24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">
            <a:extLst>
              <a:ext uri="{FF2B5EF4-FFF2-40B4-BE49-F238E27FC236}">
                <a16:creationId xmlns:a16="http://schemas.microsoft.com/office/drawing/2014/main" id="{8CFF5A1A-35E0-4A32-A380-17F5AE812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3" y="100411"/>
            <a:ext cx="11935127" cy="665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46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2A4211-C794-4816-80D1-89D5E04A1739}"/>
              </a:ext>
            </a:extLst>
          </p:cNvPr>
          <p:cNvSpPr/>
          <p:nvPr/>
        </p:nvSpPr>
        <p:spPr>
          <a:xfrm>
            <a:off x="89062" y="497090"/>
            <a:ext cx="10591430" cy="6240989"/>
          </a:xfrm>
          <a:prstGeom prst="rect">
            <a:avLst/>
          </a:prstGeom>
          <a:solidFill>
            <a:srgbClr val="80B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</a:rPr>
              <a:t>CUSP London Data Dive 2023 Team number</a:t>
            </a:r>
          </a:p>
          <a:p>
            <a:pPr algn="ctr"/>
            <a:endParaRPr lang="en-GB" sz="1600" b="1" dirty="0">
              <a:solidFill>
                <a:schemeClr val="tx1"/>
              </a:solidFill>
            </a:endParaRPr>
          </a:p>
          <a:p>
            <a:pPr algn="ctr"/>
            <a:endParaRPr lang="en-GB" sz="1600" b="1" dirty="0">
              <a:solidFill>
                <a:schemeClr val="tx1"/>
              </a:solidFill>
            </a:endParaRPr>
          </a:p>
          <a:p>
            <a:pPr algn="ctr"/>
            <a:endParaRPr lang="en-GB" sz="1600" b="1" dirty="0">
              <a:solidFill>
                <a:schemeClr val="tx1"/>
              </a:solidFill>
            </a:endParaRPr>
          </a:p>
          <a:p>
            <a:pPr algn="ctr"/>
            <a:endParaRPr lang="en-GB" sz="1600" b="1" dirty="0">
              <a:solidFill>
                <a:schemeClr val="tx1"/>
              </a:solidFill>
            </a:endParaRPr>
          </a:p>
          <a:p>
            <a:pPr algn="ctr"/>
            <a:endParaRPr lang="en-GB" sz="1600" b="1" dirty="0">
              <a:solidFill>
                <a:schemeClr val="tx1"/>
              </a:solidFill>
            </a:endParaRPr>
          </a:p>
          <a:p>
            <a:pPr algn="ctr"/>
            <a:r>
              <a:rPr lang="en-GB" sz="2400" b="1" dirty="0">
                <a:solidFill>
                  <a:schemeClr val="tx1"/>
                </a:solidFill>
              </a:rPr>
              <a:t>Team members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96CB81-090D-4977-8535-18C1905E0FB5}"/>
              </a:ext>
            </a:extLst>
          </p:cNvPr>
          <p:cNvSpPr/>
          <p:nvPr/>
        </p:nvSpPr>
        <p:spPr>
          <a:xfrm>
            <a:off x="0" y="2399"/>
            <a:ext cx="12191999" cy="390531"/>
          </a:xfrm>
          <a:prstGeom prst="rect">
            <a:avLst/>
          </a:prstGeom>
          <a:solidFill>
            <a:srgbClr val="EF7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Four part reporting structure for data analytics and/or modelling results (from DSTL/PHE/British Army discussions).</a:t>
            </a:r>
          </a:p>
        </p:txBody>
      </p:sp>
      <p:pic>
        <p:nvPicPr>
          <p:cNvPr id="9" name="Picture 8" descr="A picture containing square&#10;&#10;Description automatically generated">
            <a:extLst>
              <a:ext uri="{FF2B5EF4-FFF2-40B4-BE49-F238E27FC236}">
                <a16:creationId xmlns:a16="http://schemas.microsoft.com/office/drawing/2014/main" id="{79C1024D-D3BF-4DB8-AD7C-6605577E2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68" y="497090"/>
            <a:ext cx="1277470" cy="127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7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2A4211-C794-4816-80D1-89D5E04A1739}"/>
              </a:ext>
            </a:extLst>
          </p:cNvPr>
          <p:cNvSpPr/>
          <p:nvPr/>
        </p:nvSpPr>
        <p:spPr>
          <a:xfrm>
            <a:off x="89062" y="497090"/>
            <a:ext cx="10591430" cy="6240989"/>
          </a:xfrm>
          <a:prstGeom prst="rect">
            <a:avLst/>
          </a:prstGeom>
          <a:solidFill>
            <a:srgbClr val="80B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GB" sz="1600" b="1" dirty="0">
                <a:solidFill>
                  <a:schemeClr val="tx1"/>
                </a:solidFill>
              </a:rPr>
              <a:t>1] Concise description of the question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The scenario, and or data sources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Limitations and caveats on the approach and context.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96CB81-090D-4977-8535-18C1905E0FB5}"/>
              </a:ext>
            </a:extLst>
          </p:cNvPr>
          <p:cNvSpPr/>
          <p:nvPr/>
        </p:nvSpPr>
        <p:spPr>
          <a:xfrm>
            <a:off x="0" y="2399"/>
            <a:ext cx="12191999" cy="390531"/>
          </a:xfrm>
          <a:prstGeom prst="rect">
            <a:avLst/>
          </a:prstGeom>
          <a:solidFill>
            <a:srgbClr val="EF7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Four part reporting structure for data analytics and/or modelling results (from DSTL/PHE/British Army discussions).</a:t>
            </a:r>
          </a:p>
        </p:txBody>
      </p:sp>
      <p:pic>
        <p:nvPicPr>
          <p:cNvPr id="9" name="Picture 8" descr="A picture containing square&#10;&#10;Description automatically generated">
            <a:extLst>
              <a:ext uri="{FF2B5EF4-FFF2-40B4-BE49-F238E27FC236}">
                <a16:creationId xmlns:a16="http://schemas.microsoft.com/office/drawing/2014/main" id="{79C1024D-D3BF-4DB8-AD7C-6605577E2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68" y="497090"/>
            <a:ext cx="1277470" cy="127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2A4211-C794-4816-80D1-89D5E04A1739}"/>
              </a:ext>
            </a:extLst>
          </p:cNvPr>
          <p:cNvSpPr/>
          <p:nvPr/>
        </p:nvSpPr>
        <p:spPr>
          <a:xfrm>
            <a:off x="89062" y="497090"/>
            <a:ext cx="10591430" cy="6240989"/>
          </a:xfrm>
          <a:prstGeom prst="rect">
            <a:avLst/>
          </a:prstGeom>
          <a:solidFill>
            <a:srgbClr val="80B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algn="just"/>
            <a:r>
              <a:rPr lang="en-GB" sz="1600" b="1" dirty="0">
                <a:solidFill>
                  <a:schemeClr val="tx1"/>
                </a:solidFill>
              </a:rPr>
              <a:t>2] Concise summary of the outcome and recommended actions.</a:t>
            </a: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&lt;&lt;If you take nothing else away from this presentation this is it, highlight: </a:t>
            </a: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	Most difficult/dangerous scenario	</a:t>
            </a: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	Most likely outcome.</a:t>
            </a: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&gt;&gt;</a:t>
            </a: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96CB81-090D-4977-8535-18C1905E0FB5}"/>
              </a:ext>
            </a:extLst>
          </p:cNvPr>
          <p:cNvSpPr/>
          <p:nvPr/>
        </p:nvSpPr>
        <p:spPr>
          <a:xfrm>
            <a:off x="0" y="2399"/>
            <a:ext cx="12191999" cy="390531"/>
          </a:xfrm>
          <a:prstGeom prst="rect">
            <a:avLst/>
          </a:prstGeom>
          <a:solidFill>
            <a:srgbClr val="EF7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Four part reporting structure for data analytics and/or modelling results (from DSTL/PHE/British Army discussions).</a:t>
            </a:r>
          </a:p>
        </p:txBody>
      </p:sp>
      <p:pic>
        <p:nvPicPr>
          <p:cNvPr id="9" name="Picture 8" descr="A picture containing square&#10;&#10;Description automatically generated">
            <a:extLst>
              <a:ext uri="{FF2B5EF4-FFF2-40B4-BE49-F238E27FC236}">
                <a16:creationId xmlns:a16="http://schemas.microsoft.com/office/drawing/2014/main" id="{79C1024D-D3BF-4DB8-AD7C-6605577E2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68" y="497090"/>
            <a:ext cx="1277470" cy="127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1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2A4211-C794-4816-80D1-89D5E04A1739}"/>
              </a:ext>
            </a:extLst>
          </p:cNvPr>
          <p:cNvSpPr/>
          <p:nvPr/>
        </p:nvSpPr>
        <p:spPr>
          <a:xfrm>
            <a:off x="89062" y="497090"/>
            <a:ext cx="10591430" cy="6240989"/>
          </a:xfrm>
          <a:prstGeom prst="rect">
            <a:avLst/>
          </a:prstGeom>
          <a:solidFill>
            <a:srgbClr val="80B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algn="just"/>
            <a:r>
              <a:rPr lang="en-GB" sz="1600" b="1" dirty="0">
                <a:solidFill>
                  <a:schemeClr val="tx1"/>
                </a:solidFill>
              </a:rPr>
              <a:t>3] Graphical representation of technical information, including uncertainty.</a:t>
            </a: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96CB81-090D-4977-8535-18C1905E0FB5}"/>
              </a:ext>
            </a:extLst>
          </p:cNvPr>
          <p:cNvSpPr/>
          <p:nvPr/>
        </p:nvSpPr>
        <p:spPr>
          <a:xfrm>
            <a:off x="0" y="2399"/>
            <a:ext cx="12191999" cy="390531"/>
          </a:xfrm>
          <a:prstGeom prst="rect">
            <a:avLst/>
          </a:prstGeom>
          <a:solidFill>
            <a:srgbClr val="EF7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Four part reporting structure for data analytics and/or modelling results (from DSTL/PHE/British Army discussions).</a:t>
            </a:r>
          </a:p>
        </p:txBody>
      </p:sp>
      <p:pic>
        <p:nvPicPr>
          <p:cNvPr id="9" name="Picture 8" descr="A picture containing square&#10;&#10;Description automatically generated">
            <a:extLst>
              <a:ext uri="{FF2B5EF4-FFF2-40B4-BE49-F238E27FC236}">
                <a16:creationId xmlns:a16="http://schemas.microsoft.com/office/drawing/2014/main" id="{79C1024D-D3BF-4DB8-AD7C-6605577E2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68" y="497090"/>
            <a:ext cx="1277470" cy="127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2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2A4211-C794-4816-80D1-89D5E04A1739}"/>
              </a:ext>
            </a:extLst>
          </p:cNvPr>
          <p:cNvSpPr/>
          <p:nvPr/>
        </p:nvSpPr>
        <p:spPr>
          <a:xfrm>
            <a:off x="89062" y="497090"/>
            <a:ext cx="10591430" cy="6240989"/>
          </a:xfrm>
          <a:prstGeom prst="rect">
            <a:avLst/>
          </a:prstGeom>
          <a:solidFill>
            <a:srgbClr val="80B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algn="just"/>
            <a:r>
              <a:rPr lang="en-GB" sz="1600" b="1" dirty="0">
                <a:solidFill>
                  <a:schemeClr val="tx1"/>
                </a:solidFill>
              </a:rPr>
              <a:t>4] Additional detail, graphics,  numerical or otherwise.</a:t>
            </a: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96CB81-090D-4977-8535-18C1905E0FB5}"/>
              </a:ext>
            </a:extLst>
          </p:cNvPr>
          <p:cNvSpPr/>
          <p:nvPr/>
        </p:nvSpPr>
        <p:spPr>
          <a:xfrm>
            <a:off x="0" y="2399"/>
            <a:ext cx="12191999" cy="390531"/>
          </a:xfrm>
          <a:prstGeom prst="rect">
            <a:avLst/>
          </a:prstGeom>
          <a:solidFill>
            <a:srgbClr val="EF7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Four part reporting structure for data analytics and/or modelling results (from DSTL/PHE/British Army discussions).</a:t>
            </a:r>
          </a:p>
        </p:txBody>
      </p:sp>
      <p:pic>
        <p:nvPicPr>
          <p:cNvPr id="9" name="Picture 8" descr="A picture containing square&#10;&#10;Description automatically generated">
            <a:extLst>
              <a:ext uri="{FF2B5EF4-FFF2-40B4-BE49-F238E27FC236}">
                <a16:creationId xmlns:a16="http://schemas.microsoft.com/office/drawing/2014/main" id="{79C1024D-D3BF-4DB8-AD7C-6605577E2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68" y="497090"/>
            <a:ext cx="1277470" cy="127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6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Microsoft Office PowerPoint</Application>
  <PresentationFormat>Widescreen</PresentationFormat>
  <Paragraphs>195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Holliman</dc:creator>
  <cp:lastModifiedBy>Nick Holliman</cp:lastModifiedBy>
  <cp:revision>2</cp:revision>
  <dcterms:created xsi:type="dcterms:W3CDTF">2021-07-14T18:17:35Z</dcterms:created>
  <dcterms:modified xsi:type="dcterms:W3CDTF">2023-02-21T09:32:55Z</dcterms:modified>
</cp:coreProperties>
</file>