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Garamond"/>
      <p:regular r:id="rId19"/>
      <p:bold r:id="rId20"/>
      <p:italic r:id="rId21"/>
      <p:boldItalic r:id="rId22"/>
    </p:embeddedFont>
    <p:embeddedFont>
      <p:font typeface="Ribey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VXch6GLhAPZPlJo7rlQloOWiM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.fntdata"/><Relationship Id="rId11" Type="http://schemas.openxmlformats.org/officeDocument/2006/relationships/slide" Target="slides/slide6.xml"/><Relationship Id="rId22" Type="http://schemas.openxmlformats.org/officeDocument/2006/relationships/font" Target="fonts/Garamond-boldItalic.fntdata"/><Relationship Id="rId10" Type="http://schemas.openxmlformats.org/officeDocument/2006/relationships/slide" Target="slides/slide5.xml"/><Relationship Id="rId21" Type="http://schemas.openxmlformats.org/officeDocument/2006/relationships/font" Target="fonts/Garamond-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Ribey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185cba13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185cba1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7185cba13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14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14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2306637" y="-249238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2" type="body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3" type="body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Chart" type="txAndChart">
  <p:cSld name="TEXT_AND_CHAR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106" name="Google Shape;106;p27"/>
          <p:cNvSpPr/>
          <p:nvPr>
            <p:ph idx="2" type="chart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7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001.png" id="26" name="Google Shape;2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29600" y="228600"/>
            <a:ext cx="774700" cy="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001.png" id="33" name="Google Shape;3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93100" y="76200"/>
            <a:ext cx="774700" cy="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6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  <p:sp>
        <p:nvSpPr>
          <p:cNvPr id="40" name="Google Shape;40;p17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46" name="Google Shape;46;p18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53" name="Google Shape;5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54" name="Google Shape;5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55" name="Google Shape;5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56" name="Google Shape;56;p19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67" name="Google Shape;6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68" name="Google Shape;68;p21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13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914400" y="1524000"/>
            <a:ext cx="7623175" cy="2333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Customer Churn Prediction </a:t>
            </a:r>
            <a:br>
              <a:rPr lang="en-US"/>
            </a:br>
            <a:endParaRPr/>
          </a:p>
        </p:txBody>
      </p:sp>
      <p:sp>
        <p:nvSpPr>
          <p:cNvPr id="116" name="Google Shape;116;p1"/>
          <p:cNvSpPr txBox="1"/>
          <p:nvPr/>
        </p:nvSpPr>
        <p:spPr>
          <a:xfrm>
            <a:off x="1447800" y="5967412"/>
            <a:ext cx="7086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Srinivasa Ramanujan Institute of Technology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&amp; Engineering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5929312"/>
            <a:ext cx="958850" cy="81438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Batch No: A-09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                            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Project Guide: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04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G.Lavanya             (164G1A0548)                            M.Soumya, 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M.Tech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04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S.Bhargavi	            (164G1A0514 )                                Assistant Professor              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04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S.Ayesha               (164G1A0508)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04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B.Kranthi Kumar   (164G1A0541)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0"/>
          <p:cNvPicPr preferRelativeResize="0"/>
          <p:nvPr/>
        </p:nvPicPr>
        <p:blipFill rotWithShape="1">
          <a:blip r:embed="rId3">
            <a:alphaModFix/>
          </a:blip>
          <a:srcRect b="0" l="-5460" r="5460" t="0"/>
          <a:stretch/>
        </p:blipFill>
        <p:spPr>
          <a:xfrm>
            <a:off x="0" y="431200"/>
            <a:ext cx="8808625" cy="56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Survey</a:t>
            </a:r>
            <a:endParaRPr/>
          </a:p>
        </p:txBody>
      </p:sp>
      <p:sp>
        <p:nvSpPr>
          <p:cNvPr id="227" name="Google Shape;227;p6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1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N.Kamalraj and A.Malathi proposed “A Survey on Churn Prediction Techniques in Communication Sector”.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1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1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Ina Maryani1 and Dwiza Riana2 proposed “Clustering and Profiling of Customers Using RFM For Customer Relationship Management Recommendations”.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</a:t>
            </a:r>
            <a:endParaRPr/>
          </a:p>
        </p:txBody>
      </p:sp>
      <p:sp>
        <p:nvSpPr>
          <p:cNvPr id="233" name="Google Shape;233;p1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Software System Configuration:-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Operating System : Windows 7/8/10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Python IDLE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Anaconda-Jupyter Notebook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Hardware Requirements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Processor - Intel i3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RAM - 4GB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Hard Disk - 1 TB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>
            <p:ph type="title"/>
          </p:nvPr>
        </p:nvSpPr>
        <p:spPr>
          <a:xfrm>
            <a:off x="722313" y="4406900"/>
            <a:ext cx="777240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THANK YOU</a:t>
            </a:r>
            <a:endParaRPr/>
          </a:p>
        </p:txBody>
      </p:sp>
      <p:sp>
        <p:nvSpPr>
          <p:cNvPr id="239" name="Google Shape;239;p12"/>
          <p:cNvSpPr txBox="1"/>
          <p:nvPr>
            <p:ph idx="1" type="body"/>
          </p:nvPr>
        </p:nvSpPr>
        <p:spPr>
          <a:xfrm>
            <a:off x="685800" y="609600"/>
            <a:ext cx="77724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10"/>
              <a:buNone/>
            </a:pPr>
            <a:r>
              <a:rPr lang="en-US" sz="5400"/>
              <a:t> Queries</a:t>
            </a:r>
            <a:endParaRPr/>
          </a:p>
        </p:txBody>
      </p:sp>
      <p:sp>
        <p:nvSpPr>
          <p:cNvPr id="240" name="Google Shape;240;p12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sz="11500" cap="none">
              <a:solidFill>
                <a:schemeClr val="accent4"/>
              </a:solidFill>
              <a:latin typeface="Ribeye"/>
              <a:ea typeface="Ribeye"/>
              <a:cs typeface="Ribeye"/>
              <a:sym typeface="Ribeye"/>
            </a:endParaRPr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Abstract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"/>
          <p:cNvSpPr txBox="1"/>
          <p:nvPr>
            <p:ph idx="1" type="body"/>
          </p:nvPr>
        </p:nvSpPr>
        <p:spPr>
          <a:xfrm>
            <a:off x="304800" y="1066800"/>
            <a:ext cx="8458200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solidFill>
                  <a:srgbClr val="333333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Customer churn is a major problem and one of the most important concerns for large companies.</a:t>
            </a:r>
            <a:endParaRPr sz="2400">
              <a:solidFill>
                <a:srgbClr val="333333"/>
              </a:solidFill>
              <a:highlight>
                <a:srgbClr val="FCFCF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CFCF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solidFill>
                  <a:srgbClr val="333333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Due to the direct effect on the revenues of the companies, especially in the telecom field, companies are seeking to develop means to predict potential customer to churn.</a:t>
            </a:r>
            <a:endParaRPr sz="2400">
              <a:solidFill>
                <a:srgbClr val="333333"/>
              </a:solidFill>
              <a:highlight>
                <a:srgbClr val="FCFCF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CFCF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solidFill>
                  <a:srgbClr val="333333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Therefore, finding factors that increase customer churn is important to take necessary actions to reduce this churn.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definition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357158" y="1357298"/>
            <a:ext cx="8458200" cy="4757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different Machine Learning Techniques</a:t>
            </a:r>
            <a:r>
              <a:rPr lang="en-US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data, Compare accuracy of models  and  Factor Identification in Telecom Sector.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342900" rtl="0" algn="just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rtl="0" algn="just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decision trees are the most commonly recognized methods used for prediction of problems associated with the customer churn.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43840" lvl="0" marL="342900" rtl="0" algn="l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t/>
            </a:r>
            <a:endParaRPr sz="2400"/>
          </a:p>
          <a:p>
            <a:pPr indent="-243840" lvl="0" marL="342900" rtl="0" algn="l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Proposed churn prediction model produced better churn classification by comparing accuracy of different machine learning models and select more accurate model among them and customer profiling using k-means clustering.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planning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457200" y="1268760"/>
            <a:ext cx="82296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rtl="0" algn="l">
              <a:spcBef>
                <a:spcPts val="400"/>
              </a:spcBef>
              <a:spcAft>
                <a:spcPts val="0"/>
              </a:spcAft>
              <a:buSzPts val="1300"/>
              <a:buFont typeface="Garamond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Requirement  and Analysis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spcBef>
                <a:spcPts val="400"/>
              </a:spcBef>
              <a:spcAft>
                <a:spcPts val="0"/>
              </a:spcAft>
              <a:buSzPts val="1300"/>
              <a:buFont typeface="Garamond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spcBef>
                <a:spcPts val="400"/>
              </a:spcBef>
              <a:spcAft>
                <a:spcPts val="0"/>
              </a:spcAft>
              <a:buSzPts val="1300"/>
              <a:buFont typeface="Garamond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Data Collection and Cleaning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spcBef>
                <a:spcPts val="400"/>
              </a:spcBef>
              <a:spcAft>
                <a:spcPts val="0"/>
              </a:spcAft>
              <a:buSzPts val="1300"/>
              <a:buFont typeface="Garamond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spcBef>
                <a:spcPts val="400"/>
              </a:spcBef>
              <a:spcAft>
                <a:spcPts val="0"/>
              </a:spcAft>
              <a:buSzPts val="1300"/>
              <a:buFont typeface="Garamond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Data Preprocessing and Feature Selection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spcBef>
                <a:spcPts val="400"/>
              </a:spcBef>
              <a:spcAft>
                <a:spcPts val="0"/>
              </a:spcAft>
              <a:buSzPts val="1300"/>
              <a:buFont typeface="Garamond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spcBef>
                <a:spcPts val="400"/>
              </a:spcBef>
              <a:spcAft>
                <a:spcPts val="0"/>
              </a:spcAft>
              <a:buSzPts val="1300"/>
              <a:buFont typeface="Garamond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Churn Prediction and Factor identification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spcBef>
                <a:spcPts val="400"/>
              </a:spcBef>
              <a:spcAft>
                <a:spcPts val="0"/>
              </a:spcAft>
              <a:buSzPts val="1300"/>
              <a:buFont typeface="Garamond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spcBef>
                <a:spcPts val="400"/>
              </a:spcBef>
              <a:spcAft>
                <a:spcPts val="0"/>
              </a:spcAft>
              <a:buSzPts val="1300"/>
              <a:buFont typeface="Garamond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Testing Phase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spcBef>
                <a:spcPts val="400"/>
              </a:spcBef>
              <a:spcAft>
                <a:spcPts val="0"/>
              </a:spcAft>
              <a:buSzPts val="1300"/>
              <a:buFont typeface="Garamond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spcBef>
                <a:spcPts val="400"/>
              </a:spcBef>
              <a:spcAft>
                <a:spcPts val="0"/>
              </a:spcAft>
              <a:buSzPts val="1300"/>
              <a:buFont typeface="Garamond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Document Submission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spcBef>
                <a:spcPts val="400"/>
              </a:spcBef>
              <a:spcAft>
                <a:spcPts val="0"/>
              </a:spcAft>
              <a:buSzPts val="1300"/>
              <a:buFont typeface="Garamond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/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lang="en-US"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Design</a:t>
            </a:r>
            <a:endParaRPr sz="42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</a:t>
            </a:r>
            <a:r>
              <a:rPr lang="en-US"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FD-Level-0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555075" y="2041275"/>
            <a:ext cx="1719000" cy="6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555075" y="2041275"/>
            <a:ext cx="1719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"/>
          <p:cNvSpPr txBox="1"/>
          <p:nvPr/>
        </p:nvSpPr>
        <p:spPr>
          <a:xfrm>
            <a:off x="555075" y="2027450"/>
            <a:ext cx="7885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Input data</a:t>
            </a:r>
            <a:endParaRPr sz="2400"/>
          </a:p>
        </p:txBody>
      </p:sp>
      <p:sp>
        <p:nvSpPr>
          <p:cNvPr id="159" name="Google Shape;159;p8"/>
          <p:cNvSpPr/>
          <p:nvPr/>
        </p:nvSpPr>
        <p:spPr>
          <a:xfrm>
            <a:off x="2918675" y="2041275"/>
            <a:ext cx="2005500" cy="113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"/>
          <p:cNvSpPr/>
          <p:nvPr/>
        </p:nvSpPr>
        <p:spPr>
          <a:xfrm>
            <a:off x="5479475" y="2041275"/>
            <a:ext cx="1923000" cy="113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752050" y="3985200"/>
            <a:ext cx="1808400" cy="6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"/>
          <p:cNvSpPr/>
          <p:nvPr/>
        </p:nvSpPr>
        <p:spPr>
          <a:xfrm>
            <a:off x="4272450" y="3985200"/>
            <a:ext cx="1923000" cy="6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2954500" y="2051350"/>
            <a:ext cx="19230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Train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Algorithm</a:t>
            </a:r>
            <a:endParaRPr sz="2400"/>
          </a:p>
        </p:txBody>
      </p:sp>
      <p:sp>
        <p:nvSpPr>
          <p:cNvPr id="164" name="Google Shape;164;p8"/>
          <p:cNvSpPr txBox="1"/>
          <p:nvPr/>
        </p:nvSpPr>
        <p:spPr>
          <a:xfrm>
            <a:off x="5515050" y="2069275"/>
            <a:ext cx="19230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Build Model</a:t>
            </a:r>
            <a:endParaRPr sz="2400"/>
          </a:p>
        </p:txBody>
      </p:sp>
      <p:sp>
        <p:nvSpPr>
          <p:cNvPr id="165" name="Google Shape;165;p8"/>
          <p:cNvSpPr txBox="1"/>
          <p:nvPr/>
        </p:nvSpPr>
        <p:spPr>
          <a:xfrm>
            <a:off x="769950" y="4003100"/>
            <a:ext cx="18084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New data</a:t>
            </a:r>
            <a:endParaRPr sz="2400"/>
          </a:p>
        </p:txBody>
      </p:sp>
      <p:sp>
        <p:nvSpPr>
          <p:cNvPr id="166" name="Google Shape;166;p8"/>
          <p:cNvSpPr txBox="1"/>
          <p:nvPr/>
        </p:nvSpPr>
        <p:spPr>
          <a:xfrm>
            <a:off x="4261625" y="3985200"/>
            <a:ext cx="19230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Use model</a:t>
            </a:r>
            <a:endParaRPr sz="2400"/>
          </a:p>
        </p:txBody>
      </p:sp>
      <p:cxnSp>
        <p:nvCxnSpPr>
          <p:cNvPr id="167" name="Google Shape;167;p8"/>
          <p:cNvCxnSpPr>
            <a:stCxn id="165" idx="3"/>
            <a:endCxn id="166" idx="1"/>
          </p:cNvCxnSpPr>
          <p:nvPr/>
        </p:nvCxnSpPr>
        <p:spPr>
          <a:xfrm flipH="1" rot="10800000">
            <a:off x="2578350" y="4271600"/>
            <a:ext cx="1683300" cy="1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8"/>
          <p:cNvCxnSpPr/>
          <p:nvPr/>
        </p:nvCxnSpPr>
        <p:spPr>
          <a:xfrm>
            <a:off x="2274075" y="2388075"/>
            <a:ext cx="644700" cy="22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8"/>
          <p:cNvCxnSpPr/>
          <p:nvPr/>
        </p:nvCxnSpPr>
        <p:spPr>
          <a:xfrm>
            <a:off x="5837375" y="3245888"/>
            <a:ext cx="0" cy="649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8"/>
          <p:cNvSpPr txBox="1"/>
          <p:nvPr/>
        </p:nvSpPr>
        <p:spPr>
          <a:xfrm>
            <a:off x="6840200" y="3945600"/>
            <a:ext cx="17190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Prediction</a:t>
            </a:r>
            <a:endParaRPr sz="2400"/>
          </a:p>
        </p:txBody>
      </p:sp>
      <p:cxnSp>
        <p:nvCxnSpPr>
          <p:cNvPr id="171" name="Google Shape;171;p8"/>
          <p:cNvCxnSpPr>
            <a:stCxn id="166" idx="3"/>
            <a:endCxn id="170" idx="1"/>
          </p:cNvCxnSpPr>
          <p:nvPr/>
        </p:nvCxnSpPr>
        <p:spPr>
          <a:xfrm flipH="1" rot="10800000">
            <a:off x="6184625" y="4270500"/>
            <a:ext cx="655500" cy="1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8"/>
          <p:cNvCxnSpPr>
            <a:stCxn id="163" idx="3"/>
            <a:endCxn id="164" idx="1"/>
          </p:cNvCxnSpPr>
          <p:nvPr/>
        </p:nvCxnSpPr>
        <p:spPr>
          <a:xfrm flipH="1" rot="10800000">
            <a:off x="4877500" y="2588500"/>
            <a:ext cx="637500" cy="32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185cba13b_0_0"/>
          <p:cNvSpPr txBox="1"/>
          <p:nvPr/>
        </p:nvSpPr>
        <p:spPr>
          <a:xfrm>
            <a:off x="417750" y="430900"/>
            <a:ext cx="8308500" cy="6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lang="en-US"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DFD-Level-1</a:t>
            </a:r>
            <a:endParaRPr sz="42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7185cba13b_0_0"/>
          <p:cNvSpPr/>
          <p:nvPr/>
        </p:nvSpPr>
        <p:spPr>
          <a:xfrm>
            <a:off x="698325" y="1317200"/>
            <a:ext cx="1683300" cy="80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7185cba13b_0_0"/>
          <p:cNvSpPr/>
          <p:nvPr/>
        </p:nvSpPr>
        <p:spPr>
          <a:xfrm>
            <a:off x="3545400" y="1317200"/>
            <a:ext cx="2256300" cy="80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7185cba13b_0_0"/>
          <p:cNvSpPr/>
          <p:nvPr/>
        </p:nvSpPr>
        <p:spPr>
          <a:xfrm>
            <a:off x="6768475" y="1317250"/>
            <a:ext cx="1916100" cy="80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7185cba13b_0_0"/>
          <p:cNvSpPr/>
          <p:nvPr/>
        </p:nvSpPr>
        <p:spPr>
          <a:xfrm>
            <a:off x="3625950" y="2642250"/>
            <a:ext cx="1916100" cy="59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7185cba13b_0_0"/>
          <p:cNvSpPr/>
          <p:nvPr/>
        </p:nvSpPr>
        <p:spPr>
          <a:xfrm>
            <a:off x="823600" y="3322675"/>
            <a:ext cx="1916100" cy="59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7185cba13b_0_0"/>
          <p:cNvSpPr/>
          <p:nvPr/>
        </p:nvSpPr>
        <p:spPr>
          <a:xfrm>
            <a:off x="6714700" y="3340800"/>
            <a:ext cx="1683300" cy="59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7185cba13b_0_0"/>
          <p:cNvSpPr/>
          <p:nvPr/>
        </p:nvSpPr>
        <p:spPr>
          <a:xfrm>
            <a:off x="2515925" y="4334363"/>
            <a:ext cx="3813900" cy="59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7185cba13b_0_0"/>
          <p:cNvSpPr/>
          <p:nvPr/>
        </p:nvSpPr>
        <p:spPr>
          <a:xfrm>
            <a:off x="2775425" y="5364025"/>
            <a:ext cx="3294900" cy="59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7185cba13b_0_0"/>
          <p:cNvSpPr txBox="1"/>
          <p:nvPr/>
        </p:nvSpPr>
        <p:spPr>
          <a:xfrm>
            <a:off x="71625" y="10075"/>
            <a:ext cx="35700" cy="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g7185cba13b_0_0"/>
          <p:cNvCxnSpPr>
            <a:stCxn id="179" idx="3"/>
            <a:endCxn id="180" idx="1"/>
          </p:cNvCxnSpPr>
          <p:nvPr/>
        </p:nvCxnSpPr>
        <p:spPr>
          <a:xfrm>
            <a:off x="2381625" y="1720100"/>
            <a:ext cx="1163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g7185cba13b_0_0"/>
          <p:cNvCxnSpPr>
            <a:stCxn id="180" idx="3"/>
            <a:endCxn id="181" idx="1"/>
          </p:cNvCxnSpPr>
          <p:nvPr/>
        </p:nvCxnSpPr>
        <p:spPr>
          <a:xfrm>
            <a:off x="5801700" y="1720100"/>
            <a:ext cx="96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g7185cba13b_0_0"/>
          <p:cNvCxnSpPr>
            <a:stCxn id="181" idx="2"/>
            <a:endCxn id="182" idx="3"/>
          </p:cNvCxnSpPr>
          <p:nvPr/>
        </p:nvCxnSpPr>
        <p:spPr>
          <a:xfrm rot="5400000">
            <a:off x="6226825" y="1438150"/>
            <a:ext cx="814800" cy="2184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g7185cba13b_0_0"/>
          <p:cNvSpPr txBox="1"/>
          <p:nvPr/>
        </p:nvSpPr>
        <p:spPr>
          <a:xfrm>
            <a:off x="734150" y="1353025"/>
            <a:ext cx="16476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Input Dataset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g7185cba13b_0_0"/>
          <p:cNvSpPr txBox="1"/>
          <p:nvPr/>
        </p:nvSpPr>
        <p:spPr>
          <a:xfrm>
            <a:off x="3545400" y="1317200"/>
            <a:ext cx="22563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Cleaning/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g7185cba13b_0_0"/>
          <p:cNvSpPr txBox="1"/>
          <p:nvPr/>
        </p:nvSpPr>
        <p:spPr>
          <a:xfrm>
            <a:off x="6768475" y="1335125"/>
            <a:ext cx="19161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g7185cba13b_0_0"/>
          <p:cNvSpPr txBox="1"/>
          <p:nvPr/>
        </p:nvSpPr>
        <p:spPr>
          <a:xfrm>
            <a:off x="3670725" y="2678075"/>
            <a:ext cx="1916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Splitting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5" name="Google Shape;195;g7185cba13b_0_0"/>
          <p:cNvCxnSpPr>
            <a:stCxn id="194" idx="2"/>
            <a:endCxn id="194" idx="2"/>
          </p:cNvCxnSpPr>
          <p:nvPr/>
        </p:nvCxnSpPr>
        <p:spPr>
          <a:xfrm>
            <a:off x="4628775" y="31793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g7185cba13b_0_0"/>
          <p:cNvCxnSpPr>
            <a:stCxn id="194" idx="2"/>
          </p:cNvCxnSpPr>
          <p:nvPr/>
        </p:nvCxnSpPr>
        <p:spPr>
          <a:xfrm flipH="1">
            <a:off x="4619775" y="3179375"/>
            <a:ext cx="9000" cy="41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g7185cba13b_0_0"/>
          <p:cNvCxnSpPr>
            <a:stCxn id="183" idx="3"/>
            <a:endCxn id="184" idx="1"/>
          </p:cNvCxnSpPr>
          <p:nvPr/>
        </p:nvCxnSpPr>
        <p:spPr>
          <a:xfrm>
            <a:off x="2739700" y="3618175"/>
            <a:ext cx="39750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g7185cba13b_0_0"/>
          <p:cNvSpPr txBox="1"/>
          <p:nvPr/>
        </p:nvSpPr>
        <p:spPr>
          <a:xfrm>
            <a:off x="859500" y="3358500"/>
            <a:ext cx="1880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Train Data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7185cba13b_0_0"/>
          <p:cNvSpPr txBox="1"/>
          <p:nvPr/>
        </p:nvSpPr>
        <p:spPr>
          <a:xfrm>
            <a:off x="6750575" y="3358500"/>
            <a:ext cx="1683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Test Data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7185cba13b_0_0"/>
          <p:cNvCxnSpPr/>
          <p:nvPr/>
        </p:nvCxnSpPr>
        <p:spPr>
          <a:xfrm>
            <a:off x="1853275" y="3926963"/>
            <a:ext cx="2175600" cy="34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g7185cba13b_0_0"/>
          <p:cNvSpPr txBox="1"/>
          <p:nvPr/>
        </p:nvSpPr>
        <p:spPr>
          <a:xfrm>
            <a:off x="2381625" y="4379125"/>
            <a:ext cx="41538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Different Machine Learning Techniques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2" name="Google Shape;202;g7185cba13b_0_0"/>
          <p:cNvCxnSpPr>
            <a:stCxn id="201" idx="2"/>
            <a:endCxn id="186" idx="0"/>
          </p:cNvCxnSpPr>
          <p:nvPr/>
        </p:nvCxnSpPr>
        <p:spPr>
          <a:xfrm flipH="1">
            <a:off x="4422825" y="4970125"/>
            <a:ext cx="35700" cy="39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g7185cba13b_0_0"/>
          <p:cNvSpPr txBox="1"/>
          <p:nvPr/>
        </p:nvSpPr>
        <p:spPr>
          <a:xfrm>
            <a:off x="2793325" y="5399775"/>
            <a:ext cx="32409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Model Performance metrics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g7185cba13b_0_0"/>
          <p:cNvSpPr/>
          <p:nvPr/>
        </p:nvSpPr>
        <p:spPr>
          <a:xfrm>
            <a:off x="107325" y="6187650"/>
            <a:ext cx="1719000" cy="67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7185cba13b_0_0"/>
          <p:cNvSpPr/>
          <p:nvPr/>
        </p:nvSpPr>
        <p:spPr>
          <a:xfrm>
            <a:off x="3017225" y="6187650"/>
            <a:ext cx="2811300" cy="67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g7185cba13b_0_0"/>
          <p:cNvCxnSpPr>
            <a:stCxn id="203" idx="2"/>
            <a:endCxn id="205" idx="0"/>
          </p:cNvCxnSpPr>
          <p:nvPr/>
        </p:nvCxnSpPr>
        <p:spPr>
          <a:xfrm>
            <a:off x="4413775" y="5901075"/>
            <a:ext cx="9000" cy="28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g7185cba13b_0_0"/>
          <p:cNvCxnSpPr>
            <a:stCxn id="199" idx="2"/>
            <a:endCxn id="205" idx="3"/>
          </p:cNvCxnSpPr>
          <p:nvPr/>
        </p:nvCxnSpPr>
        <p:spPr>
          <a:xfrm rot="5400000">
            <a:off x="5422325" y="4355700"/>
            <a:ext cx="2576100" cy="1763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g7185cba13b_0_0"/>
          <p:cNvSpPr txBox="1"/>
          <p:nvPr/>
        </p:nvSpPr>
        <p:spPr>
          <a:xfrm>
            <a:off x="3061925" y="6187650"/>
            <a:ext cx="2739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Accurate Model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g7185cba13b_0_0"/>
          <p:cNvSpPr txBox="1"/>
          <p:nvPr/>
        </p:nvSpPr>
        <p:spPr>
          <a:xfrm>
            <a:off x="125350" y="6075650"/>
            <a:ext cx="16476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0" name="Google Shape;210;g7185cba13b_0_0"/>
          <p:cNvCxnSpPr>
            <a:stCxn id="208" idx="1"/>
            <a:endCxn id="209" idx="3"/>
          </p:cNvCxnSpPr>
          <p:nvPr/>
        </p:nvCxnSpPr>
        <p:spPr>
          <a:xfrm rot="10800000">
            <a:off x="1772825" y="6478650"/>
            <a:ext cx="12891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</a:t>
            </a:r>
            <a:endParaRPr/>
          </a:p>
        </p:txBody>
      </p:sp>
      <p:sp>
        <p:nvSpPr>
          <p:cNvPr id="216" name="Google Shape;216;p9"/>
          <p:cNvSpPr txBox="1"/>
          <p:nvPr>
            <p:ph idx="1" type="body"/>
          </p:nvPr>
        </p:nvSpPr>
        <p:spPr>
          <a:xfrm>
            <a:off x="457200" y="1314100"/>
            <a:ext cx="8229600" cy="4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1.	Loading the Dataset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2.	Data Preprocessing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3.     Feature Selection  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a) Correlation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b) Information Gain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4.    Customer Classification and Prediction</a:t>
            </a:r>
            <a:r>
              <a:rPr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a) Applying Machine Learning Techniques 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b) Churn /Nonchurn                                                                                                                                                                      </a:t>
            </a:r>
            <a:r>
              <a:rPr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5.    Factor Identification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6.    Customer Profiling and Relationship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a)Customer Profiling through Clusterin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Hitendra</dc:creator>
</cp:coreProperties>
</file>