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74" r:id="rId3"/>
    <p:sldId id="275" r:id="rId4"/>
    <p:sldId id="276" r:id="rId5"/>
    <p:sldId id="278" r:id="rId6"/>
    <p:sldId id="266"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p:restoredLeft sz="9559" autoAdjust="0"/>
    <p:restoredTop sz="94660"/>
  </p:normalViewPr>
  <p:slideViewPr>
    <p:cSldViewPr snapToGrid="0">
      <p:cViewPr varScale="1">
        <p:scale>
          <a:sx n="36" d="100"/>
          <a:sy n="36" d="100"/>
        </p:scale>
        <p:origin x="-1388" y="-6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xmlns=""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817888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741087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852386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819918" y="1085634"/>
            <a:ext cx="10363200" cy="962898"/>
          </a:xfrm>
          <a:prstGeom prst="rect">
            <a:avLst/>
          </a:prstGeom>
          <a:noFill/>
          <a:ln>
            <a:noFill/>
          </a:ln>
          <a:effectLst>
            <a:reflection blurRad="6350" stA="50000" endA="275" endPos="40000" dist="101600" dir="5400000" sy="-100000" algn="bl" rotWithShape="0"/>
          </a:effectLst>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effectLst>
                  <a:glow rad="63500">
                    <a:schemeClr val="accent1">
                      <a:satMod val="175000"/>
                      <a:alpha val="40000"/>
                    </a:schemeClr>
                  </a:glow>
                  <a:reflection blurRad="12700" stA="32000" endPos="35000" dist="12700" dir="5400000" sy="-100000" algn="bl" rotWithShape="0"/>
                </a:effectLst>
                <a:latin typeface="Calibri" pitchFamily="34" charset="0"/>
                <a:ea typeface="Calibri" pitchFamily="34" charset="0"/>
                <a:cs typeface="Calibri" pitchFamily="34" charset="0"/>
              </a:rPr>
              <a:t>Develop Software Solutions to Enhance Educational Infrastructure and Connectivity in Rural Areas</a:t>
            </a:r>
            <a:endParaRPr lang="en-US" dirty="0">
              <a:solidFill>
                <a:schemeClr val="tx1"/>
              </a:solidFill>
              <a:effectLst>
                <a:glow rad="63500">
                  <a:schemeClr val="accent1">
                    <a:satMod val="175000"/>
                    <a:alpha val="40000"/>
                  </a:schemeClr>
                </a:glow>
                <a:reflection blurRad="12700" stA="32000" endPos="35000" dist="12700" dir="5400000" sy="-100000" algn="bl" rotWithShape="0"/>
              </a:effectLst>
              <a:latin typeface="Calibri" pitchFamily="34" charset="0"/>
              <a:ea typeface="Calibri" pitchFamily="34" charset="0"/>
              <a:cs typeface="Calibri" pitchFamily="34"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G-08</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xmlns="" val="4221674013"/>
              </p:ext>
            </p:extLst>
          </p:nvPr>
        </p:nvGraphicFramePr>
        <p:xfrm>
          <a:off x="553347" y="2705308"/>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xmlns="" val="20000"/>
                    </a:ext>
                  </a:extLst>
                </a:gridCol>
                <a:gridCol w="3333675">
                  <a:extLst>
                    <a:ext uri="{9D8B030D-6E8A-4147-A177-3AD203B41FA5}">
                      <a16:colId xmlns:a16="http://schemas.microsoft.com/office/drawing/2014/main" xmlns=""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5"/>
                  </a:ext>
                </a:extLst>
              </a:tr>
            </a:tbl>
          </a:graphicData>
        </a:graphic>
      </p:graphicFrame>
      <p:sp>
        <p:nvSpPr>
          <p:cNvPr id="90" name="Google Shape;90;p13"/>
          <p:cNvSpPr txBox="1"/>
          <p:nvPr/>
        </p:nvSpPr>
        <p:spPr>
          <a:xfrm>
            <a:off x="6255943" y="2763029"/>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4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1600" dirty="0">
              <a:latin typeface="Cambria" panose="02040503050406030204" pitchFamily="18" charset="0"/>
              <a:ea typeface="Cambria" panose="02040503050406030204" pitchFamily="18" charset="0"/>
            </a:endParaRPr>
          </a:p>
          <a:p>
            <a:pPr lvl="0" algn="ctr">
              <a:spcBef>
                <a:spcPts val="340"/>
              </a:spcBef>
              <a:buClr>
                <a:srgbClr val="17365D"/>
              </a:buClr>
              <a:buSzPts val="1700"/>
            </a:pPr>
            <a:r>
              <a:rPr lang="en-US" sz="1800" b="1" dirty="0">
                <a:solidFill>
                  <a:schemeClr val="tx1"/>
                </a:solidFill>
                <a:latin typeface="Cambria" panose="02040503050406030204" pitchFamily="18" charset="0"/>
                <a:ea typeface="Cambria" panose="02040503050406030204" pitchFamily="18" charset="0"/>
                <a:cs typeface="Verdana"/>
                <a:sym typeface="Verdana"/>
              </a:rPr>
              <a:t>Mr. </a:t>
            </a:r>
            <a:r>
              <a:rPr lang="en-US" sz="1800" b="1" dirty="0" err="1">
                <a:solidFill>
                  <a:schemeClr val="tx1"/>
                </a:solidFill>
                <a:latin typeface="Cambria" panose="02040503050406030204" pitchFamily="18" charset="0"/>
                <a:ea typeface="Cambria" panose="02040503050406030204" pitchFamily="18" charset="0"/>
                <a:cs typeface="Verdana"/>
                <a:sym typeface="Verdana"/>
              </a:rPr>
              <a:t>Md</a:t>
            </a:r>
            <a:r>
              <a:rPr lang="en-US" sz="1800" b="1" dirty="0">
                <a:solidFill>
                  <a:schemeClr val="tx1"/>
                </a:solidFill>
                <a:latin typeface="Cambria" panose="02040503050406030204" pitchFamily="18" charset="0"/>
                <a:ea typeface="Cambria" panose="02040503050406030204" pitchFamily="18" charset="0"/>
                <a:cs typeface="Verdana"/>
                <a:sym typeface="Verdana"/>
              </a:rPr>
              <a:t> </a:t>
            </a:r>
            <a:r>
              <a:rPr lang="en-US" sz="1800" b="1" dirty="0" err="1">
                <a:solidFill>
                  <a:schemeClr val="tx1"/>
                </a:solidFill>
                <a:latin typeface="Cambria" panose="02040503050406030204" pitchFamily="18" charset="0"/>
                <a:ea typeface="Cambria" panose="02040503050406030204" pitchFamily="18" charset="0"/>
                <a:cs typeface="Verdana"/>
                <a:sym typeface="Verdana"/>
              </a:rPr>
              <a:t>Ziaur</a:t>
            </a:r>
            <a:r>
              <a:rPr lang="en-US" sz="1800" b="1" dirty="0">
                <a:solidFill>
                  <a:schemeClr val="tx1"/>
                </a:solidFill>
                <a:latin typeface="Cambria" panose="02040503050406030204" pitchFamily="18" charset="0"/>
                <a:ea typeface="Cambria" panose="02040503050406030204" pitchFamily="18" charset="0"/>
                <a:cs typeface="Verdana"/>
                <a:sym typeface="Verdana"/>
              </a:rPr>
              <a:t> </a:t>
            </a:r>
            <a:r>
              <a:rPr lang="en-US" sz="1800" b="1" dirty="0" err="1">
                <a:solidFill>
                  <a:schemeClr val="tx1"/>
                </a:solidFill>
                <a:latin typeface="Cambria" panose="02040503050406030204" pitchFamily="18" charset="0"/>
                <a:ea typeface="Cambria" panose="02040503050406030204" pitchFamily="18" charset="0"/>
                <a:cs typeface="Verdana"/>
                <a:sym typeface="Verdana"/>
              </a:rPr>
              <a:t>Rahman</a:t>
            </a:r>
            <a:r>
              <a:rPr lang="en-US" sz="1800" b="1" dirty="0">
                <a:solidFill>
                  <a:schemeClr val="tx1"/>
                </a:solidFill>
                <a:latin typeface="Cambria" panose="02040503050406030204" pitchFamily="18" charset="0"/>
                <a:ea typeface="Cambria" panose="02040503050406030204" pitchFamily="18" charset="0"/>
                <a:cs typeface="Verdana"/>
                <a:sym typeface="Verdana"/>
              </a:rPr>
              <a:t> </a:t>
            </a:r>
          </a:p>
          <a:p>
            <a:pPr lvl="0" algn="ctr">
              <a:spcBef>
                <a:spcPts val="340"/>
              </a:spcBef>
              <a:buClr>
                <a:srgbClr val="17365D"/>
              </a:buClr>
              <a:buSzPts val="1700"/>
            </a:pPr>
            <a:r>
              <a:rPr lang="en-GB" sz="1700" b="1" dirty="0">
                <a:solidFill>
                  <a:schemeClr val="tx1"/>
                </a:solidFill>
                <a:latin typeface="Cambria" panose="02040503050406030204" pitchFamily="18" charset="0"/>
                <a:ea typeface="Cambria" panose="02040503050406030204" pitchFamily="18" charset="0"/>
                <a:cs typeface="Verdana"/>
                <a:sym typeface="Verdana"/>
              </a:rPr>
              <a:t>Assistant Professor</a:t>
            </a:r>
          </a:p>
          <a:p>
            <a:pPr marL="0" marR="0" lvl="0" indent="0" algn="ctr" rtl="0">
              <a:spcBef>
                <a:spcPts val="340"/>
              </a:spcBef>
              <a:spcAft>
                <a:spcPts val="0"/>
              </a:spcAft>
              <a:buClr>
                <a:srgbClr val="17365D"/>
              </a:buClr>
              <a:buSzPts val="1700"/>
              <a:buFont typeface="Arial"/>
              <a:buNone/>
            </a:pP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School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dirty="0">
                <a:solidFill>
                  <a:srgbClr val="17365D"/>
                </a:solidFill>
                <a:latin typeface="Cambria" panose="02040503050406030204" pitchFamily="18" charset="0"/>
                <a:ea typeface="Cambria" panose="02040503050406030204" pitchFamily="18" charset="0"/>
                <a:cs typeface="Verdana"/>
                <a:sym typeface="Verdana"/>
              </a:rPr>
              <a:t>CSE</a:t>
            </a: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7301 University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28958" y="4791075"/>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err="1">
                <a:solidFill>
                  <a:schemeClr val="tx1"/>
                </a:solidFill>
                <a:latin typeface="Cambria" panose="02040503050406030204" pitchFamily="18" charset="0"/>
                <a:ea typeface="Cambria" panose="02040503050406030204" pitchFamily="18" charset="0"/>
                <a:cs typeface="Verdana"/>
                <a:sym typeface="Verdana"/>
              </a:rPr>
              <a:t>Dr</a:t>
            </a:r>
            <a:r>
              <a:rPr lang="en-US" sz="2000" b="1" smtClean="0">
                <a:solidFill>
                  <a:schemeClr val="tx1"/>
                </a:solidFill>
                <a:latin typeface="Cambria" panose="02040503050406030204" pitchFamily="18" charset="0"/>
                <a:ea typeface="Cambria" panose="02040503050406030204" pitchFamily="18" charset="0"/>
                <a:cs typeface="Verdana"/>
                <a:sym typeface="Verdana"/>
              </a:rPr>
              <a:t>. Asif</a:t>
            </a:r>
            <a:r>
              <a:rPr lang="en-US" sz="2000" b="1" dirty="0" smtClean="0">
                <a:solidFill>
                  <a:schemeClr val="tx1"/>
                </a:solidFill>
                <a:latin typeface="Cambria" panose="02040503050406030204" pitchFamily="18" charset="0"/>
                <a:ea typeface="Cambria" panose="02040503050406030204" pitchFamily="18" charset="0"/>
                <a:cs typeface="Verdana"/>
                <a:sym typeface="Verdana"/>
              </a:rPr>
              <a:t> </a:t>
            </a:r>
            <a:r>
              <a:rPr lang="en-US" sz="2000" b="1" dirty="0" smtClean="0">
                <a:solidFill>
                  <a:schemeClr val="tx1"/>
                </a:solidFill>
                <a:latin typeface="Cambria" panose="02040503050406030204" pitchFamily="18" charset="0"/>
                <a:ea typeface="Cambria" panose="02040503050406030204" pitchFamily="18" charset="0"/>
                <a:cs typeface="Verdana"/>
                <a:sym typeface="Verdana"/>
              </a:rPr>
              <a:t>Mohammed. </a:t>
            </a:r>
            <a:endParaRPr lang="en-US" sz="2000" b="1"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Jayanthi</a:t>
            </a:r>
            <a:r>
              <a:rPr lang="en-US" sz="2000" b="1" dirty="0">
                <a:solidFill>
                  <a:schemeClr val="tx1"/>
                </a:solidFill>
                <a:latin typeface="Cambria" panose="02040503050406030204" pitchFamily="18" charset="0"/>
                <a:ea typeface="Cambria" panose="02040503050406030204" pitchFamily="18" charset="0"/>
                <a:cs typeface="Verdana"/>
                <a:sym typeface="Verdana"/>
              </a:rPr>
              <a:t>. 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rPr>
              <a:t>K.</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4" name="Table 3">
            <a:extLst>
              <a:ext uri="{FF2B5EF4-FFF2-40B4-BE49-F238E27FC236}">
                <a16:creationId xmlns:a16="http://schemas.microsoft.com/office/drawing/2014/main" xmlns="" id="{B5BA812E-FC9C-78A1-AE29-1F8132EF45C9}"/>
              </a:ext>
            </a:extLst>
          </p:cNvPr>
          <p:cNvGraphicFramePr>
            <a:graphicFrameLocks noGrp="1"/>
          </p:cNvGraphicFramePr>
          <p:nvPr>
            <p:extLst>
              <p:ext uri="{D42A27DB-BD31-4B8C-83A1-F6EECF244321}">
                <p14:modId xmlns:p14="http://schemas.microsoft.com/office/powerpoint/2010/main" xmlns="" val="119722915"/>
              </p:ext>
            </p:extLst>
          </p:nvPr>
        </p:nvGraphicFramePr>
        <p:xfrm>
          <a:off x="421757" y="2763029"/>
          <a:ext cx="5162966" cy="1171575"/>
        </p:xfrm>
        <a:graphic>
          <a:graphicData uri="http://schemas.openxmlformats.org/drawingml/2006/table">
            <a:tbl>
              <a:tblPr firstRow="1" bandRow="1"/>
              <a:tblGrid>
                <a:gridCol w="2581483">
                  <a:extLst>
                    <a:ext uri="{9D8B030D-6E8A-4147-A177-3AD203B41FA5}">
                      <a16:colId xmlns:a16="http://schemas.microsoft.com/office/drawing/2014/main" xmlns="" val="1329227157"/>
                    </a:ext>
                  </a:extLst>
                </a:gridCol>
                <a:gridCol w="2581483">
                  <a:extLst>
                    <a:ext uri="{9D8B030D-6E8A-4147-A177-3AD203B41FA5}">
                      <a16:colId xmlns:a16="http://schemas.microsoft.com/office/drawing/2014/main" xmlns="" val="2285693969"/>
                    </a:ext>
                  </a:extLst>
                </a:gridCol>
              </a:tblGrid>
              <a:tr h="390525">
                <a:tc>
                  <a:txBody>
                    <a:bodyPr/>
                    <a:lstStyle/>
                    <a:p>
                      <a:endParaRPr lang="en-IN" sz="1600" dirty="0">
                        <a:latin typeface="Calibri" pitchFamily="34" charset="0"/>
                        <a:ea typeface="Calibri" pitchFamily="34" charset="0"/>
                        <a:cs typeface="Calibri" pitchFamily="34" charset="0"/>
                      </a:endParaRPr>
                    </a:p>
                  </a:txBody>
                  <a:tcPr/>
                </a:tc>
                <a:tc>
                  <a:txBody>
                    <a:bodyPr/>
                    <a:lstStyle/>
                    <a:p>
                      <a:endParaRPr lang="en-IN" sz="1600">
                        <a:latin typeface="Calibri" pitchFamily="34" charset="0"/>
                        <a:ea typeface="Calibri" pitchFamily="34" charset="0"/>
                        <a:cs typeface="Calibri" pitchFamily="34" charset="0"/>
                      </a:endParaRPr>
                    </a:p>
                  </a:txBody>
                  <a:tcPr/>
                </a:tc>
                <a:extLst>
                  <a:ext uri="{0D108BD9-81ED-4DB2-BD59-A6C34878D82A}">
                    <a16:rowId xmlns:a16="http://schemas.microsoft.com/office/drawing/2014/main" xmlns="" val="4174713697"/>
                  </a:ext>
                </a:extLst>
              </a:tr>
              <a:tr h="390525">
                <a:tc>
                  <a:txBody>
                    <a:bodyPr/>
                    <a:lstStyle/>
                    <a:p>
                      <a:pPr algn="ctr"/>
                      <a:r>
                        <a:rPr lang="en-IN" sz="1600" dirty="0">
                          <a:latin typeface="Calibri" pitchFamily="34" charset="0"/>
                          <a:ea typeface="Calibri" pitchFamily="34" charset="0"/>
                          <a:cs typeface="Calibri" pitchFamily="34" charset="0"/>
                        </a:rPr>
                        <a:t>20211CSE0680</a:t>
                      </a:r>
                    </a:p>
                  </a:txBody>
                  <a:tcPr/>
                </a:tc>
                <a:tc>
                  <a:txBody>
                    <a:bodyPr/>
                    <a:lstStyle/>
                    <a:p>
                      <a:pPr algn="ctr"/>
                      <a:r>
                        <a:rPr lang="en-IN" sz="1600" dirty="0">
                          <a:latin typeface="Calibri" pitchFamily="34" charset="0"/>
                          <a:ea typeface="Calibri" pitchFamily="34" charset="0"/>
                          <a:cs typeface="Calibri" pitchFamily="34" charset="0"/>
                        </a:rPr>
                        <a:t>ANKITHA</a:t>
                      </a:r>
                      <a:r>
                        <a:rPr lang="en-IN" sz="1600" baseline="0" dirty="0">
                          <a:latin typeface="Calibri" pitchFamily="34" charset="0"/>
                          <a:ea typeface="Calibri" pitchFamily="34" charset="0"/>
                          <a:cs typeface="Calibri" pitchFamily="34" charset="0"/>
                        </a:rPr>
                        <a:t> HUDEGAL</a:t>
                      </a:r>
                      <a:endParaRPr lang="en-IN" sz="1600" dirty="0">
                        <a:latin typeface="Calibri" pitchFamily="34" charset="0"/>
                        <a:ea typeface="Calibri" pitchFamily="34" charset="0"/>
                        <a:cs typeface="Calibri" pitchFamily="34" charset="0"/>
                      </a:endParaRPr>
                    </a:p>
                  </a:txBody>
                  <a:tcPr/>
                </a:tc>
                <a:extLst>
                  <a:ext uri="{0D108BD9-81ED-4DB2-BD59-A6C34878D82A}">
                    <a16:rowId xmlns:a16="http://schemas.microsoft.com/office/drawing/2014/main" xmlns="" val="989145793"/>
                  </a:ext>
                </a:extLst>
              </a:tr>
              <a:tr h="390525">
                <a:tc>
                  <a:txBody>
                    <a:bodyPr/>
                    <a:lstStyle/>
                    <a:p>
                      <a:pPr algn="ctr"/>
                      <a:r>
                        <a:rPr lang="en-IN" sz="1600" dirty="0">
                          <a:latin typeface="Calibri" pitchFamily="34" charset="0"/>
                          <a:ea typeface="Calibri" pitchFamily="34" charset="0"/>
                          <a:cs typeface="Calibri" pitchFamily="34" charset="0"/>
                        </a:rPr>
                        <a:t>20211CSE0682</a:t>
                      </a:r>
                    </a:p>
                  </a:txBody>
                  <a:tcPr/>
                </a:tc>
                <a:tc>
                  <a:txBody>
                    <a:bodyPr/>
                    <a:lstStyle/>
                    <a:p>
                      <a:pPr algn="ctr"/>
                      <a:r>
                        <a:rPr lang="en-IN" sz="1600" dirty="0">
                          <a:latin typeface="Calibri" pitchFamily="34" charset="0"/>
                          <a:ea typeface="Calibri" pitchFamily="34" charset="0"/>
                          <a:cs typeface="Calibri" pitchFamily="34" charset="0"/>
                        </a:rPr>
                        <a:t>ARPITHA G</a:t>
                      </a:r>
                    </a:p>
                  </a:txBody>
                  <a:tcPr/>
                </a:tc>
                <a:extLst>
                  <a:ext uri="{0D108BD9-81ED-4DB2-BD59-A6C34878D82A}">
                    <a16:rowId xmlns:a16="http://schemas.microsoft.com/office/drawing/2014/main" xmlns="" val="1811209432"/>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effectLst>
                  <a:glow rad="63500">
                    <a:schemeClr val="accent1">
                      <a:satMod val="175000"/>
                      <a:alpha val="40000"/>
                    </a:schemeClr>
                  </a:glow>
                </a:effectLst>
                <a:latin typeface="Cambria" panose="02040503050406030204" pitchFamily="18" charset="0"/>
                <a:ea typeface="Cambria" panose="02040503050406030204" pitchFamily="18" charset="0"/>
              </a:rPr>
              <a:t>Abstract</a:t>
            </a:r>
            <a:endParaRPr dirty="0">
              <a:effectLst>
                <a:glow rad="101600">
                  <a:schemeClr val="accent3">
                    <a:satMod val="175000"/>
                    <a:alpha val="40000"/>
                  </a:schemeClr>
                </a:glow>
              </a:effectLst>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655304" y="1030863"/>
            <a:ext cx="10881392" cy="5385351"/>
          </a:xfrm>
          <a:prstGeom prst="rect">
            <a:avLst/>
          </a:prstGeom>
          <a:noFill/>
          <a:ln>
            <a:noFill/>
          </a:ln>
        </p:spPr>
        <p:txBody>
          <a:bodyPr spcFirstLastPara="1" wrap="square" lIns="91425" tIns="45700" rIns="91425" bIns="45700" anchor="t" anchorCtr="0">
            <a:normAutofit fontScale="77500" lnSpcReduction="20000"/>
          </a:bodyPr>
          <a:lstStyle/>
          <a:p>
            <a:pPr marL="342900" indent="-190500" algn="just">
              <a:lnSpc>
                <a:spcPct val="150000"/>
              </a:lnSpc>
              <a:spcBef>
                <a:spcPts val="0"/>
              </a:spcBef>
              <a:buNone/>
            </a:pPr>
            <a:r>
              <a:rPr lang="en-US" dirty="0">
                <a:latin typeface="Calibri" panose="020F0502020204030204" pitchFamily="34" charset="0"/>
                <a:ea typeface="Calibri" panose="020F0502020204030204" pitchFamily="34" charset="0"/>
                <a:cs typeface="Calibri" panose="020F0502020204030204" pitchFamily="34" charset="0"/>
              </a:rPr>
              <a:t>Education in rural India faces significant challenges due to inadequate infrastructure, limited internet connectivity, and restricted access to quality learning resources. These barriers hinder students from receiving a comprehensive education, widening the urban-rural education gap. This project aims to bridge these gaps by leveraging software solutions tailored for rural educational </a:t>
            </a:r>
            <a:r>
              <a:rPr lang="en-US" dirty="0" err="1">
                <a:latin typeface="Calibri" panose="020F0502020204030204" pitchFamily="34" charset="0"/>
                <a:ea typeface="Calibri" panose="020F0502020204030204" pitchFamily="34" charset="0"/>
                <a:cs typeface="Calibri" panose="020F0502020204030204" pitchFamily="34" charset="0"/>
              </a:rPr>
              <a:t>institutions.The</a:t>
            </a:r>
            <a:r>
              <a:rPr lang="en-US" dirty="0">
                <a:latin typeface="Calibri" panose="020F0502020204030204" pitchFamily="34" charset="0"/>
                <a:ea typeface="Calibri" panose="020F0502020204030204" pitchFamily="34" charset="0"/>
                <a:cs typeface="Calibri" panose="020F0502020204030204" pitchFamily="34" charset="0"/>
              </a:rPr>
              <a:t> proposed solution integrates multiple innovative components: cloud-based virtual classrooms for live and recorded lessons, educational resource management systems to optimize textbook and digital content distribution, internet connectivity optimization tools for stable access, and e-learning content creation platforms to generate curriculum-based multimedia lessons. Additionally, mobile learning apps with offline access will ensure uninterrupted learning in low-bandwidth regions, while data analytics for infrastructure planning will assist in efficient resource allocation and policy-</a:t>
            </a:r>
            <a:r>
              <a:rPr lang="en-US" dirty="0" err="1">
                <a:latin typeface="Calibri" panose="020F0502020204030204" pitchFamily="34" charset="0"/>
                <a:ea typeface="Calibri" panose="020F0502020204030204" pitchFamily="34" charset="0"/>
                <a:cs typeface="Calibri" panose="020F0502020204030204" pitchFamily="34" charset="0"/>
              </a:rPr>
              <a:t>making.By</a:t>
            </a:r>
            <a:r>
              <a:rPr lang="en-US" dirty="0">
                <a:latin typeface="Calibri" panose="020F0502020204030204" pitchFamily="34" charset="0"/>
                <a:ea typeface="Calibri" panose="020F0502020204030204" pitchFamily="34" charset="0"/>
                <a:cs typeface="Calibri" panose="020F0502020204030204" pitchFamily="34" charset="0"/>
              </a:rPr>
              <a:t> implementing these solutions, the project seeks to enhance accessibility, engagement, and learning outcomes for students in rural areas. The comprehensive approach will empower educational institutions, improve connectivity, and contribute to the overall development of rural education in India.</a:t>
            </a:r>
          </a:p>
          <a:p>
            <a:pPr marL="342900" lvl="0" indent="-190500" algn="just">
              <a:lnSpc>
                <a:spcPct val="150000"/>
              </a:lnSpc>
              <a:spcBef>
                <a:spcPts val="0"/>
              </a:spcBef>
              <a:buNone/>
            </a:pP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553793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effectLst>
                  <a:glow rad="63500">
                    <a:schemeClr val="accent1">
                      <a:satMod val="175000"/>
                      <a:alpha val="40000"/>
                    </a:schemeClr>
                  </a:glow>
                </a:effectLst>
                <a:latin typeface="Cambria" panose="02040503050406030204" pitchFamily="18" charset="0"/>
                <a:ea typeface="Cambria" panose="02040503050406030204" pitchFamily="18" charset="0"/>
              </a:rPr>
              <a:t>Literature Survey</a:t>
            </a:r>
            <a:endParaRPr dirty="0">
              <a:effectLst>
                <a:glow rad="101600">
                  <a:schemeClr val="accent3">
                    <a:satMod val="175000"/>
                    <a:alpha val="40000"/>
                  </a:schemeClr>
                </a:glow>
              </a:effectLst>
              <a:latin typeface="Cambria" panose="02040503050406030204" pitchFamily="18" charset="0"/>
              <a:ea typeface="Cambria" panose="02040503050406030204" pitchFamily="18" charset="0"/>
            </a:endParaRPr>
          </a:p>
        </p:txBody>
      </p:sp>
      <p:graphicFrame>
        <p:nvGraphicFramePr>
          <p:cNvPr id="2" name="Table 1">
            <a:extLst>
              <a:ext uri="{FF2B5EF4-FFF2-40B4-BE49-F238E27FC236}">
                <a16:creationId xmlns:a16="http://schemas.microsoft.com/office/drawing/2014/main" xmlns="" id="{9FCB73AD-FF68-F666-7056-D40B37D6B903}"/>
              </a:ext>
            </a:extLst>
          </p:cNvPr>
          <p:cNvGraphicFramePr>
            <a:graphicFrameLocks noGrp="1"/>
          </p:cNvGraphicFramePr>
          <p:nvPr>
            <p:extLst>
              <p:ext uri="{D42A27DB-BD31-4B8C-83A1-F6EECF244321}">
                <p14:modId xmlns:p14="http://schemas.microsoft.com/office/powerpoint/2010/main" xmlns="" val="4186425754"/>
              </p:ext>
            </p:extLst>
          </p:nvPr>
        </p:nvGraphicFramePr>
        <p:xfrm>
          <a:off x="989781" y="1038013"/>
          <a:ext cx="10048567" cy="4950404"/>
        </p:xfrm>
        <a:graphic>
          <a:graphicData uri="http://schemas.openxmlformats.org/drawingml/2006/table">
            <a:tbl>
              <a:tblPr firstRow="1" bandRow="1">
                <a:tableStyleId>{3C2FFA5D-87B4-456A-9821-1D502468CF0F}</a:tableStyleId>
              </a:tblPr>
              <a:tblGrid>
                <a:gridCol w="1848650">
                  <a:extLst>
                    <a:ext uri="{9D8B030D-6E8A-4147-A177-3AD203B41FA5}">
                      <a16:colId xmlns:a16="http://schemas.microsoft.com/office/drawing/2014/main" xmlns="" val="4013307644"/>
                    </a:ext>
                  </a:extLst>
                </a:gridCol>
                <a:gridCol w="8199917">
                  <a:extLst>
                    <a:ext uri="{9D8B030D-6E8A-4147-A177-3AD203B41FA5}">
                      <a16:colId xmlns:a16="http://schemas.microsoft.com/office/drawing/2014/main" xmlns="" val="356052645"/>
                    </a:ext>
                  </a:extLst>
                </a:gridCol>
              </a:tblGrid>
              <a:tr h="294236">
                <a:tc>
                  <a:txBody>
                    <a:bodyPr/>
                    <a:lstStyle/>
                    <a:p>
                      <a:pPr algn="ctr"/>
                      <a:r>
                        <a:rPr lang="en-US" sz="1600" u="none" dirty="0">
                          <a:solidFill>
                            <a:schemeClr val="tx1"/>
                          </a:solidFill>
                          <a:latin typeface="Calibri" panose="020F0502020204030204" pitchFamily="34" charset="0"/>
                          <a:ea typeface="Calibri" panose="020F0502020204030204" pitchFamily="34" charset="0"/>
                          <a:cs typeface="Calibri" panose="020F0502020204030204" pitchFamily="34" charset="0"/>
                        </a:rPr>
                        <a:t>Serial Number</a:t>
                      </a:r>
                      <a:endParaRPr lang="en-IN" sz="1600" u="none"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600" b="1" u="none" dirty="0">
                          <a:latin typeface="Calibri" panose="020F0502020204030204" pitchFamily="34" charset="0"/>
                          <a:ea typeface="Calibri" panose="020F0502020204030204" pitchFamily="34" charset="0"/>
                          <a:cs typeface="Calibri" panose="020F0502020204030204" pitchFamily="34" charset="0"/>
                        </a:rPr>
                        <a:t>Paper</a:t>
                      </a:r>
                      <a:endParaRPr lang="en-IN" sz="1600" b="1" u="none"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xmlns="" val="2361229931"/>
                  </a:ext>
                </a:extLst>
              </a:tr>
              <a:tr h="410202">
                <a:tc>
                  <a:txBody>
                    <a:bodyPr/>
                    <a:lstStyle/>
                    <a:p>
                      <a:pPr algn="ctr"/>
                      <a:r>
                        <a:rPr lang="en-US" sz="1600" u="none" dirty="0">
                          <a:latin typeface="Calibri" panose="020F0502020204030204" pitchFamily="34" charset="0"/>
                          <a:ea typeface="Calibri" panose="020F0502020204030204" pitchFamily="34" charset="0"/>
                          <a:cs typeface="Calibri" panose="020F0502020204030204" pitchFamily="34" charset="0"/>
                        </a:rPr>
                        <a:t>1</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600" b="1" u="none" dirty="0">
                          <a:latin typeface="Calibri" panose="020F0502020204030204" pitchFamily="34" charset="0"/>
                          <a:ea typeface="Calibri" panose="020F0502020204030204" pitchFamily="34" charset="0"/>
                          <a:cs typeface="Calibri" panose="020F0502020204030204" pitchFamily="34" charset="0"/>
                        </a:rPr>
                        <a:t>Enhancing the teaching of natural sciences in rural environments through educational videos</a:t>
                      </a:r>
                      <a:endParaRPr lang="en-IN" sz="1600" b="1" u="none"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xmlns="" val="1784366841"/>
                  </a:ext>
                </a:extLst>
              </a:tr>
              <a:tr h="391780">
                <a:tc>
                  <a:txBody>
                    <a:bodyPr/>
                    <a:lstStyle/>
                    <a:p>
                      <a:pPr algn="ctr"/>
                      <a:r>
                        <a:rPr lang="en-US" sz="1600" u="none" dirty="0">
                          <a:latin typeface="Calibri" panose="020F0502020204030204" pitchFamily="34" charset="0"/>
                          <a:ea typeface="Calibri" panose="020F0502020204030204" pitchFamily="34" charset="0"/>
                          <a:cs typeface="Calibri" panose="020F0502020204030204" pitchFamily="34" charset="0"/>
                        </a:rPr>
                        <a:t>2</a:t>
                      </a:r>
                    </a:p>
                  </a:txBody>
                  <a:tcPr/>
                </a:tc>
                <a:tc>
                  <a:txBody>
                    <a:bodyPr/>
                    <a:lstStyle/>
                    <a:p>
                      <a:pPr algn="l"/>
                      <a:r>
                        <a:rPr lang="en-US" sz="1600" b="1" dirty="0">
                          <a:latin typeface="Calibri" panose="020F0502020204030204" pitchFamily="34" charset="0"/>
                          <a:ea typeface="Calibri" panose="020F0502020204030204" pitchFamily="34" charset="0"/>
                          <a:cs typeface="Calibri" panose="020F0502020204030204" pitchFamily="34" charset="0"/>
                        </a:rPr>
                        <a:t>Online education in rural India—Issues and challenges</a:t>
                      </a:r>
                      <a:endParaRPr lang="en-IN" sz="1600" b="1" u="none"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xmlns="" val="727243621"/>
                  </a:ext>
                </a:extLst>
              </a:tr>
              <a:tr h="432653">
                <a:tc>
                  <a:txBody>
                    <a:bodyPr/>
                    <a:lstStyle/>
                    <a:p>
                      <a:pPr algn="ctr"/>
                      <a:r>
                        <a:rPr lang="en-US" sz="1600" u="none" dirty="0">
                          <a:latin typeface="Calibri" panose="020F0502020204030204" pitchFamily="34" charset="0"/>
                          <a:ea typeface="Calibri" panose="020F0502020204030204" pitchFamily="34" charset="0"/>
                          <a:cs typeface="Calibri" panose="020F0502020204030204" pitchFamily="34" charset="0"/>
                        </a:rPr>
                        <a:t>3</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600" b="1" dirty="0">
                          <a:latin typeface="Calibri" panose="020F0502020204030204" pitchFamily="34" charset="0"/>
                          <a:ea typeface="Calibri" panose="020F0502020204030204" pitchFamily="34" charset="0"/>
                          <a:cs typeface="Calibri" panose="020F0502020204030204" pitchFamily="34" charset="0"/>
                        </a:rPr>
                        <a:t>E-Learning in Rural India</a:t>
                      </a:r>
                      <a:endParaRPr lang="en-IN" sz="1600" b="1" u="none"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xmlns="" val="4066221726"/>
                  </a:ext>
                </a:extLst>
              </a:tr>
              <a:tr h="393257">
                <a:tc>
                  <a:txBody>
                    <a:bodyPr/>
                    <a:lstStyle/>
                    <a:p>
                      <a:pPr algn="ctr"/>
                      <a:r>
                        <a:rPr lang="en-US" sz="1600" u="none" dirty="0">
                          <a:latin typeface="Calibri" panose="020F0502020204030204" pitchFamily="34" charset="0"/>
                          <a:ea typeface="Calibri" panose="020F0502020204030204" pitchFamily="34" charset="0"/>
                          <a:cs typeface="Calibri" panose="020F0502020204030204" pitchFamily="34" charset="0"/>
                        </a:rPr>
                        <a:t>4</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600" b="1" dirty="0">
                          <a:latin typeface="Calibri" panose="020F0502020204030204" pitchFamily="34" charset="0"/>
                          <a:ea typeface="Calibri" panose="020F0502020204030204" pitchFamily="34" charset="0"/>
                          <a:cs typeface="Calibri" panose="020F0502020204030204" pitchFamily="34" charset="0"/>
                        </a:rPr>
                        <a:t>The Digital Revolution in India: Bridging the Gap in Rural Technology Adoption</a:t>
                      </a:r>
                      <a:endParaRPr lang="en-IN" sz="1600" b="1" u="none"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xmlns="" val="3742825994"/>
                  </a:ext>
                </a:extLst>
              </a:tr>
              <a:tr h="432653">
                <a:tc>
                  <a:txBody>
                    <a:bodyPr/>
                    <a:lstStyle/>
                    <a:p>
                      <a:pPr algn="ctr"/>
                      <a:r>
                        <a:rPr lang="en-US" sz="1600" u="none">
                          <a:latin typeface="Calibri" panose="020F0502020204030204" pitchFamily="34" charset="0"/>
                          <a:ea typeface="Calibri" panose="020F0502020204030204" pitchFamily="34" charset="0"/>
                          <a:cs typeface="Calibri" panose="020F0502020204030204" pitchFamily="34" charset="0"/>
                        </a:rPr>
                        <a:t>5</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600" b="1" dirty="0">
                          <a:latin typeface="Calibri" panose="020F0502020204030204" pitchFamily="34" charset="0"/>
                          <a:ea typeface="Calibri" panose="020F0502020204030204" pitchFamily="34" charset="0"/>
                          <a:cs typeface="Calibri" panose="020F0502020204030204" pitchFamily="34" charset="0"/>
                        </a:rPr>
                        <a:t>An effective path for rural teachers to use digital education resources in Chinese underdeveloped areas: A study based on grounded theory</a:t>
                      </a:r>
                      <a:endParaRPr lang="en-IN" sz="1600" b="1" u="none"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xmlns="" val="3775516113"/>
                  </a:ext>
                </a:extLst>
              </a:tr>
              <a:tr h="394466">
                <a:tc>
                  <a:txBody>
                    <a:bodyPr/>
                    <a:lstStyle/>
                    <a:p>
                      <a:pPr algn="ctr"/>
                      <a:r>
                        <a:rPr lang="en-US" sz="1600" u="none">
                          <a:latin typeface="Calibri" panose="020F0502020204030204" pitchFamily="34" charset="0"/>
                          <a:ea typeface="Calibri" panose="020F0502020204030204" pitchFamily="34" charset="0"/>
                          <a:cs typeface="Calibri" panose="020F0502020204030204" pitchFamily="34" charset="0"/>
                        </a:rPr>
                        <a:t>6</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600" b="1" dirty="0">
                          <a:latin typeface="Calibri" panose="020F0502020204030204" pitchFamily="34" charset="0"/>
                          <a:ea typeface="Calibri" panose="020F0502020204030204" pitchFamily="34" charset="0"/>
                          <a:cs typeface="Calibri" panose="020F0502020204030204" pitchFamily="34" charset="0"/>
                        </a:rPr>
                        <a:t>E-Learning for Rural Development in India: Closing Disparities and Empowering Communities</a:t>
                      </a:r>
                      <a:endParaRPr lang="en-IN" sz="1600" b="1" u="none"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xmlns="" val="2565098708"/>
                  </a:ext>
                </a:extLst>
              </a:tr>
              <a:tr h="500202">
                <a:tc>
                  <a:txBody>
                    <a:bodyPr/>
                    <a:lstStyle/>
                    <a:p>
                      <a:pPr algn="ctr"/>
                      <a:r>
                        <a:rPr lang="en-US" sz="1600" u="none">
                          <a:latin typeface="Calibri" panose="020F0502020204030204" pitchFamily="34" charset="0"/>
                          <a:ea typeface="Calibri" panose="020F0502020204030204" pitchFamily="34" charset="0"/>
                          <a:cs typeface="Calibri" panose="020F0502020204030204" pitchFamily="34" charset="0"/>
                        </a:rPr>
                        <a:t>7</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600" b="1" dirty="0">
                          <a:latin typeface="Calibri" panose="020F0502020204030204" pitchFamily="34" charset="0"/>
                          <a:ea typeface="Calibri" panose="020F0502020204030204" pitchFamily="34" charset="0"/>
                          <a:cs typeface="Calibri" panose="020F0502020204030204" pitchFamily="34" charset="0"/>
                        </a:rPr>
                        <a:t>The challenges and solutions of technology integration in rural schools: A systematic literature review</a:t>
                      </a:r>
                      <a:endParaRPr lang="en-IN" sz="1600" b="1" u="none"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xmlns="" val="1872144642"/>
                  </a:ext>
                </a:extLst>
              </a:tr>
              <a:tr h="368896">
                <a:tc>
                  <a:txBody>
                    <a:bodyPr/>
                    <a:lstStyle/>
                    <a:p>
                      <a:pPr algn="ctr"/>
                      <a:r>
                        <a:rPr lang="en-US" sz="1600" u="none">
                          <a:latin typeface="Calibri" panose="020F0502020204030204" pitchFamily="34" charset="0"/>
                          <a:ea typeface="Calibri" panose="020F0502020204030204" pitchFamily="34" charset="0"/>
                          <a:cs typeface="Calibri" panose="020F0502020204030204" pitchFamily="34" charset="0"/>
                        </a:rPr>
                        <a:t>8</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IN" sz="1600" b="1" dirty="0">
                          <a:latin typeface="Calibri" panose="020F0502020204030204" pitchFamily="34" charset="0"/>
                          <a:ea typeface="Calibri" panose="020F0502020204030204" pitchFamily="34" charset="0"/>
                          <a:cs typeface="Calibri" panose="020F0502020204030204" pitchFamily="34" charset="0"/>
                        </a:rPr>
                        <a:t>A study on challenges and solutions for implementing digital literacy programmes in India's rural areas</a:t>
                      </a:r>
                      <a:endParaRPr lang="en-US" sz="1600" b="1" u="none"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xmlns="" val="2920616201"/>
                  </a:ext>
                </a:extLst>
              </a:tr>
              <a:tr h="432653">
                <a:tc>
                  <a:txBody>
                    <a:bodyPr/>
                    <a:lstStyle/>
                    <a:p>
                      <a:pPr algn="ctr"/>
                      <a:r>
                        <a:rPr lang="en-US" sz="1600" u="none" dirty="0">
                          <a:latin typeface="Calibri" panose="020F0502020204030204" pitchFamily="34" charset="0"/>
                          <a:ea typeface="Calibri" panose="020F0502020204030204" pitchFamily="34" charset="0"/>
                          <a:cs typeface="Calibri" panose="020F0502020204030204" pitchFamily="34" charset="0"/>
                        </a:rPr>
                        <a:t>9</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600" b="1" dirty="0">
                          <a:latin typeface="Calibri" panose="020F0502020204030204" pitchFamily="34" charset="0"/>
                          <a:ea typeface="Calibri" panose="020F0502020204030204" pitchFamily="34" charset="0"/>
                          <a:cs typeface="Calibri" panose="020F0502020204030204" pitchFamily="34" charset="0"/>
                        </a:rPr>
                        <a:t>Rural schools and the digital divide: Technology in the learning experience</a:t>
                      </a:r>
                      <a:endParaRPr lang="en-IN" sz="1600" b="1" u="none"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xmlns="" val="2603530204"/>
                  </a:ext>
                </a:extLst>
              </a:tr>
              <a:tr h="422753">
                <a:tc>
                  <a:txBody>
                    <a:bodyPr/>
                    <a:lstStyle/>
                    <a:p>
                      <a:pPr algn="ctr"/>
                      <a:r>
                        <a:rPr lang="en-US" sz="1600" u="none" dirty="0">
                          <a:latin typeface="Calibri" panose="020F0502020204030204" pitchFamily="34" charset="0"/>
                          <a:ea typeface="Calibri" panose="020F0502020204030204" pitchFamily="34" charset="0"/>
                          <a:cs typeface="Calibri" panose="020F0502020204030204" pitchFamily="34" charset="0"/>
                        </a:rPr>
                        <a:t>10</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600" b="1" u="none" dirty="0">
                          <a:latin typeface="Calibri" panose="020F0502020204030204" pitchFamily="34" charset="0"/>
                          <a:ea typeface="Calibri" panose="020F0502020204030204" pitchFamily="34" charset="0"/>
                          <a:cs typeface="Calibri" panose="020F0502020204030204" pitchFamily="34" charset="0"/>
                        </a:rPr>
                        <a:t>Scrutinizing E-Learning in Rural India: COVID-19 Pandemic</a:t>
                      </a:r>
                    </a:p>
                  </a:txBody>
                  <a:tcPr/>
                </a:tc>
                <a:extLst>
                  <a:ext uri="{0D108BD9-81ED-4DB2-BD59-A6C34878D82A}">
                    <a16:rowId xmlns:a16="http://schemas.microsoft.com/office/drawing/2014/main" xmlns="" val="494412620"/>
                  </a:ext>
                </a:extLst>
              </a:tr>
            </a:tbl>
          </a:graphicData>
        </a:graphic>
      </p:graphicFrame>
    </p:spTree>
    <p:extLst>
      <p:ext uri="{BB962C8B-B14F-4D97-AF65-F5344CB8AC3E}">
        <p14:creationId xmlns:p14="http://schemas.microsoft.com/office/powerpoint/2010/main" xmlns="" val="3132311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effectLst>
                  <a:glow rad="63500">
                    <a:schemeClr val="accent1">
                      <a:satMod val="175000"/>
                      <a:alpha val="40000"/>
                    </a:schemeClr>
                  </a:glow>
                </a:effectLst>
                <a:latin typeface="Cambria" panose="02040503050406030204" pitchFamily="18" charset="0"/>
                <a:ea typeface="Cambria" panose="02040503050406030204" pitchFamily="18" charset="0"/>
              </a:rPr>
              <a:t>Objectives</a:t>
            </a:r>
            <a:endParaRPr dirty="0">
              <a:effectLst>
                <a:glow rad="101600">
                  <a:schemeClr val="accent3">
                    <a:satMod val="175000"/>
                    <a:alpha val="40000"/>
                  </a:schemeClr>
                </a:glow>
              </a:effectLst>
              <a:latin typeface="Cambria" panose="02040503050406030204" pitchFamily="18" charset="0"/>
              <a:ea typeface="Cambria" panose="02040503050406030204" pitchFamily="18" charset="0"/>
            </a:endParaRPr>
          </a:p>
        </p:txBody>
      </p:sp>
      <p:sp>
        <p:nvSpPr>
          <p:cNvPr id="4" name="Rectangle 2">
            <a:extLst>
              <a:ext uri="{FF2B5EF4-FFF2-40B4-BE49-F238E27FC236}">
                <a16:creationId xmlns:a16="http://schemas.microsoft.com/office/drawing/2014/main" xmlns="" id="{27771EE3-10C9-78B1-8B2B-996E39F88160}"/>
              </a:ext>
            </a:extLst>
          </p:cNvPr>
          <p:cNvSpPr>
            <a:spLocks noGrp="1" noChangeArrowheads="1"/>
          </p:cNvSpPr>
          <p:nvPr>
            <p:ph type="body" idx="1"/>
          </p:nvPr>
        </p:nvSpPr>
        <p:spPr bwMode="auto">
          <a:xfrm>
            <a:off x="852897" y="1344009"/>
            <a:ext cx="10119904" cy="4401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Enhance Digital Learning Access</a:t>
            </a: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Provide a structured online platform to facilitate remote education for students in rural areas.</a:t>
            </a: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Develop a virtual classroom system with live and recorded sessions for flexible learning.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Optimize Educational Resource Management</a:t>
            </a: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Create a digital repository for books, study materials, and e-learning content.</a:t>
            </a: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Ensure efficient distribution and access to learning resources.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Improve Connectivity and Infrastructure</a:t>
            </a: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Develop tools to optimize internet connectivity for seamless online learning.</a:t>
            </a: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Enable offline access to essential educational content through mobile applications.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Personalized Learning Experience</a:t>
            </a: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Implement a user-friendly </a:t>
            </a: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Dashboard</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students, teachers, and administrators to track progress and engagement.</a:t>
            </a: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Provide insights through data analytics to improve learning outcomes.</a:t>
            </a:r>
          </a:p>
        </p:txBody>
      </p:sp>
    </p:spTree>
    <p:extLst>
      <p:ext uri="{BB962C8B-B14F-4D97-AF65-F5344CB8AC3E}">
        <p14:creationId xmlns:p14="http://schemas.microsoft.com/office/powerpoint/2010/main" xmlns="" val="2189069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effectLst>
                  <a:glow rad="63500">
                    <a:schemeClr val="accent1">
                      <a:satMod val="175000"/>
                      <a:alpha val="40000"/>
                    </a:schemeClr>
                  </a:glow>
                </a:effectLst>
                <a:latin typeface="Cambria" panose="02040503050406030204" pitchFamily="18" charset="0"/>
                <a:ea typeface="Cambria" panose="02040503050406030204" pitchFamily="18" charset="0"/>
              </a:rPr>
              <a:t>Proposed Method</a:t>
            </a:r>
            <a:endParaRPr dirty="0">
              <a:effectLst>
                <a:glow rad="101600">
                  <a:schemeClr val="accent3">
                    <a:satMod val="175000"/>
                    <a:alpha val="40000"/>
                  </a:schemeClr>
                </a:glow>
              </a:effectLst>
              <a:latin typeface="Cambria" panose="02040503050406030204" pitchFamily="18" charset="0"/>
              <a:ea typeface="Cambria" panose="02040503050406030204" pitchFamily="18" charset="0"/>
            </a:endParaRPr>
          </a:p>
        </p:txBody>
      </p:sp>
      <p:sp>
        <p:nvSpPr>
          <p:cNvPr id="2" name="Text Placeholder 1">
            <a:extLst>
              <a:ext uri="{FF2B5EF4-FFF2-40B4-BE49-F238E27FC236}">
                <a16:creationId xmlns:a16="http://schemas.microsoft.com/office/drawing/2014/main" xmlns="" id="{60CEB93C-7C13-B3E7-E185-9747B12F6A69}"/>
              </a:ext>
            </a:extLst>
          </p:cNvPr>
          <p:cNvSpPr>
            <a:spLocks noGrp="1" noChangeArrowheads="1"/>
          </p:cNvSpPr>
          <p:nvPr>
            <p:ph type="body" idx="1"/>
          </p:nvPr>
        </p:nvSpPr>
        <p:spPr bwMode="auto">
          <a:xfrm>
            <a:off x="812800" y="1093737"/>
            <a:ext cx="10258323" cy="4493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Centralized Digital Learning Platform</a:t>
            </a:r>
          </a:p>
          <a:p>
            <a:pPr lvl="1">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The platform will serve as a one-stop solution for students, teachers, and educational institutions in rural areas, offering a structured and accessible online learning experience. It will integrate essential educational services such as virtual classrooms, resource management, and community engagement into a single digital ecosystem, simplifying the process of accessing quality education.</a:t>
            </a:r>
          </a:p>
          <a:p>
            <a:pPr>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Virtual Classroom and Live Learning</a:t>
            </a:r>
          </a:p>
          <a:p>
            <a:pPr lvl="1">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A cloud-based virtual classroom will be implemented to enable live streaming of lectures, real-time interaction, and recorded sessions for later access. Interactive tools like quizzes, discussion boards, and collaborative whiteboards will enhance student engagement and improve learning outcomes.</a:t>
            </a:r>
          </a:p>
          <a:p>
            <a:pPr>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Educational Resource Management System</a:t>
            </a:r>
          </a:p>
          <a:p>
            <a:pPr lvl="1">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The platform will provide a centralized repository for managing textbooks, digital content, and multimedia learning materials. Teachers will be able to upload, organize, and distribute study materials efficiently, while students can access and download content even in low-connectivity environments.</a:t>
            </a:r>
          </a:p>
          <a:p>
            <a:pPr>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Mobile and Web Accessibility</a:t>
            </a:r>
          </a:p>
          <a:p>
            <a:pPr lvl="1">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To maximize reach, the platform will be developed as both a web application and a mobile, ensuring accessibility across different devices. </a:t>
            </a:r>
          </a:p>
        </p:txBody>
      </p:sp>
    </p:spTree>
    <p:extLst>
      <p:ext uri="{BB962C8B-B14F-4D97-AF65-F5344CB8AC3E}">
        <p14:creationId xmlns:p14="http://schemas.microsoft.com/office/powerpoint/2010/main" xmlns="" val="356876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xmlns=""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1103</TotalTime>
  <Words>716</Words>
  <Application>Microsoft Office PowerPoint</Application>
  <PresentationFormat>Custom</PresentationFormat>
  <Paragraphs>66</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Bioinformatics</vt:lpstr>
      <vt:lpstr>Develop Software Solutions to Enhance Educational Infrastructure and Connectivity in Rural Areas</vt:lpstr>
      <vt:lpstr>Abstract</vt:lpstr>
      <vt:lpstr>Literature Survey</vt:lpstr>
      <vt:lpstr>Objectives</vt:lpstr>
      <vt:lpstr>Proposed Method</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anku</cp:lastModifiedBy>
  <cp:revision>82</cp:revision>
  <dcterms:modified xsi:type="dcterms:W3CDTF">2025-05-14T12:49:40Z</dcterms:modified>
</cp:coreProperties>
</file>