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90" r:id="rId2"/>
    <p:sldId id="274" r:id="rId3"/>
    <p:sldId id="291" r:id="rId4"/>
    <p:sldId id="275" r:id="rId5"/>
    <p:sldId id="276" r:id="rId6"/>
    <p:sldId id="277" r:id="rId7"/>
    <p:sldId id="278" r:id="rId8"/>
    <p:sldId id="288" r:id="rId9"/>
    <p:sldId id="273" r:id="rId10"/>
    <p:sldId id="283" r:id="rId11"/>
    <p:sldId id="270" r:id="rId12"/>
    <p:sldId id="284" r:id="rId13"/>
    <p:sldId id="285" r:id="rId14"/>
    <p:sldId id="289"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9559" autoAdjust="0"/>
    <p:restoredTop sz="94660"/>
  </p:normalViewPr>
  <p:slideViewPr>
    <p:cSldViewPr snapToGrid="0">
      <p:cViewPr varScale="1">
        <p:scale>
          <a:sx n="64" d="100"/>
          <a:sy n="64" d="100"/>
        </p:scale>
        <p:origin x="-13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2DBD3-C4C1-4979-B49E-7C2A2F7531B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3D21915-E647-4776-A054-1AE87AEF056E}">
      <dgm:prSet phldrT="[Text]" custT="1"/>
      <dgm:spPr/>
      <dgm:t>
        <a:bodyPr/>
        <a:lstStyle/>
        <a:p>
          <a:r>
            <a:rPr lang="en-IN" sz="1000" b="1" dirty="0">
              <a:latin typeface="Cambria" panose="02040503050406030204" pitchFamily="18" charset="0"/>
              <a:ea typeface="Cambria" panose="02040503050406030204" pitchFamily="18" charset="0"/>
            </a:rPr>
            <a:t>Project </a:t>
          </a:r>
          <a:r>
            <a:rPr lang="en-IN" sz="1200" b="1" dirty="0">
              <a:latin typeface="Cambria" panose="02040503050406030204" pitchFamily="18" charset="0"/>
              <a:ea typeface="Cambria" panose="02040503050406030204" pitchFamily="18" charset="0"/>
            </a:rPr>
            <a:t>Initialization</a:t>
          </a:r>
        </a:p>
      </dgm:t>
    </dgm:pt>
    <dgm:pt modelId="{FA8B7CF5-AF8C-4192-87FC-3FF65B8BC775}" type="parTrans" cxnId="{7A040BB0-A220-4DAF-AC01-CE0FD35D920E}">
      <dgm:prSet/>
      <dgm:spPr/>
      <dgm:t>
        <a:bodyPr/>
        <a:lstStyle/>
        <a:p>
          <a:endParaRPr lang="en-IN"/>
        </a:p>
      </dgm:t>
    </dgm:pt>
    <dgm:pt modelId="{FB16EE41-58F6-497C-8DBB-E43D9B0A74E1}" type="sibTrans" cxnId="{7A040BB0-A220-4DAF-AC01-CE0FD35D920E}">
      <dgm:prSet/>
      <dgm:spPr/>
      <dgm:t>
        <a:bodyPr/>
        <a:lstStyle/>
        <a:p>
          <a:endParaRPr lang="en-IN"/>
        </a:p>
      </dgm:t>
    </dgm:pt>
    <dgm:pt modelId="{3CC47516-ED69-4508-BC2B-4E8957800FDA}">
      <dgm:prSet phldrT="[Text]"/>
      <dgm:spPr/>
      <dgm:t>
        <a:bodyPr/>
        <a:lstStyle/>
        <a:p>
          <a:r>
            <a:rPr lang="en-IN" b="1" dirty="0">
              <a:latin typeface="Cambria" panose="02040503050406030204" pitchFamily="18" charset="0"/>
              <a:ea typeface="Cambria" panose="02040503050406030204" pitchFamily="18" charset="0"/>
            </a:rPr>
            <a:t>Requirement Gathering &amp; Analysis   </a:t>
          </a:r>
          <a:r>
            <a:rPr lang="en-IN" b="1" dirty="0">
              <a:solidFill>
                <a:schemeClr val="tx1">
                  <a:lumMod val="65000"/>
                  <a:lumOff val="35000"/>
                </a:schemeClr>
              </a:solidFill>
              <a:latin typeface="Cambria" panose="02040503050406030204" pitchFamily="18" charset="0"/>
              <a:ea typeface="Cambria" panose="02040503050406030204" pitchFamily="18" charset="0"/>
            </a:rPr>
            <a:t>[03/02/25 - 08/02/2025]</a:t>
          </a:r>
        </a:p>
      </dgm:t>
    </dgm:pt>
    <dgm:pt modelId="{0E9A151F-C128-4D02-B39A-3A649D706DEE}" type="parTrans" cxnId="{8718DBEA-2FC2-4BA4-8785-5C18D9D8F18E}">
      <dgm:prSet/>
      <dgm:spPr/>
      <dgm:t>
        <a:bodyPr/>
        <a:lstStyle/>
        <a:p>
          <a:endParaRPr lang="en-IN"/>
        </a:p>
      </dgm:t>
    </dgm:pt>
    <dgm:pt modelId="{253CAB48-E8D1-403F-AF6C-C95674094118}" type="sibTrans" cxnId="{8718DBEA-2FC2-4BA4-8785-5C18D9D8F18E}">
      <dgm:prSet/>
      <dgm:spPr/>
      <dgm:t>
        <a:bodyPr/>
        <a:lstStyle/>
        <a:p>
          <a:endParaRPr lang="en-IN"/>
        </a:p>
      </dgm:t>
    </dgm:pt>
    <dgm:pt modelId="{04FA4DD6-4EAB-45FC-8F3D-74B7A1F9CDFD}">
      <dgm:prSet phldrT="[Text]"/>
      <dgm:spPr/>
      <dgm:t>
        <a:bodyPr/>
        <a:lstStyle/>
        <a:p>
          <a:r>
            <a:rPr lang="en-IN" b="1" dirty="0">
              <a:latin typeface="Cambria" panose="02040503050406030204" pitchFamily="18" charset="0"/>
              <a:ea typeface="Cambria" panose="02040503050406030204" pitchFamily="18" charset="0"/>
            </a:rPr>
            <a:t> Technology Stack Setup    </a:t>
          </a:r>
          <a:r>
            <a:rPr lang="en-IN" b="1" dirty="0">
              <a:solidFill>
                <a:schemeClr val="tx1">
                  <a:lumMod val="65000"/>
                  <a:lumOff val="35000"/>
                </a:schemeClr>
              </a:solidFill>
              <a:latin typeface="Cambria" panose="02040503050406030204" pitchFamily="18" charset="0"/>
              <a:ea typeface="Cambria" panose="02040503050406030204" pitchFamily="18" charset="0"/>
            </a:rPr>
            <a:t>[11/09/25 - 21/02/25]</a:t>
          </a:r>
        </a:p>
      </dgm:t>
    </dgm:pt>
    <dgm:pt modelId="{F069C5D4-B280-4E29-8A2C-48EC8D9861C4}" type="parTrans" cxnId="{7125AC9C-E685-48AE-9509-095DA2D3FEE0}">
      <dgm:prSet/>
      <dgm:spPr/>
      <dgm:t>
        <a:bodyPr/>
        <a:lstStyle/>
        <a:p>
          <a:endParaRPr lang="en-IN"/>
        </a:p>
      </dgm:t>
    </dgm:pt>
    <dgm:pt modelId="{A291CBDF-60C9-4788-891D-95B7C23828C2}" type="sibTrans" cxnId="{7125AC9C-E685-48AE-9509-095DA2D3FEE0}">
      <dgm:prSet/>
      <dgm:spPr/>
      <dgm:t>
        <a:bodyPr/>
        <a:lstStyle/>
        <a:p>
          <a:endParaRPr lang="en-IN"/>
        </a:p>
      </dgm:t>
    </dgm:pt>
    <dgm:pt modelId="{90AB69BD-C327-446D-9DE9-3715023B6DB9}">
      <dgm:prSet phldrT="[Text]" custT="1"/>
      <dgm:spPr/>
      <dgm:t>
        <a:bodyPr/>
        <a:lstStyle/>
        <a:p>
          <a:r>
            <a:rPr lang="en-IN" sz="1200" b="1" dirty="0">
              <a:latin typeface="Cambria" panose="02040503050406030204" pitchFamily="18" charset="0"/>
              <a:ea typeface="Cambria" panose="02040503050406030204" pitchFamily="18" charset="0"/>
            </a:rPr>
            <a:t>Design    Phase</a:t>
          </a:r>
        </a:p>
      </dgm:t>
    </dgm:pt>
    <dgm:pt modelId="{3CDABD04-A64C-445A-8AF5-803A27785BFC}" type="parTrans" cxnId="{9F5B5CB5-ABBA-4984-9AD4-D6D0A599D0B2}">
      <dgm:prSet/>
      <dgm:spPr/>
      <dgm:t>
        <a:bodyPr/>
        <a:lstStyle/>
        <a:p>
          <a:endParaRPr lang="en-IN"/>
        </a:p>
      </dgm:t>
    </dgm:pt>
    <dgm:pt modelId="{57136A98-C477-43C3-AFF8-82CB0888A2FF}" type="sibTrans" cxnId="{9F5B5CB5-ABBA-4984-9AD4-D6D0A599D0B2}">
      <dgm:prSet/>
      <dgm:spPr/>
      <dgm:t>
        <a:bodyPr/>
        <a:lstStyle/>
        <a:p>
          <a:endParaRPr lang="en-IN"/>
        </a:p>
      </dgm:t>
    </dgm:pt>
    <dgm:pt modelId="{A7BB5FDE-9357-4935-9F67-B916D9CA61D6}">
      <dgm:prSet phldrT="[Text]"/>
      <dgm:spPr/>
      <dgm:t>
        <a:bodyPr/>
        <a:lstStyle/>
        <a:p>
          <a:r>
            <a:rPr lang="en-IN" b="1" dirty="0">
              <a:latin typeface="Cambria" panose="02040503050406030204" pitchFamily="18" charset="0"/>
              <a:ea typeface="Cambria" panose="02040503050406030204" pitchFamily="18" charset="0"/>
            </a:rPr>
            <a:t> System Architecture Design    </a:t>
          </a:r>
          <a:r>
            <a:rPr lang="en-IN" b="1" dirty="0">
              <a:solidFill>
                <a:schemeClr val="tx1">
                  <a:lumMod val="65000"/>
                  <a:lumOff val="35000"/>
                </a:schemeClr>
              </a:solidFill>
              <a:latin typeface="Cambria" panose="02040503050406030204" pitchFamily="18" charset="0"/>
              <a:ea typeface="Cambria" panose="02040503050406030204" pitchFamily="18" charset="0"/>
            </a:rPr>
            <a:t>[15/02/25 – 25/02/25]</a:t>
          </a:r>
        </a:p>
      </dgm:t>
    </dgm:pt>
    <dgm:pt modelId="{9E920B89-5907-431E-84BA-AA01BEC5824D}" type="parTrans" cxnId="{94F067B9-040A-496D-9E75-44F257377A33}">
      <dgm:prSet/>
      <dgm:spPr/>
      <dgm:t>
        <a:bodyPr/>
        <a:lstStyle/>
        <a:p>
          <a:endParaRPr lang="en-IN"/>
        </a:p>
      </dgm:t>
    </dgm:pt>
    <dgm:pt modelId="{784931EF-8FAD-49CC-8D2F-7B47E57D6196}" type="sibTrans" cxnId="{94F067B9-040A-496D-9E75-44F257377A33}">
      <dgm:prSet/>
      <dgm:spPr/>
      <dgm:t>
        <a:bodyPr/>
        <a:lstStyle/>
        <a:p>
          <a:endParaRPr lang="en-IN"/>
        </a:p>
      </dgm:t>
    </dgm:pt>
    <dgm:pt modelId="{91DD5771-14A3-4199-80BB-8BF7239965E5}">
      <dgm:prSet phldrT="[Text]"/>
      <dgm:spPr/>
      <dgm:t>
        <a:bodyPr/>
        <a:lstStyle/>
        <a:p>
          <a:r>
            <a:rPr lang="en-IN" b="1" dirty="0">
              <a:latin typeface="Cambria" panose="02040503050406030204" pitchFamily="18" charset="0"/>
              <a:ea typeface="Cambria" panose="02040503050406030204" pitchFamily="18" charset="0"/>
            </a:rPr>
            <a:t>UI/UX Design    </a:t>
          </a:r>
          <a:r>
            <a:rPr lang="en-IN" b="1" dirty="0">
              <a:solidFill>
                <a:schemeClr val="tx1">
                  <a:lumMod val="65000"/>
                  <a:lumOff val="35000"/>
                </a:schemeClr>
              </a:solidFill>
              <a:latin typeface="Cambria" panose="02040503050406030204" pitchFamily="18" charset="0"/>
              <a:ea typeface="Cambria" panose="02040503050406030204" pitchFamily="18" charset="0"/>
            </a:rPr>
            <a:t>[25/02/25 – 05/03/25]</a:t>
          </a:r>
        </a:p>
      </dgm:t>
    </dgm:pt>
    <dgm:pt modelId="{D340C028-18DD-4C94-89B9-DE17BBE0C25B}" type="parTrans" cxnId="{350E3045-8A75-4A79-A655-62C95C7EC8AF}">
      <dgm:prSet/>
      <dgm:spPr/>
      <dgm:t>
        <a:bodyPr/>
        <a:lstStyle/>
        <a:p>
          <a:endParaRPr lang="en-IN"/>
        </a:p>
      </dgm:t>
    </dgm:pt>
    <dgm:pt modelId="{D70039DE-6043-4A60-BBDA-A86E97A86C84}" type="sibTrans" cxnId="{350E3045-8A75-4A79-A655-62C95C7EC8AF}">
      <dgm:prSet/>
      <dgm:spPr/>
      <dgm:t>
        <a:bodyPr/>
        <a:lstStyle/>
        <a:p>
          <a:endParaRPr lang="en-IN"/>
        </a:p>
      </dgm:t>
    </dgm:pt>
    <dgm:pt modelId="{2F7ABF84-E415-4880-AF3E-78601FB1D2F8}">
      <dgm:prSet phldrT="[Text]"/>
      <dgm:spPr/>
      <dgm:t>
        <a:bodyPr/>
        <a:lstStyle/>
        <a:p>
          <a:r>
            <a:rPr lang="en-IN" b="1" dirty="0">
              <a:latin typeface="Cambria" panose="02040503050406030204" pitchFamily="18" charset="0"/>
              <a:ea typeface="Cambria" panose="02040503050406030204" pitchFamily="18" charset="0"/>
            </a:rPr>
            <a:t>Backend Development  </a:t>
          </a:r>
          <a:r>
            <a:rPr lang="en-IN" b="1" dirty="0">
              <a:solidFill>
                <a:schemeClr val="tx1">
                  <a:lumMod val="65000"/>
                  <a:lumOff val="35000"/>
                </a:schemeClr>
              </a:solidFill>
              <a:latin typeface="Cambria" panose="02040503050406030204" pitchFamily="18" charset="0"/>
              <a:ea typeface="Cambria" panose="02040503050406030204" pitchFamily="18" charset="0"/>
            </a:rPr>
            <a:t>[10/03/25 – 01/04/25]</a:t>
          </a:r>
        </a:p>
      </dgm:t>
    </dgm:pt>
    <dgm:pt modelId="{37DC34DC-8DD1-4EBB-A9D6-5DA3D80A5998}" type="parTrans" cxnId="{04687C4B-45A1-4990-A1B7-3F5298B75CD5}">
      <dgm:prSet/>
      <dgm:spPr/>
      <dgm:t>
        <a:bodyPr/>
        <a:lstStyle/>
        <a:p>
          <a:endParaRPr lang="en-IN"/>
        </a:p>
      </dgm:t>
    </dgm:pt>
    <dgm:pt modelId="{65EC8DDB-3482-4A7F-923C-03902062C4FE}" type="sibTrans" cxnId="{04687C4B-45A1-4990-A1B7-3F5298B75CD5}">
      <dgm:prSet/>
      <dgm:spPr/>
      <dgm:t>
        <a:bodyPr/>
        <a:lstStyle/>
        <a:p>
          <a:endParaRPr lang="en-IN"/>
        </a:p>
      </dgm:t>
    </dgm:pt>
    <dgm:pt modelId="{FF6201ED-CF1D-41A9-92BD-E4DE284C83D9}">
      <dgm:prSet phldrT="[Text]"/>
      <dgm:spPr/>
      <dgm:t>
        <a:bodyPr/>
        <a:lstStyle/>
        <a:p>
          <a:r>
            <a:rPr lang="en-IN" b="1" dirty="0">
              <a:latin typeface="Cambria" panose="02040503050406030204" pitchFamily="18" charset="0"/>
              <a:ea typeface="Cambria" panose="02040503050406030204" pitchFamily="18" charset="0"/>
            </a:rPr>
            <a:t>Frontend Development </a:t>
          </a:r>
          <a:r>
            <a:rPr lang="en-IN" b="1" dirty="0">
              <a:solidFill>
                <a:schemeClr val="tx1">
                  <a:lumMod val="65000"/>
                  <a:lumOff val="35000"/>
                </a:schemeClr>
              </a:solidFill>
              <a:latin typeface="Cambria" panose="02040503050406030204" pitchFamily="18" charset="0"/>
              <a:ea typeface="Cambria" panose="02040503050406030204" pitchFamily="18" charset="0"/>
            </a:rPr>
            <a:t>[06/03/25 – 01/04/25]</a:t>
          </a:r>
        </a:p>
      </dgm:t>
    </dgm:pt>
    <dgm:pt modelId="{71D51110-2D2E-488A-A56B-A41956882D21}" type="parTrans" cxnId="{45CEEBA1-F598-4222-BC80-65C0E9FAA40B}">
      <dgm:prSet/>
      <dgm:spPr/>
      <dgm:t>
        <a:bodyPr/>
        <a:lstStyle/>
        <a:p>
          <a:endParaRPr lang="en-IN"/>
        </a:p>
      </dgm:t>
    </dgm:pt>
    <dgm:pt modelId="{8540E2E0-BC0F-462B-A817-44E592B652FE}" type="sibTrans" cxnId="{45CEEBA1-F598-4222-BC80-65C0E9FAA40B}">
      <dgm:prSet/>
      <dgm:spPr/>
      <dgm:t>
        <a:bodyPr/>
        <a:lstStyle/>
        <a:p>
          <a:endParaRPr lang="en-IN"/>
        </a:p>
      </dgm:t>
    </dgm:pt>
    <dgm:pt modelId="{E34951B3-2F35-4774-A54C-16DF567FB5CA}">
      <dgm:prSet phldrT="[Text]" custT="1"/>
      <dgm:spPr/>
      <dgm:t>
        <a:bodyPr/>
        <a:lstStyle/>
        <a:p>
          <a:r>
            <a:rPr lang="en-IN" sz="1200" b="1" dirty="0">
              <a:latin typeface="Cambria" panose="02040503050406030204" pitchFamily="18" charset="0"/>
              <a:ea typeface="Cambria" panose="02040503050406030204" pitchFamily="18" charset="0"/>
            </a:rPr>
            <a:t> Development Phase</a:t>
          </a:r>
        </a:p>
      </dgm:t>
    </dgm:pt>
    <dgm:pt modelId="{036DB93B-56E2-4961-9315-E8C525EB81EE}" type="sibTrans" cxnId="{ED792104-8714-40CB-A771-5EB69DF6523D}">
      <dgm:prSet/>
      <dgm:spPr/>
      <dgm:t>
        <a:bodyPr/>
        <a:lstStyle/>
        <a:p>
          <a:endParaRPr lang="en-IN"/>
        </a:p>
      </dgm:t>
    </dgm:pt>
    <dgm:pt modelId="{DC82656E-C86A-4376-81C3-4D016223431F}" type="parTrans" cxnId="{ED792104-8714-40CB-A771-5EB69DF6523D}">
      <dgm:prSet/>
      <dgm:spPr/>
      <dgm:t>
        <a:bodyPr/>
        <a:lstStyle/>
        <a:p>
          <a:endParaRPr lang="en-IN"/>
        </a:p>
      </dgm:t>
    </dgm:pt>
    <dgm:pt modelId="{4F542412-E4C2-4CF8-8781-ED7F669017E5}">
      <dgm:prSet phldrT="[Text]" custT="1"/>
      <dgm:spPr/>
      <dgm:t>
        <a:bodyPr/>
        <a:lstStyle/>
        <a:p>
          <a:r>
            <a:rPr lang="en-IN" sz="1000" b="1" dirty="0"/>
            <a:t>Deployment &amp; Documentation</a:t>
          </a:r>
        </a:p>
      </dgm:t>
    </dgm:pt>
    <dgm:pt modelId="{A79C97B8-0442-4ABC-A4B8-0E2DD1CEF573}" type="parTrans" cxnId="{3C4F081A-FAAF-4CC3-82E1-2335124AF345}">
      <dgm:prSet/>
      <dgm:spPr/>
      <dgm:t>
        <a:bodyPr/>
        <a:lstStyle/>
        <a:p>
          <a:endParaRPr lang="en-IN"/>
        </a:p>
      </dgm:t>
    </dgm:pt>
    <dgm:pt modelId="{640EB8D6-F0B1-458E-AA76-39E0E114B601}" type="sibTrans" cxnId="{3C4F081A-FAAF-4CC3-82E1-2335124AF345}">
      <dgm:prSet/>
      <dgm:spPr/>
      <dgm:t>
        <a:bodyPr/>
        <a:lstStyle/>
        <a:p>
          <a:endParaRPr lang="en-IN"/>
        </a:p>
      </dgm:t>
    </dgm:pt>
    <dgm:pt modelId="{068F85F7-590C-4727-A72A-4CF37A4852F3}">
      <dgm:prSet phldrT="[Text]"/>
      <dgm:spPr/>
      <dgm:t>
        <a:bodyPr/>
        <a:lstStyle/>
        <a:p>
          <a:r>
            <a:rPr lang="en-IN" b="1" dirty="0"/>
            <a:t>Database Integration    </a:t>
          </a:r>
          <a:r>
            <a:rPr lang="en-IN" b="1" dirty="0">
              <a:solidFill>
                <a:schemeClr val="tx1">
                  <a:lumMod val="65000"/>
                  <a:lumOff val="35000"/>
                </a:schemeClr>
              </a:solidFill>
            </a:rPr>
            <a:t>[15/03/25 – 01/04/25]</a:t>
          </a:r>
        </a:p>
      </dgm:t>
    </dgm:pt>
    <dgm:pt modelId="{D1472ACD-868B-44CE-B248-ADA499D35A05}" type="parTrans" cxnId="{2B5383E7-341A-4656-B919-9590CFA399D6}">
      <dgm:prSet/>
      <dgm:spPr/>
      <dgm:t>
        <a:bodyPr/>
        <a:lstStyle/>
        <a:p>
          <a:endParaRPr lang="en-IN"/>
        </a:p>
      </dgm:t>
    </dgm:pt>
    <dgm:pt modelId="{83BB8F9B-0F6A-47CB-976A-7E5B1E04F0B7}" type="sibTrans" cxnId="{2B5383E7-341A-4656-B919-9590CFA399D6}">
      <dgm:prSet/>
      <dgm:spPr/>
      <dgm:t>
        <a:bodyPr/>
        <a:lstStyle/>
        <a:p>
          <a:endParaRPr lang="en-IN"/>
        </a:p>
      </dgm:t>
    </dgm:pt>
    <dgm:pt modelId="{D64F5960-73B4-4F6F-B08A-BA007AB787C8}">
      <dgm:prSet phldrT="[Text]"/>
      <dgm:spPr/>
      <dgm:t>
        <a:bodyPr/>
        <a:lstStyle/>
        <a:p>
          <a:r>
            <a:rPr lang="en-IN" b="1" dirty="0"/>
            <a:t>Deployment    </a:t>
          </a:r>
          <a:r>
            <a:rPr lang="en-IN" b="1" dirty="0">
              <a:solidFill>
                <a:schemeClr val="tx1">
                  <a:lumMod val="65000"/>
                  <a:lumOff val="35000"/>
                </a:schemeClr>
              </a:solidFill>
            </a:rPr>
            <a:t>[02/04/25 – 12/04/25]</a:t>
          </a:r>
        </a:p>
      </dgm:t>
    </dgm:pt>
    <dgm:pt modelId="{A010152E-3894-4710-962E-D97AC6767591}" type="parTrans" cxnId="{1820014F-3C5B-4BCE-A92B-6DA8E7F89B35}">
      <dgm:prSet/>
      <dgm:spPr/>
      <dgm:t>
        <a:bodyPr/>
        <a:lstStyle/>
        <a:p>
          <a:endParaRPr lang="en-IN"/>
        </a:p>
      </dgm:t>
    </dgm:pt>
    <dgm:pt modelId="{80D3542B-AF04-4BBA-AD68-3E1E0D405511}" type="sibTrans" cxnId="{1820014F-3C5B-4BCE-A92B-6DA8E7F89B35}">
      <dgm:prSet/>
      <dgm:spPr/>
      <dgm:t>
        <a:bodyPr/>
        <a:lstStyle/>
        <a:p>
          <a:endParaRPr lang="en-IN"/>
        </a:p>
      </dgm:t>
    </dgm:pt>
    <dgm:pt modelId="{322A1255-9DE2-4999-8451-5415BB0131F5}">
      <dgm:prSet phldrT="[Text]"/>
      <dgm:spPr/>
      <dgm:t>
        <a:bodyPr/>
        <a:lstStyle/>
        <a:p>
          <a:r>
            <a:rPr lang="en-IN" b="1" dirty="0"/>
            <a:t>Final Documentation    </a:t>
          </a:r>
          <a:r>
            <a:rPr lang="en-IN" b="1" dirty="0">
              <a:solidFill>
                <a:schemeClr val="tx1">
                  <a:lumMod val="65000"/>
                  <a:lumOff val="35000"/>
                </a:schemeClr>
              </a:solidFill>
            </a:rPr>
            <a:t>[13/04/25 – 20/4/25]</a:t>
          </a:r>
        </a:p>
      </dgm:t>
    </dgm:pt>
    <dgm:pt modelId="{D9F580DF-2444-4D17-99E9-010C0AB2D1D2}" type="parTrans" cxnId="{DB414794-FF90-4DA3-AEF6-038EDFD22935}">
      <dgm:prSet/>
      <dgm:spPr/>
      <dgm:t>
        <a:bodyPr/>
        <a:lstStyle/>
        <a:p>
          <a:endParaRPr lang="en-IN"/>
        </a:p>
      </dgm:t>
    </dgm:pt>
    <dgm:pt modelId="{53037CF8-2D22-4D70-880B-44B854577D6A}" type="sibTrans" cxnId="{DB414794-FF90-4DA3-AEF6-038EDFD22935}">
      <dgm:prSet/>
      <dgm:spPr/>
      <dgm:t>
        <a:bodyPr/>
        <a:lstStyle/>
        <a:p>
          <a:endParaRPr lang="en-IN"/>
        </a:p>
      </dgm:t>
    </dgm:pt>
    <dgm:pt modelId="{95B1F118-ED70-4203-8772-5153BE9D36FA}" type="pres">
      <dgm:prSet presAssocID="{B042DBD3-C4C1-4979-B49E-7C2A2F7531B9}" presName="linearFlow" presStyleCnt="0">
        <dgm:presLayoutVars>
          <dgm:dir/>
          <dgm:animLvl val="lvl"/>
          <dgm:resizeHandles val="exact"/>
        </dgm:presLayoutVars>
      </dgm:prSet>
      <dgm:spPr/>
      <dgm:t>
        <a:bodyPr/>
        <a:lstStyle/>
        <a:p>
          <a:endParaRPr lang="en-US"/>
        </a:p>
      </dgm:t>
    </dgm:pt>
    <dgm:pt modelId="{AE9B0EA7-CD2B-4FDA-9406-2A56BE3AFED8}" type="pres">
      <dgm:prSet presAssocID="{E3D21915-E647-4776-A054-1AE87AEF056E}" presName="composite" presStyleCnt="0"/>
      <dgm:spPr/>
    </dgm:pt>
    <dgm:pt modelId="{1F2E5693-09A6-463F-8D30-4F090724ADA3}" type="pres">
      <dgm:prSet presAssocID="{E3D21915-E647-4776-A054-1AE87AEF056E}" presName="parentText" presStyleLbl="alignNode1" presStyleIdx="0" presStyleCnt="4" custScaleY="100000">
        <dgm:presLayoutVars>
          <dgm:chMax val="1"/>
          <dgm:bulletEnabled val="1"/>
        </dgm:presLayoutVars>
      </dgm:prSet>
      <dgm:spPr/>
      <dgm:t>
        <a:bodyPr/>
        <a:lstStyle/>
        <a:p>
          <a:endParaRPr lang="en-US"/>
        </a:p>
      </dgm:t>
    </dgm:pt>
    <dgm:pt modelId="{8C28A2E8-443A-4623-9116-D260A2720CAF}" type="pres">
      <dgm:prSet presAssocID="{E3D21915-E647-4776-A054-1AE87AEF056E}" presName="descendantText" presStyleLbl="alignAcc1" presStyleIdx="0" presStyleCnt="4">
        <dgm:presLayoutVars>
          <dgm:bulletEnabled val="1"/>
        </dgm:presLayoutVars>
      </dgm:prSet>
      <dgm:spPr/>
      <dgm:t>
        <a:bodyPr/>
        <a:lstStyle/>
        <a:p>
          <a:endParaRPr lang="en-US"/>
        </a:p>
      </dgm:t>
    </dgm:pt>
    <dgm:pt modelId="{5E04BED7-9BE3-451F-8B8D-2AFCC718B0E3}" type="pres">
      <dgm:prSet presAssocID="{FB16EE41-58F6-497C-8DBB-E43D9B0A74E1}" presName="sp" presStyleCnt="0"/>
      <dgm:spPr/>
    </dgm:pt>
    <dgm:pt modelId="{7BAF3F05-5063-4BDE-8693-10C8944C3B1E}" type="pres">
      <dgm:prSet presAssocID="{90AB69BD-C327-446D-9DE9-3715023B6DB9}" presName="composite" presStyleCnt="0"/>
      <dgm:spPr/>
    </dgm:pt>
    <dgm:pt modelId="{4ECBB45D-2B98-41FB-A9DC-A6EDAC6759C2}" type="pres">
      <dgm:prSet presAssocID="{90AB69BD-C327-446D-9DE9-3715023B6DB9}" presName="parentText" presStyleLbl="alignNode1" presStyleIdx="1" presStyleCnt="4">
        <dgm:presLayoutVars>
          <dgm:chMax val="1"/>
          <dgm:bulletEnabled val="1"/>
        </dgm:presLayoutVars>
      </dgm:prSet>
      <dgm:spPr/>
      <dgm:t>
        <a:bodyPr/>
        <a:lstStyle/>
        <a:p>
          <a:endParaRPr lang="en-US"/>
        </a:p>
      </dgm:t>
    </dgm:pt>
    <dgm:pt modelId="{9ACAB0BC-9539-41E7-BD0D-7A77166D4681}" type="pres">
      <dgm:prSet presAssocID="{90AB69BD-C327-446D-9DE9-3715023B6DB9}" presName="descendantText" presStyleLbl="alignAcc1" presStyleIdx="1" presStyleCnt="4">
        <dgm:presLayoutVars>
          <dgm:bulletEnabled val="1"/>
        </dgm:presLayoutVars>
      </dgm:prSet>
      <dgm:spPr/>
      <dgm:t>
        <a:bodyPr/>
        <a:lstStyle/>
        <a:p>
          <a:endParaRPr lang="en-US"/>
        </a:p>
      </dgm:t>
    </dgm:pt>
    <dgm:pt modelId="{AF654686-41E3-4B4E-8041-C366A6D0DEEA}" type="pres">
      <dgm:prSet presAssocID="{57136A98-C477-43C3-AFF8-82CB0888A2FF}" presName="sp" presStyleCnt="0"/>
      <dgm:spPr/>
    </dgm:pt>
    <dgm:pt modelId="{125DDA9B-5052-427A-8A80-7D306B514D70}" type="pres">
      <dgm:prSet presAssocID="{E34951B3-2F35-4774-A54C-16DF567FB5CA}" presName="composite" presStyleCnt="0"/>
      <dgm:spPr/>
    </dgm:pt>
    <dgm:pt modelId="{69F0F839-EE1E-4806-B208-BF9D4303E930}" type="pres">
      <dgm:prSet presAssocID="{E34951B3-2F35-4774-A54C-16DF567FB5CA}" presName="parentText" presStyleLbl="alignNode1" presStyleIdx="2" presStyleCnt="4">
        <dgm:presLayoutVars>
          <dgm:chMax val="1"/>
          <dgm:bulletEnabled val="1"/>
        </dgm:presLayoutVars>
      </dgm:prSet>
      <dgm:spPr/>
      <dgm:t>
        <a:bodyPr/>
        <a:lstStyle/>
        <a:p>
          <a:endParaRPr lang="en-US"/>
        </a:p>
      </dgm:t>
    </dgm:pt>
    <dgm:pt modelId="{D1644D2D-0B6C-4702-8AF5-5E0D687E04D8}" type="pres">
      <dgm:prSet presAssocID="{E34951B3-2F35-4774-A54C-16DF567FB5CA}" presName="descendantText" presStyleLbl="alignAcc1" presStyleIdx="2" presStyleCnt="4">
        <dgm:presLayoutVars>
          <dgm:bulletEnabled val="1"/>
        </dgm:presLayoutVars>
      </dgm:prSet>
      <dgm:spPr/>
      <dgm:t>
        <a:bodyPr/>
        <a:lstStyle/>
        <a:p>
          <a:endParaRPr lang="en-US"/>
        </a:p>
      </dgm:t>
    </dgm:pt>
    <dgm:pt modelId="{8B39CD43-9539-43A5-82E2-044E88AE0831}" type="pres">
      <dgm:prSet presAssocID="{036DB93B-56E2-4961-9315-E8C525EB81EE}" presName="sp" presStyleCnt="0"/>
      <dgm:spPr/>
    </dgm:pt>
    <dgm:pt modelId="{3EC4B7CD-3C9C-4117-8B59-62B26A942B59}" type="pres">
      <dgm:prSet presAssocID="{4F542412-E4C2-4CF8-8781-ED7F669017E5}" presName="composite" presStyleCnt="0"/>
      <dgm:spPr/>
    </dgm:pt>
    <dgm:pt modelId="{F5918E81-298F-447C-A7E9-19873F26713B}" type="pres">
      <dgm:prSet presAssocID="{4F542412-E4C2-4CF8-8781-ED7F669017E5}" presName="parentText" presStyleLbl="alignNode1" presStyleIdx="3" presStyleCnt="4">
        <dgm:presLayoutVars>
          <dgm:chMax val="1"/>
          <dgm:bulletEnabled val="1"/>
        </dgm:presLayoutVars>
      </dgm:prSet>
      <dgm:spPr/>
      <dgm:t>
        <a:bodyPr/>
        <a:lstStyle/>
        <a:p>
          <a:endParaRPr lang="en-US"/>
        </a:p>
      </dgm:t>
    </dgm:pt>
    <dgm:pt modelId="{675AC5A9-B271-4189-A8D0-29597CAF3973}" type="pres">
      <dgm:prSet presAssocID="{4F542412-E4C2-4CF8-8781-ED7F669017E5}" presName="descendantText" presStyleLbl="alignAcc1" presStyleIdx="3" presStyleCnt="4">
        <dgm:presLayoutVars>
          <dgm:bulletEnabled val="1"/>
        </dgm:presLayoutVars>
      </dgm:prSet>
      <dgm:spPr/>
      <dgm:t>
        <a:bodyPr/>
        <a:lstStyle/>
        <a:p>
          <a:endParaRPr lang="en-US"/>
        </a:p>
      </dgm:t>
    </dgm:pt>
  </dgm:ptLst>
  <dgm:cxnLst>
    <dgm:cxn modelId="{1BD3A660-4C15-4B58-BB70-6E7FF20B44A7}" type="presOf" srcId="{FF6201ED-CF1D-41A9-92BD-E4DE284C83D9}" destId="{D1644D2D-0B6C-4702-8AF5-5E0D687E04D8}" srcOrd="0" destOrd="1" presId="urn:microsoft.com/office/officeart/2005/8/layout/chevron2"/>
    <dgm:cxn modelId="{1DDB181F-62A2-4A73-97AE-55E9EDDAF03D}" type="presOf" srcId="{B042DBD3-C4C1-4979-B49E-7C2A2F7531B9}" destId="{95B1F118-ED70-4203-8772-5153BE9D36FA}" srcOrd="0" destOrd="0" presId="urn:microsoft.com/office/officeart/2005/8/layout/chevron2"/>
    <dgm:cxn modelId="{7125AC9C-E685-48AE-9509-095DA2D3FEE0}" srcId="{E3D21915-E647-4776-A054-1AE87AEF056E}" destId="{04FA4DD6-4EAB-45FC-8F3D-74B7A1F9CDFD}" srcOrd="1" destOrd="0" parTransId="{F069C5D4-B280-4E29-8A2C-48EC8D9861C4}" sibTransId="{A291CBDF-60C9-4788-891D-95B7C23828C2}"/>
    <dgm:cxn modelId="{D5630D65-0C27-4A57-9298-6010978F5218}" type="presOf" srcId="{04FA4DD6-4EAB-45FC-8F3D-74B7A1F9CDFD}" destId="{8C28A2E8-443A-4623-9116-D260A2720CAF}" srcOrd="0" destOrd="1" presId="urn:microsoft.com/office/officeart/2005/8/layout/chevron2"/>
    <dgm:cxn modelId="{350E3045-8A75-4A79-A655-62C95C7EC8AF}" srcId="{90AB69BD-C327-446D-9DE9-3715023B6DB9}" destId="{91DD5771-14A3-4199-80BB-8BF7239965E5}" srcOrd="1" destOrd="0" parTransId="{D340C028-18DD-4C94-89B9-DE17BBE0C25B}" sibTransId="{D70039DE-6043-4A60-BBDA-A86E97A86C84}"/>
    <dgm:cxn modelId="{04687C4B-45A1-4990-A1B7-3F5298B75CD5}" srcId="{E34951B3-2F35-4774-A54C-16DF567FB5CA}" destId="{2F7ABF84-E415-4880-AF3E-78601FB1D2F8}" srcOrd="0" destOrd="0" parTransId="{37DC34DC-8DD1-4EBB-A9D6-5DA3D80A5998}" sibTransId="{65EC8DDB-3482-4A7F-923C-03902062C4FE}"/>
    <dgm:cxn modelId="{6CF8E01C-1C7A-4248-B594-DE8A261B64D9}" type="presOf" srcId="{91DD5771-14A3-4199-80BB-8BF7239965E5}" destId="{9ACAB0BC-9539-41E7-BD0D-7A77166D4681}" srcOrd="0" destOrd="1" presId="urn:microsoft.com/office/officeart/2005/8/layout/chevron2"/>
    <dgm:cxn modelId="{7A040BB0-A220-4DAF-AC01-CE0FD35D920E}" srcId="{B042DBD3-C4C1-4979-B49E-7C2A2F7531B9}" destId="{E3D21915-E647-4776-A054-1AE87AEF056E}" srcOrd="0" destOrd="0" parTransId="{FA8B7CF5-AF8C-4192-87FC-3FF65B8BC775}" sibTransId="{FB16EE41-58F6-497C-8DBB-E43D9B0A74E1}"/>
    <dgm:cxn modelId="{8718DBEA-2FC2-4BA4-8785-5C18D9D8F18E}" srcId="{E3D21915-E647-4776-A054-1AE87AEF056E}" destId="{3CC47516-ED69-4508-BC2B-4E8957800FDA}" srcOrd="0" destOrd="0" parTransId="{0E9A151F-C128-4D02-B39A-3A649D706DEE}" sibTransId="{253CAB48-E8D1-403F-AF6C-C95674094118}"/>
    <dgm:cxn modelId="{E9AE3461-7215-4FCE-BA6A-38D9CD84D740}" type="presOf" srcId="{A7BB5FDE-9357-4935-9F67-B916D9CA61D6}" destId="{9ACAB0BC-9539-41E7-BD0D-7A77166D4681}" srcOrd="0" destOrd="0" presId="urn:microsoft.com/office/officeart/2005/8/layout/chevron2"/>
    <dgm:cxn modelId="{777DEB74-D6A0-43C1-9819-308CC8137A73}" type="presOf" srcId="{E34951B3-2F35-4774-A54C-16DF567FB5CA}" destId="{69F0F839-EE1E-4806-B208-BF9D4303E930}" srcOrd="0" destOrd="0" presId="urn:microsoft.com/office/officeart/2005/8/layout/chevron2"/>
    <dgm:cxn modelId="{F8A4AA09-F1BB-473F-B743-FE964A9DD90E}" type="presOf" srcId="{068F85F7-590C-4727-A72A-4CF37A4852F3}" destId="{D1644D2D-0B6C-4702-8AF5-5E0D687E04D8}" srcOrd="0" destOrd="2" presId="urn:microsoft.com/office/officeart/2005/8/layout/chevron2"/>
    <dgm:cxn modelId="{9A1205DB-0FB7-43A3-B3B9-5E109EEFFBB3}" type="presOf" srcId="{D64F5960-73B4-4F6F-B08A-BA007AB787C8}" destId="{675AC5A9-B271-4189-A8D0-29597CAF3973}" srcOrd="0" destOrd="0" presId="urn:microsoft.com/office/officeart/2005/8/layout/chevron2"/>
    <dgm:cxn modelId="{1820014F-3C5B-4BCE-A92B-6DA8E7F89B35}" srcId="{4F542412-E4C2-4CF8-8781-ED7F669017E5}" destId="{D64F5960-73B4-4F6F-B08A-BA007AB787C8}" srcOrd="0" destOrd="0" parTransId="{A010152E-3894-4710-962E-D97AC6767591}" sibTransId="{80D3542B-AF04-4BBA-AD68-3E1E0D405511}"/>
    <dgm:cxn modelId="{45CEEBA1-F598-4222-BC80-65C0E9FAA40B}" srcId="{E34951B3-2F35-4774-A54C-16DF567FB5CA}" destId="{FF6201ED-CF1D-41A9-92BD-E4DE284C83D9}" srcOrd="1" destOrd="0" parTransId="{71D51110-2D2E-488A-A56B-A41956882D21}" sibTransId="{8540E2E0-BC0F-462B-A817-44E592B652FE}"/>
    <dgm:cxn modelId="{85C15868-C8FC-45F5-BE48-E44D4926C727}" type="presOf" srcId="{322A1255-9DE2-4999-8451-5415BB0131F5}" destId="{675AC5A9-B271-4189-A8D0-29597CAF3973}" srcOrd="0" destOrd="1" presId="urn:microsoft.com/office/officeart/2005/8/layout/chevron2"/>
    <dgm:cxn modelId="{3C4F081A-FAAF-4CC3-82E1-2335124AF345}" srcId="{B042DBD3-C4C1-4979-B49E-7C2A2F7531B9}" destId="{4F542412-E4C2-4CF8-8781-ED7F669017E5}" srcOrd="3" destOrd="0" parTransId="{A79C97B8-0442-4ABC-A4B8-0E2DD1CEF573}" sibTransId="{640EB8D6-F0B1-458E-AA76-39E0E114B601}"/>
    <dgm:cxn modelId="{ED792104-8714-40CB-A771-5EB69DF6523D}" srcId="{B042DBD3-C4C1-4979-B49E-7C2A2F7531B9}" destId="{E34951B3-2F35-4774-A54C-16DF567FB5CA}" srcOrd="2" destOrd="0" parTransId="{DC82656E-C86A-4376-81C3-4D016223431F}" sibTransId="{036DB93B-56E2-4961-9315-E8C525EB81EE}"/>
    <dgm:cxn modelId="{94F067B9-040A-496D-9E75-44F257377A33}" srcId="{90AB69BD-C327-446D-9DE9-3715023B6DB9}" destId="{A7BB5FDE-9357-4935-9F67-B916D9CA61D6}" srcOrd="0" destOrd="0" parTransId="{9E920B89-5907-431E-84BA-AA01BEC5824D}" sibTransId="{784931EF-8FAD-49CC-8D2F-7B47E57D6196}"/>
    <dgm:cxn modelId="{FEDCDCDE-4DE5-47E6-9BA8-EEBBDDE9D482}" type="presOf" srcId="{3CC47516-ED69-4508-BC2B-4E8957800FDA}" destId="{8C28A2E8-443A-4623-9116-D260A2720CAF}" srcOrd="0" destOrd="0" presId="urn:microsoft.com/office/officeart/2005/8/layout/chevron2"/>
    <dgm:cxn modelId="{2B5383E7-341A-4656-B919-9590CFA399D6}" srcId="{E34951B3-2F35-4774-A54C-16DF567FB5CA}" destId="{068F85F7-590C-4727-A72A-4CF37A4852F3}" srcOrd="2" destOrd="0" parTransId="{D1472ACD-868B-44CE-B248-ADA499D35A05}" sibTransId="{83BB8F9B-0F6A-47CB-976A-7E5B1E04F0B7}"/>
    <dgm:cxn modelId="{05415422-EF64-4E19-B538-C2C8A83D8CE0}" type="presOf" srcId="{4F542412-E4C2-4CF8-8781-ED7F669017E5}" destId="{F5918E81-298F-447C-A7E9-19873F26713B}" srcOrd="0" destOrd="0" presId="urn:microsoft.com/office/officeart/2005/8/layout/chevron2"/>
    <dgm:cxn modelId="{9F5B5CB5-ABBA-4984-9AD4-D6D0A599D0B2}" srcId="{B042DBD3-C4C1-4979-B49E-7C2A2F7531B9}" destId="{90AB69BD-C327-446D-9DE9-3715023B6DB9}" srcOrd="1" destOrd="0" parTransId="{3CDABD04-A64C-445A-8AF5-803A27785BFC}" sibTransId="{57136A98-C477-43C3-AFF8-82CB0888A2FF}"/>
    <dgm:cxn modelId="{6F418354-48FB-4F7A-8FD6-4800105211A4}" type="presOf" srcId="{90AB69BD-C327-446D-9DE9-3715023B6DB9}" destId="{4ECBB45D-2B98-41FB-A9DC-A6EDAC6759C2}" srcOrd="0" destOrd="0" presId="urn:microsoft.com/office/officeart/2005/8/layout/chevron2"/>
    <dgm:cxn modelId="{28628D23-D4C2-4B9D-9768-660A33BCF2DB}" type="presOf" srcId="{E3D21915-E647-4776-A054-1AE87AEF056E}" destId="{1F2E5693-09A6-463F-8D30-4F090724ADA3}" srcOrd="0" destOrd="0" presId="urn:microsoft.com/office/officeart/2005/8/layout/chevron2"/>
    <dgm:cxn modelId="{DB414794-FF90-4DA3-AEF6-038EDFD22935}" srcId="{4F542412-E4C2-4CF8-8781-ED7F669017E5}" destId="{322A1255-9DE2-4999-8451-5415BB0131F5}" srcOrd="1" destOrd="0" parTransId="{D9F580DF-2444-4D17-99E9-010C0AB2D1D2}" sibTransId="{53037CF8-2D22-4D70-880B-44B854577D6A}"/>
    <dgm:cxn modelId="{F543ADC3-A6EB-4753-8DBC-9290156CEDAE}" type="presOf" srcId="{2F7ABF84-E415-4880-AF3E-78601FB1D2F8}" destId="{D1644D2D-0B6C-4702-8AF5-5E0D687E04D8}" srcOrd="0" destOrd="0" presId="urn:microsoft.com/office/officeart/2005/8/layout/chevron2"/>
    <dgm:cxn modelId="{060B01B8-DBA0-410F-8300-87B33E098A08}" type="presParOf" srcId="{95B1F118-ED70-4203-8772-5153BE9D36FA}" destId="{AE9B0EA7-CD2B-4FDA-9406-2A56BE3AFED8}" srcOrd="0" destOrd="0" presId="urn:microsoft.com/office/officeart/2005/8/layout/chevron2"/>
    <dgm:cxn modelId="{5FCE34D1-CFDC-49A6-AA92-9E9A15D1D9A6}" type="presParOf" srcId="{AE9B0EA7-CD2B-4FDA-9406-2A56BE3AFED8}" destId="{1F2E5693-09A6-463F-8D30-4F090724ADA3}" srcOrd="0" destOrd="0" presId="urn:microsoft.com/office/officeart/2005/8/layout/chevron2"/>
    <dgm:cxn modelId="{D5339403-2F7B-4A8A-817A-F38600DB517C}" type="presParOf" srcId="{AE9B0EA7-CD2B-4FDA-9406-2A56BE3AFED8}" destId="{8C28A2E8-443A-4623-9116-D260A2720CAF}" srcOrd="1" destOrd="0" presId="urn:microsoft.com/office/officeart/2005/8/layout/chevron2"/>
    <dgm:cxn modelId="{5B5DD37D-7F4B-404C-B927-D4A6E5D1C802}" type="presParOf" srcId="{95B1F118-ED70-4203-8772-5153BE9D36FA}" destId="{5E04BED7-9BE3-451F-8B8D-2AFCC718B0E3}" srcOrd="1" destOrd="0" presId="urn:microsoft.com/office/officeart/2005/8/layout/chevron2"/>
    <dgm:cxn modelId="{D7461223-121A-4676-83B8-1C5FF67CC33B}" type="presParOf" srcId="{95B1F118-ED70-4203-8772-5153BE9D36FA}" destId="{7BAF3F05-5063-4BDE-8693-10C8944C3B1E}" srcOrd="2" destOrd="0" presId="urn:microsoft.com/office/officeart/2005/8/layout/chevron2"/>
    <dgm:cxn modelId="{5D8EE7DF-768D-4BE7-B31C-097A4E51FB5F}" type="presParOf" srcId="{7BAF3F05-5063-4BDE-8693-10C8944C3B1E}" destId="{4ECBB45D-2B98-41FB-A9DC-A6EDAC6759C2}" srcOrd="0" destOrd="0" presId="urn:microsoft.com/office/officeart/2005/8/layout/chevron2"/>
    <dgm:cxn modelId="{30F383AE-496F-4199-8265-43031325244B}" type="presParOf" srcId="{7BAF3F05-5063-4BDE-8693-10C8944C3B1E}" destId="{9ACAB0BC-9539-41E7-BD0D-7A77166D4681}" srcOrd="1" destOrd="0" presId="urn:microsoft.com/office/officeart/2005/8/layout/chevron2"/>
    <dgm:cxn modelId="{8FE58581-082C-4A64-95B7-067160B2042D}" type="presParOf" srcId="{95B1F118-ED70-4203-8772-5153BE9D36FA}" destId="{AF654686-41E3-4B4E-8041-C366A6D0DEEA}" srcOrd="3" destOrd="0" presId="urn:microsoft.com/office/officeart/2005/8/layout/chevron2"/>
    <dgm:cxn modelId="{E7CC8FBC-A625-4660-B4F6-C02CF5B59805}" type="presParOf" srcId="{95B1F118-ED70-4203-8772-5153BE9D36FA}" destId="{125DDA9B-5052-427A-8A80-7D306B514D70}" srcOrd="4" destOrd="0" presId="urn:microsoft.com/office/officeart/2005/8/layout/chevron2"/>
    <dgm:cxn modelId="{4BE2AFAB-25B1-46FF-B9C4-D931FCA41690}" type="presParOf" srcId="{125DDA9B-5052-427A-8A80-7D306B514D70}" destId="{69F0F839-EE1E-4806-B208-BF9D4303E930}" srcOrd="0" destOrd="0" presId="urn:microsoft.com/office/officeart/2005/8/layout/chevron2"/>
    <dgm:cxn modelId="{071D0F2C-BFAC-4DDE-818B-BC9C12860369}" type="presParOf" srcId="{125DDA9B-5052-427A-8A80-7D306B514D70}" destId="{D1644D2D-0B6C-4702-8AF5-5E0D687E04D8}" srcOrd="1" destOrd="0" presId="urn:microsoft.com/office/officeart/2005/8/layout/chevron2"/>
    <dgm:cxn modelId="{98130D82-0944-46A9-84DA-B1E09692D516}" type="presParOf" srcId="{95B1F118-ED70-4203-8772-5153BE9D36FA}" destId="{8B39CD43-9539-43A5-82E2-044E88AE0831}" srcOrd="5" destOrd="0" presId="urn:microsoft.com/office/officeart/2005/8/layout/chevron2"/>
    <dgm:cxn modelId="{35B9E2C8-752C-47B3-BC4F-2A88D8A603DB}" type="presParOf" srcId="{95B1F118-ED70-4203-8772-5153BE9D36FA}" destId="{3EC4B7CD-3C9C-4117-8B59-62B26A942B59}" srcOrd="6" destOrd="0" presId="urn:microsoft.com/office/officeart/2005/8/layout/chevron2"/>
    <dgm:cxn modelId="{373A880C-40F1-4B9E-8F60-F54B6D8B4EFC}" type="presParOf" srcId="{3EC4B7CD-3C9C-4117-8B59-62B26A942B59}" destId="{F5918E81-298F-447C-A7E9-19873F26713B}" srcOrd="0" destOrd="0" presId="urn:microsoft.com/office/officeart/2005/8/layout/chevron2"/>
    <dgm:cxn modelId="{E623A9B4-6C31-48E6-88BB-DF633FD60E9A}" type="presParOf" srcId="{3EC4B7CD-3C9C-4117-8B59-62B26A942B59}" destId="{675AC5A9-B271-4189-A8D0-29597CAF3973}" srcOrd="1" destOrd="0" presId="urn:microsoft.com/office/officeart/2005/8/layout/chevron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E5693-09A6-463F-8D30-4F090724ADA3}">
      <dsp:nvSpPr>
        <dsp:cNvPr id="0" name=""/>
        <dsp:cNvSpPr/>
      </dsp:nvSpPr>
      <dsp:spPr>
        <a:xfrm rot="5400000">
          <a:off x="-204002" y="209126"/>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latin typeface="Cambria" panose="02040503050406030204" pitchFamily="18" charset="0"/>
              <a:ea typeface="Cambria" panose="02040503050406030204" pitchFamily="18" charset="0"/>
            </a:rPr>
            <a:t>Project </a:t>
          </a:r>
          <a:r>
            <a:rPr lang="en-IN" sz="1200" b="1" kern="1200" dirty="0">
              <a:latin typeface="Cambria" panose="02040503050406030204" pitchFamily="18" charset="0"/>
              <a:ea typeface="Cambria" panose="02040503050406030204" pitchFamily="18" charset="0"/>
            </a:rPr>
            <a:t>Initialization</a:t>
          </a:r>
        </a:p>
      </dsp:txBody>
      <dsp:txXfrm rot="-5400000">
        <a:off x="1" y="481130"/>
        <a:ext cx="952011" cy="408004"/>
      </dsp:txXfrm>
    </dsp:sp>
    <dsp:sp modelId="{8C28A2E8-443A-4623-9116-D260A2720CAF}">
      <dsp:nvSpPr>
        <dsp:cNvPr id="0" name=""/>
        <dsp:cNvSpPr/>
      </dsp:nvSpPr>
      <dsp:spPr>
        <a:xfrm rot="5400000">
          <a:off x="4709238" y="-3752103"/>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Requirement Gathering &amp; Analysis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[03/02/25 - 08/02/2025]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 Technology Stack Setup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[11/09/25 - 21/02/25]</a:t>
          </a:r>
        </a:p>
      </dsp:txBody>
      <dsp:txXfrm rot="-5400000">
        <a:off x="952011" y="48278"/>
        <a:ext cx="8355311" cy="797702"/>
      </dsp:txXfrm>
    </dsp:sp>
    <dsp:sp modelId="{4ECBB45D-2B98-41FB-A9DC-A6EDAC6759C2}">
      <dsp:nvSpPr>
        <dsp:cNvPr id="0" name=""/>
        <dsp:cNvSpPr/>
      </dsp:nvSpPr>
      <dsp:spPr>
        <a:xfrm rot="5400000">
          <a:off x="-204002" y="1423855"/>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Design    Phase</a:t>
          </a:r>
        </a:p>
      </dsp:txBody>
      <dsp:txXfrm rot="-5400000">
        <a:off x="1" y="1695859"/>
        <a:ext cx="952011" cy="408004"/>
      </dsp:txXfrm>
    </dsp:sp>
    <dsp:sp modelId="{9ACAB0BC-9539-41E7-BD0D-7A77166D4681}">
      <dsp:nvSpPr>
        <dsp:cNvPr id="0" name=""/>
        <dsp:cNvSpPr/>
      </dsp:nvSpPr>
      <dsp:spPr>
        <a:xfrm rot="5400000">
          <a:off x="4709238" y="-2537374"/>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 System Architecture Design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[15/02/25 – 25/02/25]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UI/UX Design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[25/02/25 – 05/03/25]</a:t>
          </a:r>
        </a:p>
      </dsp:txBody>
      <dsp:txXfrm rot="-5400000">
        <a:off x="952011" y="1263007"/>
        <a:ext cx="8355311" cy="797702"/>
      </dsp:txXfrm>
    </dsp:sp>
    <dsp:sp modelId="{69F0F839-EE1E-4806-B208-BF9D4303E930}">
      <dsp:nvSpPr>
        <dsp:cNvPr id="0" name=""/>
        <dsp:cNvSpPr/>
      </dsp:nvSpPr>
      <dsp:spPr>
        <a:xfrm rot="5400000">
          <a:off x="-204002" y="2638585"/>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 Development Phase</a:t>
          </a:r>
        </a:p>
      </dsp:txBody>
      <dsp:txXfrm rot="-5400000">
        <a:off x="1" y="2910589"/>
        <a:ext cx="952011" cy="408004"/>
      </dsp:txXfrm>
    </dsp:sp>
    <dsp:sp modelId="{D1644D2D-0B6C-4702-8AF5-5E0D687E04D8}">
      <dsp:nvSpPr>
        <dsp:cNvPr id="0" name=""/>
        <dsp:cNvSpPr/>
      </dsp:nvSpPr>
      <dsp:spPr>
        <a:xfrm rot="5400000">
          <a:off x="4709006" y="-1322412"/>
          <a:ext cx="884475"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Backend Development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[10/03/25 – 01/04/25]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Frontend Development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[06/03/25 – 01/04/25]</a:t>
          </a:r>
        </a:p>
        <a:p>
          <a:pPr marL="171450" lvl="1" indent="-171450" algn="l" defTabSz="755650">
            <a:lnSpc>
              <a:spcPct val="90000"/>
            </a:lnSpc>
            <a:spcBef>
              <a:spcPct val="0"/>
            </a:spcBef>
            <a:spcAft>
              <a:spcPct val="15000"/>
            </a:spcAft>
            <a:buChar char="•"/>
          </a:pPr>
          <a:r>
            <a:rPr lang="en-IN" sz="1700" b="1" kern="1200" dirty="0"/>
            <a:t>Database Integration    </a:t>
          </a:r>
          <a:r>
            <a:rPr lang="en-IN" sz="1700" b="1" kern="1200" dirty="0">
              <a:solidFill>
                <a:schemeClr val="tx1">
                  <a:lumMod val="65000"/>
                  <a:lumOff val="35000"/>
                </a:schemeClr>
              </a:solidFill>
            </a:rPr>
            <a:t>[15/03/25 – 01/04/25]</a:t>
          </a:r>
        </a:p>
      </dsp:txBody>
      <dsp:txXfrm rot="-5400000">
        <a:off x="952012" y="2477759"/>
        <a:ext cx="8355288" cy="798121"/>
      </dsp:txXfrm>
    </dsp:sp>
    <dsp:sp modelId="{F5918E81-298F-447C-A7E9-19873F26713B}">
      <dsp:nvSpPr>
        <dsp:cNvPr id="0" name=""/>
        <dsp:cNvSpPr/>
      </dsp:nvSpPr>
      <dsp:spPr>
        <a:xfrm rot="5400000">
          <a:off x="-204002" y="3853314"/>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Deployment &amp; Documentation</a:t>
          </a:r>
        </a:p>
      </dsp:txBody>
      <dsp:txXfrm rot="-5400000">
        <a:off x="1" y="4125318"/>
        <a:ext cx="952011" cy="408004"/>
      </dsp:txXfrm>
    </dsp:sp>
    <dsp:sp modelId="{675AC5A9-B271-4189-A8D0-29597CAF3973}">
      <dsp:nvSpPr>
        <dsp:cNvPr id="0" name=""/>
        <dsp:cNvSpPr/>
      </dsp:nvSpPr>
      <dsp:spPr>
        <a:xfrm rot="5400000">
          <a:off x="4709238" y="-107915"/>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t>Deployment    </a:t>
          </a:r>
          <a:r>
            <a:rPr lang="en-IN" sz="1700" b="1" kern="1200" dirty="0">
              <a:solidFill>
                <a:schemeClr val="tx1">
                  <a:lumMod val="65000"/>
                  <a:lumOff val="35000"/>
                </a:schemeClr>
              </a:solidFill>
            </a:rPr>
            <a:t>[02/04/25 – 12/04/25]</a:t>
          </a:r>
        </a:p>
        <a:p>
          <a:pPr marL="171450" lvl="1" indent="-171450" algn="l" defTabSz="755650">
            <a:lnSpc>
              <a:spcPct val="90000"/>
            </a:lnSpc>
            <a:spcBef>
              <a:spcPct val="0"/>
            </a:spcBef>
            <a:spcAft>
              <a:spcPct val="15000"/>
            </a:spcAft>
            <a:buChar char="•"/>
          </a:pPr>
          <a:r>
            <a:rPr lang="en-IN" sz="1700" b="1" kern="1200" dirty="0"/>
            <a:t>Final Documentation    </a:t>
          </a:r>
          <a:r>
            <a:rPr lang="en-IN" sz="1700" b="1" kern="1200" dirty="0">
              <a:solidFill>
                <a:schemeClr val="tx1">
                  <a:lumMod val="65000"/>
                  <a:lumOff val="35000"/>
                </a:schemeClr>
              </a:solidFill>
            </a:rPr>
            <a:t>[13/04/25 – 20/4/25]</a:t>
          </a:r>
        </a:p>
      </dsp:txBody>
      <dsp:txXfrm rot="-5400000">
        <a:off x="952011" y="3692466"/>
        <a:ext cx="8355311" cy="7977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04367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21559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83866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83866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 xmlns:a16="http://schemas.microsoft.com/office/drawing/2014/main" id="{E625E6F1-13F2-79EA-D576-7B6A8049F567}"/>
            </a:ext>
          </a:extLst>
        </p:cNvPr>
        <p:cNvGrpSpPr/>
        <p:nvPr/>
      </p:nvGrpSpPr>
      <p:grpSpPr>
        <a:xfrm>
          <a:off x="0" y="0"/>
          <a:ext cx="0" cy="0"/>
          <a:chOff x="0" y="0"/>
          <a:chExt cx="0" cy="0"/>
        </a:xfrm>
      </p:grpSpPr>
      <p:sp>
        <p:nvSpPr>
          <p:cNvPr id="93" name="Google Shape;93;p2:notes">
            <a:extLst>
              <a:ext uri="{FF2B5EF4-FFF2-40B4-BE49-F238E27FC236}">
                <a16:creationId xmlns="" xmlns:a16="http://schemas.microsoft.com/office/drawing/2014/main" id="{6EC21D00-BA09-B140-774C-34C5C4C1EA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 xmlns:a16="http://schemas.microsoft.com/office/drawing/2014/main" id="{A6B61582-A44F-C6BD-C9A4-F64780AFDB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378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1788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4108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37565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5238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 xmlns:a16="http://schemas.microsoft.com/office/drawing/2014/main" id="{7B3D6980-2E77-386E-32BF-3822EEC0B754}"/>
            </a:ext>
          </a:extLst>
        </p:cNvPr>
        <p:cNvGrpSpPr/>
        <p:nvPr/>
      </p:nvGrpSpPr>
      <p:grpSpPr>
        <a:xfrm>
          <a:off x="0" y="0"/>
          <a:ext cx="0" cy="0"/>
          <a:chOff x="0" y="0"/>
          <a:chExt cx="0" cy="0"/>
        </a:xfrm>
      </p:grpSpPr>
      <p:sp>
        <p:nvSpPr>
          <p:cNvPr id="93" name="Google Shape;93;p2:notes">
            <a:extLst>
              <a:ext uri="{FF2B5EF4-FFF2-40B4-BE49-F238E27FC236}">
                <a16:creationId xmlns="" xmlns:a16="http://schemas.microsoft.com/office/drawing/2014/main" id="{C5B80BDB-DD53-E917-CBD4-B94BCD1A91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 xmlns:a16="http://schemas.microsoft.com/office/drawing/2014/main" id="{E5A52A40-527C-4A09-363F-BE72503BE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3690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483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document/10309022" TargetMode="External"/><Relationship Id="rId7" Type="http://schemas.openxmlformats.org/officeDocument/2006/relationships/hyperlink" Target="https://ieeexplore.ieee.org/document/1026163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innovation-entrepreneurship.springeropen.com/articles/10.1186/s13731-024-00380-w" TargetMode="External"/><Relationship Id="rId5" Type="http://schemas.openxmlformats.org/officeDocument/2006/relationships/hyperlink" Target="https://www.ijset.in/wp-content/uploads/2016/06/P-10.pdf" TargetMode="External"/><Relationship Id="rId4" Type="http://schemas.openxmlformats.org/officeDocument/2006/relationships/hyperlink" Target="https://www.researchgate.net/publication/376190968_online_education_in_Rural_India-_Issues_and_Challenges?utm_source=chatgpt.co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nnovationentrepreneurship.springeropen.com/articles/10.1186/s1373102400380w?utm_source=chatgpt.com" TargetMode="External"/><Relationship Id="rId7" Type="http://schemas.openxmlformats.org/officeDocument/2006/relationships/hyperlink" Target="https://www.scienceopen.com/hosteddocument?doi=10.14293/S21991006.1.SOR.PPKUXGN.v1&amp;utm_source=chatgpt.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oi.org/10.3776/tpre.2021.v11n1p25-39" TargetMode="External"/><Relationship Id="rId5" Type="http://schemas.openxmlformats.org/officeDocument/2006/relationships/hyperlink" Target="https://www.researchgate.net/publication/382671754_A_Study_on_Challenges_and_Solutions_for_Implementing_Digital_Literacy_Programmes_in_India's_Rural_Areas?utm_source=chatgpt.com)" TargetMode="External"/><Relationship Id="rId4" Type="http://schemas.openxmlformats.org/officeDocument/2006/relationships/hyperlink" Target="https://www.researchgate.net/publication/380531570_The_challenges_and_solutions_of_technology_integration_in_rural_schools_A_systematic_literature_review?utm_source=chatgpt.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rpitha861/EduBrid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819918" y="1085634"/>
            <a:ext cx="10363200" cy="962898"/>
          </a:xfrm>
          <a:prstGeom prst="rect">
            <a:avLst/>
          </a:prstGeom>
          <a:noFill/>
          <a:ln>
            <a:noFill/>
          </a:ln>
          <a:effectLst>
            <a:reflection blurRad="6350" stA="50000" endA="275" endPos="40000" dist="101600" dir="5400000" sy="-100000" algn="bl" rotWithShape="0"/>
          </a:effectLst>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effectLst>
                  <a:glow rad="63500">
                    <a:schemeClr val="accent1">
                      <a:satMod val="175000"/>
                      <a:alpha val="40000"/>
                    </a:schemeClr>
                  </a:glow>
                  <a:reflection blurRad="12700" stA="32000" endPos="35000" dist="12700" dir="5400000" sy="-100000" algn="bl" rotWithShape="0"/>
                </a:effectLst>
                <a:latin typeface="Calibri" pitchFamily="34" charset="0"/>
                <a:ea typeface="Calibri" pitchFamily="34" charset="0"/>
                <a:cs typeface="Calibri" pitchFamily="34" charset="0"/>
              </a:rPr>
              <a:t>Develop Software Solutions to Enhance Educational Infrastructure and Connectivity in Rural Areas</a:t>
            </a:r>
            <a:endParaRPr lang="en-US" dirty="0">
              <a:solidFill>
                <a:schemeClr val="tx1"/>
              </a:solidFill>
              <a:effectLst>
                <a:glow rad="63500">
                  <a:schemeClr val="accent1">
                    <a:satMod val="175000"/>
                    <a:alpha val="40000"/>
                  </a:schemeClr>
                </a:glow>
                <a:reflection blurRad="12700" stA="32000" endPos="35000" dist="12700" dir="5400000" sy="-100000" algn="bl" rotWithShape="0"/>
              </a:effectLst>
              <a:latin typeface="Calibri" pitchFamily="34" charset="0"/>
              <a:ea typeface="Calibri" pitchFamily="34" charset="0"/>
              <a:cs typeface="Calibri" pitchFamily="34"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05308"/>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255943" y="276302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600" dirty="0">
              <a:latin typeface="Cambria" panose="02040503050406030204" pitchFamily="18" charset="0"/>
              <a:ea typeface="Cambria" panose="02040503050406030204" pitchFamily="18" charset="0"/>
            </a:endParaRPr>
          </a:p>
          <a:p>
            <a:pPr lvl="0" algn="ctr">
              <a:spcBef>
                <a:spcPts val="340"/>
              </a:spcBef>
              <a:buClr>
                <a:srgbClr val="17365D"/>
              </a:buClr>
              <a:buSzPts val="1700"/>
            </a:pPr>
            <a:r>
              <a:rPr lang="en-US" sz="1800" b="1" dirty="0">
                <a:solidFill>
                  <a:schemeClr val="tx1"/>
                </a:solidFill>
                <a:latin typeface="Cambria" panose="02040503050406030204" pitchFamily="18" charset="0"/>
                <a:ea typeface="Cambria" panose="02040503050406030204" pitchFamily="18" charset="0"/>
                <a:cs typeface="Verdana"/>
                <a:sym typeface="Verdana"/>
              </a:rPr>
              <a:t>Mr. </a:t>
            </a:r>
            <a:r>
              <a:rPr lang="en-US" sz="1800" b="1" dirty="0" err="1">
                <a:solidFill>
                  <a:schemeClr val="tx1"/>
                </a:solidFill>
                <a:latin typeface="Cambria" panose="02040503050406030204" pitchFamily="18" charset="0"/>
                <a:ea typeface="Cambria" panose="02040503050406030204" pitchFamily="18" charset="0"/>
                <a:cs typeface="Verdana"/>
                <a:sym typeface="Verdana"/>
              </a:rPr>
              <a:t>Md</a:t>
            </a:r>
            <a:r>
              <a:rPr lang="en-US" sz="1800" b="1" dirty="0">
                <a:solidFill>
                  <a:schemeClr val="tx1"/>
                </a:solidFill>
                <a:latin typeface="Cambria" panose="02040503050406030204" pitchFamily="18" charset="0"/>
                <a:ea typeface="Cambria" panose="02040503050406030204" pitchFamily="18" charset="0"/>
                <a:cs typeface="Verdana"/>
                <a:sym typeface="Verdana"/>
              </a:rPr>
              <a:t> </a:t>
            </a:r>
            <a:r>
              <a:rPr lang="en-US" sz="1800" b="1"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dirty="0">
                <a:solidFill>
                  <a:schemeClr val="tx1"/>
                </a:solidFill>
                <a:latin typeface="Cambria" panose="02040503050406030204" pitchFamily="18" charset="0"/>
                <a:ea typeface="Cambria" panose="02040503050406030204" pitchFamily="18" charset="0"/>
                <a:cs typeface="Verdana"/>
                <a:sym typeface="Verdana"/>
              </a:rPr>
              <a:t> </a:t>
            </a:r>
            <a:r>
              <a:rPr lang="en-US" sz="1800" b="1" dirty="0" err="1">
                <a:solidFill>
                  <a:schemeClr val="tx1"/>
                </a:solidFill>
                <a:latin typeface="Cambria" panose="02040503050406030204" pitchFamily="18" charset="0"/>
                <a:ea typeface="Cambria" panose="02040503050406030204" pitchFamily="18" charset="0"/>
                <a:cs typeface="Verdana"/>
                <a:sym typeface="Verdana"/>
              </a:rPr>
              <a:t>Rahman</a:t>
            </a:r>
            <a:r>
              <a:rPr lang="en-US" sz="1800" b="1" dirty="0">
                <a:solidFill>
                  <a:schemeClr val="tx1"/>
                </a:solidFill>
                <a:latin typeface="Cambria" panose="02040503050406030204" pitchFamily="18" charset="0"/>
                <a:ea typeface="Cambria" panose="02040503050406030204" pitchFamily="18" charset="0"/>
                <a:cs typeface="Verdana"/>
                <a:sym typeface="Verdana"/>
              </a:rPr>
              <a:t> </a:t>
            </a:r>
          </a:p>
          <a:p>
            <a:pPr lvl="0" algn="ctr">
              <a:spcBef>
                <a:spcPts val="340"/>
              </a:spcBef>
              <a:buClr>
                <a:srgbClr val="17365D"/>
              </a:buClr>
              <a:buSzPts val="1700"/>
            </a:pPr>
            <a:r>
              <a:rPr lang="en-GB" sz="1700" b="1" dirty="0">
                <a:solidFill>
                  <a:schemeClr val="tx1"/>
                </a:solidFill>
                <a:latin typeface="Cambria" panose="02040503050406030204" pitchFamily="18" charset="0"/>
                <a:ea typeface="Cambria" panose="02040503050406030204" pitchFamily="18" charset="0"/>
                <a:cs typeface="Verdana"/>
                <a:sym typeface="Verdana"/>
              </a:rPr>
              <a:t>Assistant Professor</a:t>
            </a:r>
          </a:p>
          <a:p>
            <a:pPr marL="0" marR="0" lvl="0" indent="0" algn="ctr"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School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CSE</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7301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8" y="479107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err="1">
                <a:solidFill>
                  <a:schemeClr val="tx1"/>
                </a:solidFill>
                <a:latin typeface="Cambria" panose="02040503050406030204" pitchFamily="18" charset="0"/>
                <a:ea typeface="Cambria" panose="02040503050406030204" pitchFamily="18" charset="0"/>
                <a:cs typeface="Verdana"/>
                <a:sym typeface="Verdana"/>
              </a:rPr>
              <a:t>Dr</a:t>
            </a:r>
            <a:r>
              <a:rPr lang="en-US" sz="2000" b="1" smtClean="0">
                <a:solidFill>
                  <a:schemeClr val="tx1"/>
                </a:solidFill>
                <a:latin typeface="Cambria" panose="02040503050406030204" pitchFamily="18" charset="0"/>
                <a:ea typeface="Cambria" panose="02040503050406030204" pitchFamily="18" charset="0"/>
                <a:cs typeface="Verdana"/>
                <a:sym typeface="Verdana"/>
              </a:rPr>
              <a:t>. 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Mohammed.</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 xmlns:a16="http://schemas.microsoft.com/office/drawing/2014/main" id="{B5BA812E-FC9C-78A1-AE29-1F8132EF45C9}"/>
              </a:ext>
            </a:extLst>
          </p:cNvPr>
          <p:cNvGraphicFramePr>
            <a:graphicFrameLocks noGrp="1"/>
          </p:cNvGraphicFramePr>
          <p:nvPr/>
        </p:nvGraphicFramePr>
        <p:xfrm>
          <a:off x="421757" y="2763029"/>
          <a:ext cx="5162966" cy="1171575"/>
        </p:xfrm>
        <a:graphic>
          <a:graphicData uri="http://schemas.openxmlformats.org/drawingml/2006/table">
            <a:tbl>
              <a:tblPr firstRow="1" bandRow="1"/>
              <a:tblGrid>
                <a:gridCol w="2581483">
                  <a:extLst>
                    <a:ext uri="{9D8B030D-6E8A-4147-A177-3AD203B41FA5}">
                      <a16:colId xmlns="" xmlns:a16="http://schemas.microsoft.com/office/drawing/2014/main" val="1329227157"/>
                    </a:ext>
                  </a:extLst>
                </a:gridCol>
                <a:gridCol w="2581483">
                  <a:extLst>
                    <a:ext uri="{9D8B030D-6E8A-4147-A177-3AD203B41FA5}">
                      <a16:colId xmlns="" xmlns:a16="http://schemas.microsoft.com/office/drawing/2014/main" val="2285693969"/>
                    </a:ext>
                  </a:extLst>
                </a:gridCol>
              </a:tblGrid>
              <a:tr h="390525">
                <a:tc>
                  <a:txBody>
                    <a:bodyPr/>
                    <a:lstStyle/>
                    <a:p>
                      <a:endParaRPr lang="en-IN" sz="1600" dirty="0">
                        <a:latin typeface="Calibri" pitchFamily="34" charset="0"/>
                        <a:ea typeface="Calibri" pitchFamily="34" charset="0"/>
                        <a:cs typeface="Calibri" pitchFamily="34" charset="0"/>
                      </a:endParaRPr>
                    </a:p>
                  </a:txBody>
                  <a:tcPr/>
                </a:tc>
                <a:tc>
                  <a:txBody>
                    <a:bodyPr/>
                    <a:lstStyle/>
                    <a:p>
                      <a:endParaRPr lang="en-IN" sz="1600">
                        <a:latin typeface="Calibri" pitchFamily="34" charset="0"/>
                        <a:ea typeface="Calibri" pitchFamily="34" charset="0"/>
                        <a:cs typeface="Calibri" pitchFamily="34" charset="0"/>
                      </a:endParaRPr>
                    </a:p>
                  </a:txBody>
                  <a:tcPr/>
                </a:tc>
                <a:extLst>
                  <a:ext uri="{0D108BD9-81ED-4DB2-BD59-A6C34878D82A}">
                    <a16:rowId xmlns="" xmlns:a16="http://schemas.microsoft.com/office/drawing/2014/main" val="4174713697"/>
                  </a:ext>
                </a:extLst>
              </a:tr>
              <a:tr h="390525">
                <a:tc>
                  <a:txBody>
                    <a:bodyPr/>
                    <a:lstStyle/>
                    <a:p>
                      <a:pPr algn="ctr"/>
                      <a:r>
                        <a:rPr lang="en-IN" sz="1600" dirty="0">
                          <a:latin typeface="Calibri" pitchFamily="34" charset="0"/>
                          <a:ea typeface="Calibri" pitchFamily="34" charset="0"/>
                          <a:cs typeface="Calibri" pitchFamily="34" charset="0"/>
                        </a:rPr>
                        <a:t>20211CSE0680</a:t>
                      </a:r>
                    </a:p>
                  </a:txBody>
                  <a:tcPr/>
                </a:tc>
                <a:tc>
                  <a:txBody>
                    <a:bodyPr/>
                    <a:lstStyle/>
                    <a:p>
                      <a:pPr algn="ctr"/>
                      <a:r>
                        <a:rPr lang="en-IN" sz="1600" dirty="0">
                          <a:latin typeface="Calibri" pitchFamily="34" charset="0"/>
                          <a:ea typeface="Calibri" pitchFamily="34" charset="0"/>
                          <a:cs typeface="Calibri" pitchFamily="34" charset="0"/>
                        </a:rPr>
                        <a:t>ANKITHA</a:t>
                      </a:r>
                      <a:r>
                        <a:rPr lang="en-IN" sz="1600" baseline="0" dirty="0">
                          <a:latin typeface="Calibri" pitchFamily="34" charset="0"/>
                          <a:ea typeface="Calibri" pitchFamily="34" charset="0"/>
                          <a:cs typeface="Calibri" pitchFamily="34" charset="0"/>
                        </a:rPr>
                        <a:t> HUDEGAL</a:t>
                      </a:r>
                      <a:endParaRPr lang="en-IN" sz="1600" dirty="0">
                        <a:latin typeface="Calibri" pitchFamily="34" charset="0"/>
                        <a:ea typeface="Calibri" pitchFamily="34" charset="0"/>
                        <a:cs typeface="Calibri" pitchFamily="34" charset="0"/>
                      </a:endParaRPr>
                    </a:p>
                  </a:txBody>
                  <a:tcPr/>
                </a:tc>
                <a:extLst>
                  <a:ext uri="{0D108BD9-81ED-4DB2-BD59-A6C34878D82A}">
                    <a16:rowId xmlns="" xmlns:a16="http://schemas.microsoft.com/office/drawing/2014/main" val="989145793"/>
                  </a:ext>
                </a:extLst>
              </a:tr>
              <a:tr h="390525">
                <a:tc>
                  <a:txBody>
                    <a:bodyPr/>
                    <a:lstStyle/>
                    <a:p>
                      <a:pPr algn="ctr"/>
                      <a:r>
                        <a:rPr lang="en-IN" sz="1600" dirty="0">
                          <a:latin typeface="Calibri" pitchFamily="34" charset="0"/>
                          <a:ea typeface="Calibri" pitchFamily="34" charset="0"/>
                          <a:cs typeface="Calibri" pitchFamily="34" charset="0"/>
                        </a:rPr>
                        <a:t>20211CSE0682</a:t>
                      </a:r>
                    </a:p>
                  </a:txBody>
                  <a:tcPr/>
                </a:tc>
                <a:tc>
                  <a:txBody>
                    <a:bodyPr/>
                    <a:lstStyle/>
                    <a:p>
                      <a:pPr algn="ctr"/>
                      <a:r>
                        <a:rPr lang="en-IN" sz="1600" dirty="0">
                          <a:latin typeface="Calibri" pitchFamily="34" charset="0"/>
                          <a:ea typeface="Calibri" pitchFamily="34" charset="0"/>
                          <a:cs typeface="Calibri" pitchFamily="34" charset="0"/>
                        </a:rPr>
                        <a:t>ARPITHA G</a:t>
                      </a:r>
                    </a:p>
                  </a:txBody>
                  <a:tcPr/>
                </a:tc>
                <a:extLst>
                  <a:ext uri="{0D108BD9-81ED-4DB2-BD59-A6C34878D82A}">
                    <a16:rowId xmlns="" xmlns:a16="http://schemas.microsoft.com/office/drawing/2014/main" val="181120943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Software and Hardware Details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34845"/>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2000" b="1" u="sng" dirty="0">
                <a:latin typeface="Cambria" panose="02040503050406030204" pitchFamily="18" charset="0"/>
                <a:ea typeface="Cambria" panose="02040503050406030204" pitchFamily="18" charset="0"/>
              </a:rPr>
              <a:t>Software Requirements:</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Operating System</a:t>
            </a:r>
            <a:r>
              <a:rPr lang="en-IN" sz="2000" dirty="0">
                <a:latin typeface="Cambria" panose="02040503050406030204" pitchFamily="18" charset="0"/>
                <a:ea typeface="Cambria" panose="02040503050406030204" pitchFamily="18" charset="0"/>
              </a:rPr>
              <a:t>: Windows/Linux/Mac</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Mobile/Web Framework</a:t>
            </a:r>
            <a:r>
              <a:rPr lang="en-IN" sz="2000" dirty="0">
                <a:latin typeface="Cambria" panose="02040503050406030204" pitchFamily="18" charset="0"/>
                <a:ea typeface="Cambria" panose="02040503050406030204" pitchFamily="18" charset="0"/>
              </a:rPr>
              <a:t>: React.js (web) </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Database</a:t>
            </a:r>
            <a:r>
              <a:rPr lang="en-IN" sz="2000" dirty="0">
                <a:latin typeface="Cambria" panose="02040503050406030204" pitchFamily="18" charset="0"/>
                <a:ea typeface="Cambria" panose="02040503050406030204" pitchFamily="18" charset="0"/>
              </a:rPr>
              <a:t>: MongoDB</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Programming Language</a:t>
            </a:r>
            <a:r>
              <a:rPr lang="en-IN" sz="2000" dirty="0">
                <a:latin typeface="Cambria" panose="02040503050406030204" pitchFamily="18" charset="0"/>
                <a:ea typeface="Cambria" panose="02040503050406030204" pitchFamily="18" charset="0"/>
              </a:rPr>
              <a:t>: JavaScript (React.js)</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API Framework</a:t>
            </a:r>
            <a:r>
              <a:rPr lang="en-IN" sz="2000" dirty="0">
                <a:latin typeface="Cambria" panose="02040503050406030204" pitchFamily="18" charset="0"/>
                <a:ea typeface="Cambria" panose="02040503050406030204" pitchFamily="18" charset="0"/>
              </a:rPr>
              <a:t>: REST API</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IDE</a:t>
            </a:r>
            <a:r>
              <a:rPr lang="en-IN" sz="2000" dirty="0">
                <a:latin typeface="Cambria" panose="02040503050406030204" pitchFamily="18" charset="0"/>
                <a:ea typeface="Cambria" panose="02040503050406030204" pitchFamily="18" charset="0"/>
              </a:rPr>
              <a:t>: Visual Studio Code</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Version Control</a:t>
            </a:r>
            <a:r>
              <a:rPr lang="en-IN" sz="2000" dirty="0">
                <a:latin typeface="Cambria" panose="02040503050406030204" pitchFamily="18" charset="0"/>
                <a:ea typeface="Cambria" panose="02040503050406030204" pitchFamily="18" charset="0"/>
              </a:rPr>
              <a:t>: GitHub</a:t>
            </a:r>
          </a:p>
          <a:p>
            <a:pPr marL="76200" indent="0">
              <a:buNone/>
            </a:pPr>
            <a:r>
              <a:rPr lang="en-US" sz="2000" b="1" u="sng" dirty="0">
                <a:latin typeface="Cambria" panose="02040503050406030204" pitchFamily="18" charset="0"/>
                <a:ea typeface="Cambria" panose="02040503050406030204" pitchFamily="18" charset="0"/>
              </a:rPr>
              <a:t>Hardware Requirements:</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Processor</a:t>
            </a:r>
            <a:r>
              <a:rPr lang="en-US" sz="2000" dirty="0">
                <a:latin typeface="Cambria" panose="02040503050406030204" pitchFamily="18" charset="0"/>
                <a:ea typeface="Cambria" panose="02040503050406030204" pitchFamily="18" charset="0"/>
              </a:rPr>
              <a:t>: Intel i5 or higher</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RAM</a:t>
            </a:r>
            <a:r>
              <a:rPr lang="en-US" sz="2000" dirty="0">
                <a:latin typeface="Cambria" panose="02040503050406030204" pitchFamily="18" charset="0"/>
                <a:ea typeface="Cambria" panose="02040503050406030204" pitchFamily="18" charset="0"/>
              </a:rPr>
              <a:t>: 8GB or more</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Storage</a:t>
            </a:r>
            <a:r>
              <a:rPr lang="en-US" sz="2000" dirty="0">
                <a:latin typeface="Cambria" panose="02040503050406030204" pitchFamily="18" charset="0"/>
                <a:ea typeface="Cambria" panose="02040503050406030204" pitchFamily="18" charset="0"/>
              </a:rPr>
              <a:t>: 256GB SSD or more</a:t>
            </a:r>
          </a:p>
          <a:p>
            <a:pPr marL="342900" lvl="0" indent="-190500" algn="just" rtl="0">
              <a:lnSpc>
                <a:spcPct val="20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222342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Timeline of the Project (Gantt Chart) </a:t>
            </a:r>
          </a:p>
        </p:txBody>
      </p:sp>
      <p:graphicFrame>
        <p:nvGraphicFramePr>
          <p:cNvPr id="4" name="Diagram 3">
            <a:extLst>
              <a:ext uri="{FF2B5EF4-FFF2-40B4-BE49-F238E27FC236}">
                <a16:creationId xmlns="" xmlns:a16="http://schemas.microsoft.com/office/drawing/2014/main" id="{1DC9459B-786A-7829-43DE-0BCF8BDACA31}"/>
              </a:ext>
            </a:extLst>
          </p:cNvPr>
          <p:cNvGraphicFramePr/>
          <p:nvPr>
            <p:extLst>
              <p:ext uri="{D42A27DB-BD31-4B8C-83A1-F6EECF244321}">
                <p14:modId xmlns="" xmlns:p14="http://schemas.microsoft.com/office/powerpoint/2010/main" val="2431144713"/>
              </p:ext>
            </p:extLst>
          </p:nvPr>
        </p:nvGraphicFramePr>
        <p:xfrm>
          <a:off x="1789471" y="1042219"/>
          <a:ext cx="9350477" cy="5014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References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 xmlns:a16="http://schemas.microsoft.com/office/drawing/2014/main" id="{C94D3A17-8A04-A471-CD6D-7AC89FAA69E6}"/>
              </a:ext>
            </a:extLst>
          </p:cNvPr>
          <p:cNvSpPr>
            <a:spLocks noGrp="1" noChangeArrowheads="1"/>
          </p:cNvSpPr>
          <p:nvPr>
            <p:ph type="body" idx="1"/>
          </p:nvPr>
        </p:nvSpPr>
        <p:spPr bwMode="auto">
          <a:xfrm>
            <a:off x="914400" y="1226298"/>
            <a:ext cx="10117394" cy="3539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[1] M.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Campaña</a:t>
            </a:r>
            <a:r>
              <a:rPr lang="en-IN" sz="1600" dirty="0">
                <a:latin typeface="Times New Roman" panose="02020603050405020304" pitchFamily="18" charset="0"/>
                <a:ea typeface="Calibri" panose="020F0502020204030204" pitchFamily="34" charset="0"/>
                <a:cs typeface="Times New Roman" panose="02020603050405020304" pitchFamily="18" charset="0"/>
              </a:rPr>
              <a:t>-Cordova, F. Castillo-Ledesma, J. </a:t>
            </a:r>
            <a:r>
              <a:rPr lang="en-IN" sz="1600" dirty="0" err="1">
                <a:latin typeface="Times New Roman" panose="02020603050405020304" pitchFamily="18" charset="0"/>
                <a:ea typeface="Calibri" panose="020F0502020204030204" pitchFamily="34" charset="0"/>
                <a:cs typeface="Times New Roman" panose="02020603050405020304" pitchFamily="18" charset="0"/>
              </a:rPr>
              <a:t>Oleas</a:t>
            </a:r>
            <a:r>
              <a:rPr lang="en-IN" sz="1600" dirty="0">
                <a:latin typeface="Times New Roman" panose="02020603050405020304" pitchFamily="18" charset="0"/>
                <a:ea typeface="Calibri" panose="020F0502020204030204" pitchFamily="34" charset="0"/>
                <a:cs typeface="Times New Roman" panose="02020603050405020304" pitchFamily="18" charset="0"/>
              </a:rPr>
              <a:t>-Orozco, H. Moncayo, and F. Avilés-Castillo, "Enhancing the teaching of natural sciences in rural environments through educational videos," in Proc. IEEE, 2024. [Online]. Available: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a:rPr>
              <a:t>Link</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[2] V. 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Bhanotu</a:t>
            </a:r>
            <a:r>
              <a:rPr lang="en-US" sz="1600" dirty="0">
                <a:latin typeface="Times New Roman" panose="02020603050405020304" pitchFamily="18" charset="0"/>
                <a:ea typeface="Calibri" panose="020F0502020204030204" pitchFamily="34" charset="0"/>
                <a:cs typeface="Times New Roman" panose="02020603050405020304" pitchFamily="18" charset="0"/>
              </a:rPr>
              <a:t>, "Online education in rural India—Issues and challenges," in A Study on Corporate Governance Practices in USA, UK &amp; India: A Comparative Analysis, Dec. 2023.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Link</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[3] P. Kumar and A. Das, “E-Learning in Rural India,” IJSET, vol. 5, no. 2, pp. 10-15, 2016.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5"/>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[4] A. Sharma and B. Nair, “The Digital Revolution in India: Bridging the Gap in Rural Technology Adoption,”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SpringerOpen</a:t>
            </a:r>
            <a:r>
              <a:rPr lang="en-US" sz="1600" dirty="0">
                <a:latin typeface="Times New Roman" panose="02020603050405020304" pitchFamily="18" charset="0"/>
                <a:ea typeface="Calibri" panose="020F0502020204030204" pitchFamily="34" charset="0"/>
                <a:cs typeface="Times New Roman" panose="02020603050405020304" pitchFamily="18" charset="0"/>
              </a:rPr>
              <a:t>, vol. 12, no. 3, pp. 225-238, 2024.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6"/>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[5] Y. Zeng, Y. Zheng, X. Li, and H. Ma, "An effective path for rural teachers to use digital education resources in Chinese underdeveloped areas: A study based on grounded theory," in Proc. IEEE, 2024.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7"/>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923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References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 xmlns:a16="http://schemas.microsoft.com/office/drawing/2014/main" id="{F1F6E858-1462-1725-8D7B-F9CDF6DC2F2D}"/>
              </a:ext>
            </a:extLst>
          </p:cNvPr>
          <p:cNvSpPr>
            <a:spLocks noGrp="1" noChangeArrowheads="1"/>
          </p:cNvSpPr>
          <p:nvPr>
            <p:ph type="body" idx="1"/>
          </p:nvPr>
        </p:nvSpPr>
        <p:spPr bwMode="auto">
          <a:xfrm>
            <a:off x="812800" y="1160751"/>
            <a:ext cx="10179665" cy="40318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[6] </a:t>
            </a:r>
            <a:r>
              <a:rPr lang="en-US" sz="1600" dirty="0">
                <a:latin typeface="Times New Roman" panose="02020603050405020304" pitchFamily="18" charset="0"/>
                <a:ea typeface="Calibri" panose="020F0502020204030204" pitchFamily="34" charset="0"/>
                <a:cs typeface="Times New Roman" panose="02020603050405020304" pitchFamily="18" charset="0"/>
              </a:rPr>
              <a:t>V. B. Hans, “E-Learning for Rural Development in India: Closing Disparities and Empowering Communities”, Srinivas University, Mangalore, India, Jan. 22, 2024.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Link</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[7] </a:t>
            </a:r>
            <a:r>
              <a:rPr lang="en-US" sz="1600" dirty="0">
                <a:latin typeface="Times New Roman" panose="02020603050405020304" pitchFamily="18" charset="0"/>
                <a:ea typeface="Calibri" panose="020F0502020204030204" pitchFamily="34" charset="0"/>
                <a:cs typeface="Times New Roman" panose="02020603050405020304" pitchFamily="18" charset="0"/>
              </a:rPr>
              <a:t>F. Mustafa, H. T. M. Nguyen, and A. Gao, "The challenges and solutions of technology integration in rural schools: A systematic literature review," Int. J. Educ. Res., vol. 126, p. 102380, May 2024.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1600" dirty="0" err="1">
                <a:latin typeface="Times New Roman" panose="02020603050405020304" pitchFamily="18" charset="0"/>
                <a:ea typeface="Calibri" panose="020F0502020204030204" pitchFamily="34" charset="0"/>
                <a:cs typeface="Times New Roman" panose="02020603050405020304" pitchFamily="18" charset="0"/>
              </a:rPr>
              <a:t>doi</a:t>
            </a:r>
            <a:r>
              <a:rPr lang="en-US" sz="1600" dirty="0">
                <a:latin typeface="Times New Roman" panose="02020603050405020304" pitchFamily="18" charset="0"/>
                <a:ea typeface="Calibri" panose="020F0502020204030204" pitchFamily="34" charset="0"/>
                <a:cs typeface="Times New Roman" panose="02020603050405020304" pitchFamily="18" charset="0"/>
              </a:rPr>
              <a:t>: 10.1016/j.ijer.2024.102380.</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[8] </a:t>
            </a:r>
            <a:r>
              <a:rPr lang="en-IN" sz="1600" dirty="0">
                <a:latin typeface="Times New Roman" panose="02020603050405020304" pitchFamily="18" charset="0"/>
                <a:ea typeface="Calibri" panose="020F0502020204030204" pitchFamily="34" charset="0"/>
                <a:cs typeface="Times New Roman" panose="02020603050405020304" pitchFamily="18" charset="0"/>
              </a:rPr>
              <a:t>J. S. Kumar and D. </a:t>
            </a:r>
            <a:r>
              <a:rPr lang="en-IN" sz="1600" dirty="0" err="1">
                <a:latin typeface="Times New Roman" panose="02020603050405020304" pitchFamily="18" charset="0"/>
                <a:ea typeface="Calibri" panose="020F0502020204030204" pitchFamily="34" charset="0"/>
                <a:cs typeface="Times New Roman" panose="02020603050405020304" pitchFamily="18" charset="0"/>
              </a:rPr>
              <a:t>Shobana</a:t>
            </a:r>
            <a:r>
              <a:rPr lang="en-IN" sz="1600" dirty="0">
                <a:latin typeface="Times New Roman" panose="02020603050405020304" pitchFamily="18" charset="0"/>
                <a:ea typeface="Calibri" panose="020F0502020204030204" pitchFamily="34" charset="0"/>
                <a:cs typeface="Times New Roman" panose="02020603050405020304" pitchFamily="18" charset="0"/>
              </a:rPr>
              <a:t>, "A study on challenges and solutions for implementing digital literacy programmes in India's rural areas," in Proc. ICSSR-Sponsored Int. Seminar on Building a Cognitive Enterprise through AI-Powered Transformation: A Digital Paradigm for Societal and Tribunal Success in Rural Areas, Coimbatore, Tamil Nadu, India, Jul. 2024.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Link</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[9] </a:t>
            </a:r>
            <a:r>
              <a:rPr lang="en-US" sz="1600" dirty="0">
                <a:latin typeface="Times New Roman" panose="02020603050405020304" pitchFamily="18" charset="0"/>
                <a:ea typeface="Calibri" panose="020F0502020204030204" pitchFamily="34" charset="0"/>
                <a:cs typeface="Times New Roman" panose="02020603050405020304" pitchFamily="18" charset="0"/>
              </a:rPr>
              <a:t>E. Kormos and K. Wisdom, "Rural schools and the digital divide: Technology in the learning experience," Tech. </a:t>
            </a:r>
            <a:r>
              <a:rPr lang="en-US" sz="1600" dirty="0" err="1">
                <a:latin typeface="Times New Roman" panose="02020603050405020304" pitchFamily="18" charset="0"/>
                <a:ea typeface="Calibri" panose="020F0502020204030204" pitchFamily="34" charset="0"/>
                <a:cs typeface="Times New Roman" panose="02020603050405020304" pitchFamily="18" charset="0"/>
              </a:rPr>
              <a:t>Pedagog</a:t>
            </a:r>
            <a:r>
              <a:rPr lang="en-US" sz="1600" dirty="0">
                <a:latin typeface="Times New Roman" panose="02020603050405020304" pitchFamily="18" charset="0"/>
                <a:ea typeface="Calibri" panose="020F0502020204030204" pitchFamily="34" charset="0"/>
                <a:cs typeface="Times New Roman" panose="02020603050405020304" pitchFamily="18" charset="0"/>
              </a:rPr>
              <a:t>. Educ., vol. 11, no. 1, pp. 25–39, 2021.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6"/>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lang="en-IN" sz="1600" dirty="0">
              <a:latin typeface="Times New Roman" panose="02020603050405020304" pitchFamily="18" charset="0"/>
              <a:ea typeface="Calibri" panose="020F0502020204030204" pitchFamily="34" charset="0"/>
              <a:cs typeface="Times New Roman" panose="02020603050405020304" pitchFamily="18" charset="0"/>
              <a:hlinkClick r:id="rId7"/>
            </a:endParaRPr>
          </a:p>
          <a:p>
            <a:pPr marL="0" marR="0" lvl="0" indent="0" algn="l" defTabSz="914400" rtl="0" eaLnBrk="0" fontAlgn="base" latinLnBrk="0" hangingPunct="0">
              <a:lnSpc>
                <a:spcPct val="100000"/>
              </a:lnSpc>
              <a:spcBef>
                <a:spcPct val="0"/>
              </a:spcBef>
              <a:spcAft>
                <a:spcPct val="0"/>
              </a:spcAft>
              <a:buClrTx/>
              <a:buSzTx/>
              <a:buNone/>
              <a:tabLst/>
            </a:pPr>
            <a:r>
              <a:rPr lang="en-US" sz="1600" dirty="0">
                <a:latin typeface="Calibri" panose="020F0502020204030204" pitchFamily="34" charset="0"/>
                <a:ea typeface="Calibri" panose="020F0502020204030204" pitchFamily="34" charset="0"/>
                <a:cs typeface="Calibri" panose="020F0502020204030204" pitchFamily="34" charset="0"/>
              </a:rPr>
              <a:t>[10] </a:t>
            </a:r>
            <a:r>
              <a:rPr lang="en-US" sz="1600" dirty="0">
                <a:latin typeface="Times New Roman" panose="02020603050405020304" pitchFamily="18" charset="0"/>
                <a:ea typeface="Calibri" panose="020F0502020204030204" pitchFamily="34" charset="0"/>
                <a:cs typeface="Times New Roman" panose="02020603050405020304" pitchFamily="18" charset="0"/>
              </a:rPr>
              <a:t>Scrutinizing E-Learning in Rural India: COVID-19 Pandemic,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ScienceOpen</a:t>
            </a:r>
            <a:r>
              <a:rPr lang="en-US" sz="1600" dirty="0">
                <a:latin typeface="Times New Roman" panose="02020603050405020304" pitchFamily="18" charset="0"/>
                <a:ea typeface="Calibri" panose="020F0502020204030204" pitchFamily="34" charset="0"/>
                <a:cs typeface="Times New Roman" panose="02020603050405020304" pitchFamily="18" charset="0"/>
              </a:rPr>
              <a:t>,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7"/>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 xmlns:p14="http://schemas.microsoft.com/office/powerpoint/2010/main" val="2385251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F14600-5C87-3D78-4DE1-0AFC44879544}"/>
              </a:ext>
            </a:extLst>
          </p:cNvPr>
          <p:cNvSpPr>
            <a:spLocks noGrp="1"/>
          </p:cNvSpPr>
          <p:nvPr>
            <p:ph type="title"/>
          </p:nvPr>
        </p:nvSpPr>
        <p:spPr/>
        <p:txBody>
          <a:bodyPr/>
          <a:lstStyle/>
          <a:p>
            <a:r>
              <a:rPr lang="en-IN" dirty="0"/>
              <a:t>Project work mapping with SDG</a:t>
            </a:r>
            <a:endParaRPr lang="en-US" dirty="0"/>
          </a:p>
        </p:txBody>
      </p:sp>
      <p:pic>
        <p:nvPicPr>
          <p:cNvPr id="3" name="Picture 2">
            <a:extLst>
              <a:ext uri="{FF2B5EF4-FFF2-40B4-BE49-F238E27FC236}">
                <a16:creationId xmlns="" xmlns:a16="http://schemas.microsoft.com/office/drawing/2014/main" id="{01CF5537-9BF8-158B-5FD3-A731B7539E7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12800" y="1303448"/>
            <a:ext cx="5530850" cy="3365500"/>
          </a:xfrm>
          <a:prstGeom prst="rect">
            <a:avLst/>
          </a:prstGeom>
        </p:spPr>
      </p:pic>
      <p:sp>
        <p:nvSpPr>
          <p:cNvPr id="4" name="TextBox 3">
            <a:extLst>
              <a:ext uri="{FF2B5EF4-FFF2-40B4-BE49-F238E27FC236}">
                <a16:creationId xmlns="" xmlns:a16="http://schemas.microsoft.com/office/drawing/2014/main" id="{177C9DCB-CAA3-8750-63CD-934E1BF111C9}"/>
              </a:ext>
            </a:extLst>
          </p:cNvPr>
          <p:cNvSpPr txBox="1"/>
          <p:nvPr/>
        </p:nvSpPr>
        <p:spPr>
          <a:xfrm>
            <a:off x="6577779" y="1101213"/>
            <a:ext cx="5073445" cy="5423088"/>
          </a:xfrm>
          <a:prstGeom prst="rect">
            <a:avLst/>
          </a:prstGeom>
          <a:noFill/>
        </p:spPr>
        <p:txBody>
          <a:bodyPr wrap="square" rtlCol="0">
            <a:spAutoFit/>
          </a:bodyPr>
          <a:lstStyle/>
          <a:p>
            <a:pPr>
              <a:buNone/>
            </a:pPr>
            <a:r>
              <a:rPr lang="en-US" sz="2000" dirty="0">
                <a:latin typeface="Times New Roman" panose="02020603050405020304" pitchFamily="18" charset="0"/>
                <a:cs typeface="Times New Roman" panose="02020603050405020304" pitchFamily="18" charset="0"/>
              </a:rPr>
              <a:t>The developed software solution focuses on enhancing education infrastructure and connectivity in rural areas.</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Aligns with SDG 4 – Quality Education by: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Promoting inclusive and equitable access to learning resources.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Utilizing digital platforms to support education in remote areas.</a:t>
            </a:r>
          </a:p>
          <a:p>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Supports SDG 9 – Industry, Innovation and Infrastructure by: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Improving digital infrastructure in rural regions.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Fostering technological innovation in underserved areas.</a:t>
            </a:r>
          </a:p>
          <a:p>
            <a:pPr algn="just">
              <a:lnSpc>
                <a:spcPct val="150000"/>
              </a:lnSpc>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81387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Abstract</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304" y="1030863"/>
            <a:ext cx="10881392" cy="5385351"/>
          </a:xfrm>
          <a:prstGeom prst="rect">
            <a:avLst/>
          </a:prstGeom>
          <a:noFill/>
          <a:ln>
            <a:noFill/>
          </a:ln>
        </p:spPr>
        <p:txBody>
          <a:bodyPr spcFirstLastPara="1" wrap="square" lIns="91425" tIns="45700" rIns="91425" bIns="45700" anchor="t" anchorCtr="0">
            <a:normAutofit fontScale="77500" lnSpcReduction="20000"/>
          </a:bodyPr>
          <a:lstStyle/>
          <a:p>
            <a:pPr marL="342900" indent="-190500" algn="just">
              <a:lnSpc>
                <a:spcPct val="150000"/>
              </a:lnSpc>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Education in rural India faces significant challenges due to inadequate infrastructure, limited internet connectivity, and restricted access to quality learning resources. These barriers hinder students from receiving a comprehensive education, widening the urban-rural education gap. This project aims to bridge these gaps by leveraging software solutions tailored for rural educational </a:t>
            </a:r>
            <a:r>
              <a:rPr lang="en-US" dirty="0" err="1">
                <a:latin typeface="Calibri" panose="020F0502020204030204" pitchFamily="34" charset="0"/>
                <a:ea typeface="Calibri" panose="020F0502020204030204" pitchFamily="34" charset="0"/>
                <a:cs typeface="Calibri" panose="020F0502020204030204" pitchFamily="34" charset="0"/>
              </a:rPr>
              <a:t>institutions.The</a:t>
            </a:r>
            <a:r>
              <a:rPr lang="en-US" dirty="0">
                <a:latin typeface="Calibri" panose="020F0502020204030204" pitchFamily="34" charset="0"/>
                <a:ea typeface="Calibri" panose="020F0502020204030204" pitchFamily="34" charset="0"/>
                <a:cs typeface="Calibri" panose="020F0502020204030204" pitchFamily="34" charset="0"/>
              </a:rPr>
              <a:t> proposed solution integrates multiple innovative components: cloud-based virtual classrooms for live and recorded lessons, educational resource management systems to optimize textbook and digital content distribution, internet connectivity optimization tools for stable access, and e-learning content creation platforms to generate curriculum-based multimedia lessons. Additionally, mobile learning apps with offline access will ensure uninterrupted learning in low-bandwidth regions, while data analytics for infrastructure planning will assist in efficient resource allocation and policy-</a:t>
            </a:r>
            <a:r>
              <a:rPr lang="en-US" dirty="0" err="1">
                <a:latin typeface="Calibri" panose="020F0502020204030204" pitchFamily="34" charset="0"/>
                <a:ea typeface="Calibri" panose="020F0502020204030204" pitchFamily="34" charset="0"/>
                <a:cs typeface="Calibri" panose="020F0502020204030204" pitchFamily="34" charset="0"/>
              </a:rPr>
              <a:t>making.By</a:t>
            </a:r>
            <a:r>
              <a:rPr lang="en-US" dirty="0">
                <a:latin typeface="Calibri" panose="020F0502020204030204" pitchFamily="34" charset="0"/>
                <a:ea typeface="Calibri" panose="020F0502020204030204" pitchFamily="34" charset="0"/>
                <a:cs typeface="Calibri" panose="020F0502020204030204" pitchFamily="34" charset="0"/>
              </a:rPr>
              <a:t> implementing these solutions, the project seeks to enhance accessibility, engagement, and learning outcomes for students in rural areas. The comprehensive approach will empower educational institutions, improve connectivity, and contribute to the overall development of rural education in India.</a:t>
            </a:r>
          </a:p>
          <a:p>
            <a:pPr marL="342900" lvl="0" indent="-190500" algn="just">
              <a:lnSpc>
                <a:spcPct val="150000"/>
              </a:lnSpc>
              <a:spcBef>
                <a:spcPts val="0"/>
              </a:spcBef>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55379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 xmlns:a16="http://schemas.microsoft.com/office/drawing/2014/main" id="{0C425641-F514-DFCF-9B74-6D0767195726}"/>
            </a:ext>
          </a:extLst>
        </p:cNvPr>
        <p:cNvGrpSpPr/>
        <p:nvPr/>
      </p:nvGrpSpPr>
      <p:grpSpPr>
        <a:xfrm>
          <a:off x="0" y="0"/>
          <a:ext cx="0" cy="0"/>
          <a:chOff x="0" y="0"/>
          <a:chExt cx="0" cy="0"/>
        </a:xfrm>
      </p:grpSpPr>
      <p:sp>
        <p:nvSpPr>
          <p:cNvPr id="96" name="Google Shape;96;p14">
            <a:extLst>
              <a:ext uri="{FF2B5EF4-FFF2-40B4-BE49-F238E27FC236}">
                <a16:creationId xmlns="" xmlns:a16="http://schemas.microsoft.com/office/drawing/2014/main" id="{6B8804B6-C66B-FDAE-C379-6B80AC1126DD}"/>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err="1">
                <a:effectLst>
                  <a:glow rad="63500">
                    <a:schemeClr val="accent1">
                      <a:satMod val="175000"/>
                      <a:alpha val="40000"/>
                    </a:schemeClr>
                  </a:glow>
                </a:effectLst>
                <a:latin typeface="Cambria" panose="02040503050406030204" pitchFamily="18" charset="0"/>
                <a:ea typeface="Cambria" panose="02040503050406030204" pitchFamily="18" charset="0"/>
              </a:rPr>
              <a:t>Github</a:t>
            </a: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 Link</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 xmlns:a16="http://schemas.microsoft.com/office/drawing/2014/main" id="{0802FA71-BE92-0693-AEA8-C41CFCAED950}"/>
              </a:ext>
            </a:extLst>
          </p:cNvPr>
          <p:cNvSpPr txBox="1">
            <a:spLocks noGrp="1"/>
          </p:cNvSpPr>
          <p:nvPr>
            <p:ph type="body" idx="1"/>
          </p:nvPr>
        </p:nvSpPr>
        <p:spPr>
          <a:xfrm>
            <a:off x="599408" y="1198011"/>
            <a:ext cx="10881392" cy="5385351"/>
          </a:xfrm>
          <a:prstGeom prst="rect">
            <a:avLst/>
          </a:prstGeom>
          <a:noFill/>
          <a:ln>
            <a:noFill/>
          </a:ln>
        </p:spPr>
        <p:txBody>
          <a:bodyPr spcFirstLastPara="1" wrap="square" lIns="91425" tIns="45700" rIns="91425" bIns="45700" anchor="t" anchorCtr="0">
            <a:normAutofit/>
          </a:bodyPr>
          <a:lstStyle/>
          <a:p>
            <a:pPr marL="342900" lvl="0" indent="-190500" algn="just">
              <a:lnSpc>
                <a:spcPct val="150000"/>
              </a:lnSpc>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Link to our project: </a:t>
            </a:r>
            <a:r>
              <a:rPr lang="en-US" dirty="0">
                <a:latin typeface="Calibri" panose="020F0502020204030204" pitchFamily="34" charset="0"/>
                <a:ea typeface="Calibri" panose="020F0502020204030204" pitchFamily="34" charset="0"/>
                <a:cs typeface="Calibri" panose="020F0502020204030204" pitchFamily="34" charset="0"/>
                <a:hlinkClick r:id="rId3"/>
              </a:rPr>
              <a:t>Link</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29182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Literature Survey</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 xmlns:a16="http://schemas.microsoft.com/office/drawing/2014/main" id="{9FCB73AD-FF68-F666-7056-D40B37D6B903}"/>
              </a:ext>
            </a:extLst>
          </p:cNvPr>
          <p:cNvGraphicFramePr>
            <a:graphicFrameLocks noGrp="1"/>
          </p:cNvGraphicFramePr>
          <p:nvPr>
            <p:extLst>
              <p:ext uri="{D42A27DB-BD31-4B8C-83A1-F6EECF244321}">
                <p14:modId xmlns="" xmlns:p14="http://schemas.microsoft.com/office/powerpoint/2010/main" val="4186425754"/>
              </p:ext>
            </p:extLst>
          </p:nvPr>
        </p:nvGraphicFramePr>
        <p:xfrm>
          <a:off x="989781" y="1038013"/>
          <a:ext cx="10048567" cy="4950404"/>
        </p:xfrm>
        <a:graphic>
          <a:graphicData uri="http://schemas.openxmlformats.org/drawingml/2006/table">
            <a:tbl>
              <a:tblPr firstRow="1" bandRow="1">
                <a:tableStyleId>{3C2FFA5D-87B4-456A-9821-1D502468CF0F}</a:tableStyleId>
              </a:tblPr>
              <a:tblGrid>
                <a:gridCol w="1848650">
                  <a:extLst>
                    <a:ext uri="{9D8B030D-6E8A-4147-A177-3AD203B41FA5}">
                      <a16:colId xmlns="" xmlns:a16="http://schemas.microsoft.com/office/drawing/2014/main" val="4013307644"/>
                    </a:ext>
                  </a:extLst>
                </a:gridCol>
                <a:gridCol w="8199917">
                  <a:extLst>
                    <a:ext uri="{9D8B030D-6E8A-4147-A177-3AD203B41FA5}">
                      <a16:colId xmlns="" xmlns:a16="http://schemas.microsoft.com/office/drawing/2014/main" val="356052645"/>
                    </a:ext>
                  </a:extLst>
                </a:gridCol>
              </a:tblGrid>
              <a:tr h="294236">
                <a:tc>
                  <a:txBody>
                    <a:bodyPr/>
                    <a:lstStyle/>
                    <a:p>
                      <a:pPr algn="ctr"/>
                      <a:r>
                        <a:rPr lang="en-US" sz="1600" u="none" dirty="0">
                          <a:solidFill>
                            <a:schemeClr val="tx1"/>
                          </a:solidFill>
                          <a:latin typeface="Calibri" panose="020F0502020204030204" pitchFamily="34" charset="0"/>
                          <a:ea typeface="Calibri" panose="020F0502020204030204" pitchFamily="34" charset="0"/>
                          <a:cs typeface="Calibri" panose="020F0502020204030204" pitchFamily="34" charset="0"/>
                        </a:rPr>
                        <a:t>Serial Number</a:t>
                      </a:r>
                      <a:endParaRPr lang="en-IN" sz="1600" u="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Paper</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361229931"/>
                  </a:ext>
                </a:extLst>
              </a:tr>
              <a:tr h="410202">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Enhancing the teaching of natural sciences in rural environments through educational videos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784366841"/>
                  </a:ext>
                </a:extLst>
              </a:tr>
              <a:tr h="391780">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Online education in rural India—Issues and challenges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727243621"/>
                  </a:ext>
                </a:extLst>
              </a:tr>
              <a:tr h="4326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3</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E-Learning in Rural India</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4066221726"/>
                  </a:ext>
                </a:extLst>
              </a:tr>
              <a:tr h="393257">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4</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The Digital Revolution in India: Bridging the Gap in Rural Technology Adoption</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742825994"/>
                  </a:ext>
                </a:extLst>
              </a:tr>
              <a:tr h="432653">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5</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An effective path for rural teachers to use digital education resources in Chinese underdeveloped areas: A study based on grounded theory</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775516113"/>
                  </a:ext>
                </a:extLst>
              </a:tr>
              <a:tr h="39446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6</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E-Learning for Rural Development in India: Closing Disparities and Empowering Communities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565098708"/>
                  </a:ext>
                </a:extLst>
              </a:tr>
              <a:tr h="500202">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7</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The challenges and solutions of technology integration in rural schools: A systematic literature review</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872144642"/>
                  </a:ext>
                </a:extLst>
              </a:tr>
              <a:tr h="36889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8</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IN" sz="1600" b="1" dirty="0">
                          <a:latin typeface="Calibri" panose="020F0502020204030204" pitchFamily="34" charset="0"/>
                          <a:ea typeface="Calibri" panose="020F0502020204030204" pitchFamily="34" charset="0"/>
                          <a:cs typeface="Calibri" panose="020F0502020204030204" pitchFamily="34" charset="0"/>
                        </a:rPr>
                        <a:t>A study on challenges and solutions for implementing digital literacy programmes in India's rural areas</a:t>
                      </a:r>
                      <a:endParaRPr lang="en-US"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920616201"/>
                  </a:ext>
                </a:extLst>
              </a:tr>
              <a:tr h="4326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9</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Rural schools and the digital divide: Technology in the learning experience</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603530204"/>
                  </a:ext>
                </a:extLst>
              </a:tr>
              <a:tr h="4227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10</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u="none" dirty="0">
                          <a:latin typeface="Calibri" panose="020F0502020204030204" pitchFamily="34" charset="0"/>
                          <a:ea typeface="Calibri" panose="020F0502020204030204" pitchFamily="34" charset="0"/>
                          <a:cs typeface="Calibri" panose="020F0502020204030204" pitchFamily="34" charset="0"/>
                        </a:rPr>
                        <a:t>Scrutinizing E-Learning in Rural India: COVID-19 Pandemic</a:t>
                      </a:r>
                    </a:p>
                  </a:txBody>
                  <a:tcPr/>
                </a:tc>
                <a:extLst>
                  <a:ext uri="{0D108BD9-81ED-4DB2-BD59-A6C34878D82A}">
                    <a16:rowId xmlns="" xmlns:a16="http://schemas.microsoft.com/office/drawing/2014/main" val="494412620"/>
                  </a:ext>
                </a:extLst>
              </a:tr>
            </a:tbl>
          </a:graphicData>
        </a:graphic>
      </p:graphicFrame>
    </p:spTree>
    <p:extLst>
      <p:ext uri="{BB962C8B-B14F-4D97-AF65-F5344CB8AC3E}">
        <p14:creationId xmlns="" xmlns:p14="http://schemas.microsoft.com/office/powerpoint/2010/main" val="313231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Objectives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 xmlns:a16="http://schemas.microsoft.com/office/drawing/2014/main" id="{27771EE3-10C9-78B1-8B2B-996E39F88160}"/>
              </a:ext>
            </a:extLst>
          </p:cNvPr>
          <p:cNvSpPr>
            <a:spLocks noGrp="1" noChangeArrowheads="1"/>
          </p:cNvSpPr>
          <p:nvPr>
            <p:ph type="body" idx="1"/>
          </p:nvPr>
        </p:nvSpPr>
        <p:spPr bwMode="auto">
          <a:xfrm>
            <a:off x="852896" y="1002890"/>
            <a:ext cx="10139569" cy="50240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Digital Learning Access</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 structured online platform to facilitate remote education for students in rural areas.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a virtual classroom system with live and recorded sessions for flexible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Educational Resource Management</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a digital repository for books, study materials, and e-learning content.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efficient distribution and access to learning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Connectivity and Infrastructure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tools to optimize internet connectivity for seamless online learning.</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Enable offline access to essential educational content through mobile applications.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Personalized Learning Experience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a user-friendly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Dashboard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students, teachers, and administrators to track progress and engagement.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insights through data analytics to improve learning outcomes.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Promote Community Engagement and Collaboration</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Establish an interactive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Community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section for students and educators to share knowledge and experiences.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Encourage discussions, mentorship, and peer-to-peer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Scalability and Sustainability</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Design the platform to be adaptable for different educational institutions and learning environments.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modern technologies to maintain a visually appealing, responsive, and user-friendly interface.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906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Existing Methods with Drawbacks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 xmlns:a16="http://schemas.microsoft.com/office/drawing/2014/main" id="{662FEE14-924F-9CE8-7EE0-75EFF8078B11}"/>
              </a:ext>
            </a:extLst>
          </p:cNvPr>
          <p:cNvSpPr>
            <a:spLocks noGrp="1" noChangeArrowheads="1"/>
          </p:cNvSpPr>
          <p:nvPr>
            <p:ph type="body" idx="1"/>
          </p:nvPr>
        </p:nvSpPr>
        <p:spPr bwMode="auto">
          <a:xfrm>
            <a:off x="812800" y="914400"/>
            <a:ext cx="10101006" cy="48639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Traditional Classroom-Based Learning</a:t>
            </a:r>
            <a:endParaRPr lang="en-US"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Method</a:t>
            </a:r>
            <a:r>
              <a:rPr lang="en-US" sz="1600" dirty="0">
                <a:latin typeface="Calibri" panose="020F0502020204030204" pitchFamily="34" charset="0"/>
                <a:ea typeface="Calibri" panose="020F0502020204030204" pitchFamily="34" charset="0"/>
                <a:cs typeface="Calibri" panose="020F0502020204030204" pitchFamily="34" charset="0"/>
              </a:rPr>
              <a:t>: Education is delivered in physical classrooms with textbooks and face-to-face teaching.</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Drawbacks</a:t>
            </a:r>
            <a:r>
              <a:rPr lang="en-US" sz="1600" dirty="0">
                <a:latin typeface="Calibri" panose="020F0502020204030204" pitchFamily="34" charset="0"/>
                <a:ea typeface="Calibri" panose="020F0502020204030204" pitchFamily="34" charset="0"/>
                <a:cs typeface="Calibri" panose="020F0502020204030204" pitchFamily="34" charset="0"/>
              </a:rPr>
              <a:t>: Limited infrastructure, lack of trained teachers, and unavailability of quality learning materials in rural areas hinder effective education.</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Offline Learning with Printed Materials</a:t>
            </a:r>
            <a:endParaRPr lang="en-US"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Method</a:t>
            </a:r>
            <a:r>
              <a:rPr lang="en-US" sz="1600" dirty="0">
                <a:latin typeface="Calibri" panose="020F0502020204030204" pitchFamily="34" charset="0"/>
                <a:ea typeface="Calibri" panose="020F0502020204030204" pitchFamily="34" charset="0"/>
                <a:cs typeface="Calibri" panose="020F0502020204030204" pitchFamily="34" charset="0"/>
              </a:rPr>
              <a:t>: Schools provide printed books and notes to students for self-study.</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Drawbacks</a:t>
            </a:r>
            <a:r>
              <a:rPr lang="en-US" sz="1600" dirty="0">
                <a:latin typeface="Calibri" panose="020F0502020204030204" pitchFamily="34" charset="0"/>
                <a:ea typeface="Calibri" panose="020F0502020204030204" pitchFamily="34" charset="0"/>
                <a:cs typeface="Calibri" panose="020F0502020204030204" pitchFamily="34" charset="0"/>
              </a:rPr>
              <a:t>: No interactive learning experience; outdated and limited content; students struggle without proper guidance.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Government E-Learning Portals (e.g., SWAYAM, DIKSHA)</a:t>
            </a:r>
            <a:endParaRPr lang="en-IN"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Method</a:t>
            </a:r>
            <a:r>
              <a:rPr lang="en-IN" sz="1600" dirty="0">
                <a:latin typeface="Calibri" panose="020F0502020204030204" pitchFamily="34" charset="0"/>
                <a:ea typeface="Calibri" panose="020F0502020204030204" pitchFamily="34" charset="0"/>
                <a:cs typeface="Calibri" panose="020F0502020204030204" pitchFamily="34" charset="0"/>
              </a:rPr>
              <a:t>: Online platforms provide free digital courses and study materials.</a:t>
            </a: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Drawbacks</a:t>
            </a:r>
            <a:r>
              <a:rPr lang="en-IN" sz="1600" dirty="0">
                <a:latin typeface="Calibri" panose="020F0502020204030204" pitchFamily="34" charset="0"/>
                <a:ea typeface="Calibri" panose="020F0502020204030204" pitchFamily="34" charset="0"/>
                <a:cs typeface="Calibri" panose="020F0502020204030204" pitchFamily="34" charset="0"/>
              </a:rPr>
              <a:t>: Requires stable internet access, which is often unavailable in rural areas; lacks interactive engagement for students.</a:t>
            </a:r>
          </a:p>
          <a:p>
            <a:pPr>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Mobile Learning Apps (BYJU’S, </a:t>
            </a:r>
            <a:r>
              <a:rPr lang="en-IN" sz="1600" b="1" dirty="0" err="1">
                <a:latin typeface="Calibri" panose="020F0502020204030204" pitchFamily="34" charset="0"/>
                <a:ea typeface="Calibri" panose="020F0502020204030204" pitchFamily="34" charset="0"/>
                <a:cs typeface="Calibri" panose="020F0502020204030204" pitchFamily="34" charset="0"/>
              </a:rPr>
              <a:t>Unacademy</a:t>
            </a:r>
            <a:r>
              <a:rPr lang="en-IN" sz="1600" b="1" dirty="0">
                <a:latin typeface="Calibri" panose="020F0502020204030204" pitchFamily="34" charset="0"/>
                <a:ea typeface="Calibri" panose="020F0502020204030204" pitchFamily="34" charset="0"/>
                <a:cs typeface="Calibri" panose="020F0502020204030204" pitchFamily="34" charset="0"/>
              </a:rPr>
              <a:t>, </a:t>
            </a:r>
            <a:r>
              <a:rPr lang="en-IN" sz="1600" b="1" dirty="0" err="1">
                <a:latin typeface="Calibri" panose="020F0502020204030204" pitchFamily="34" charset="0"/>
                <a:ea typeface="Calibri" panose="020F0502020204030204" pitchFamily="34" charset="0"/>
                <a:cs typeface="Calibri" panose="020F0502020204030204" pitchFamily="34" charset="0"/>
              </a:rPr>
              <a:t>Vedantu</a:t>
            </a:r>
            <a:r>
              <a:rPr lang="en-IN" sz="1600" b="1" dirty="0">
                <a:latin typeface="Calibri" panose="020F0502020204030204" pitchFamily="34" charset="0"/>
                <a:ea typeface="Calibri" panose="020F0502020204030204" pitchFamily="34" charset="0"/>
                <a:cs typeface="Calibri" panose="020F0502020204030204" pitchFamily="34" charset="0"/>
              </a:rPr>
              <a:t>, etc.)</a:t>
            </a:r>
            <a:endParaRPr lang="en-IN"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Method</a:t>
            </a:r>
            <a:r>
              <a:rPr lang="en-IN" sz="1600" dirty="0">
                <a:latin typeface="Calibri" panose="020F0502020204030204" pitchFamily="34" charset="0"/>
                <a:ea typeface="Calibri" panose="020F0502020204030204" pitchFamily="34" charset="0"/>
                <a:cs typeface="Calibri" panose="020F0502020204030204" pitchFamily="34" charset="0"/>
              </a:rPr>
              <a:t>: Mobile apps provide interactive video lessons, quizzes, and live classes.</a:t>
            </a: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Drawbacks</a:t>
            </a:r>
            <a:r>
              <a:rPr lang="en-IN" sz="1600" dirty="0">
                <a:latin typeface="Calibri" panose="020F0502020204030204" pitchFamily="34" charset="0"/>
                <a:ea typeface="Calibri" panose="020F0502020204030204" pitchFamily="34" charset="0"/>
                <a:cs typeface="Calibri" panose="020F0502020204030204" pitchFamily="34" charset="0"/>
              </a:rPr>
              <a:t>: Subscription costs make them inaccessible to underprivileged students; heavy reliance on internet connectivity limits their usability in remote areas.</a:t>
            </a:r>
          </a:p>
        </p:txBody>
      </p:sp>
    </p:spTree>
    <p:extLst>
      <p:ext uri="{BB962C8B-B14F-4D97-AF65-F5344CB8AC3E}">
        <p14:creationId xmlns="" xmlns:p14="http://schemas.microsoft.com/office/powerpoint/2010/main" val="8252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Proposed Method</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 xmlns:a16="http://schemas.microsoft.com/office/drawing/2014/main" id="{60CEB93C-7C13-B3E7-E185-9747B12F6A69}"/>
              </a:ext>
            </a:extLst>
          </p:cNvPr>
          <p:cNvSpPr>
            <a:spLocks noGrp="1" noChangeArrowheads="1"/>
          </p:cNvSpPr>
          <p:nvPr>
            <p:ph type="body" idx="1"/>
          </p:nvPr>
        </p:nvSpPr>
        <p:spPr bwMode="auto">
          <a:xfrm>
            <a:off x="812800" y="1093737"/>
            <a:ext cx="10258323" cy="449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Centralized Digital Learning Platform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serve as a one-stop solution for students, teachers, and educational institutions in rural areas, offering a structured and accessible online learning experience. It will integrate essential educational services such as virtual classrooms, resource management, and community engagement into a single digital ecosystem, simplifying the process of accessing quality education.</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Virtual Classroom and Live Learning</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 cloud-based virtual classroom will be implemented to enable live streaming of lectures, real-time interaction, and recorded sessions for later access. Interactive tools like quizzes, discussion boards, and collaborative whiteboards will enhance student engagement and improve learning outcomes.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Educational Resource Management System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provide a centralized repository for managing textbooks, digital content, and multimedia learning materials. Teachers will be able to upload, organize, and distribute study materials efficiently, while students can access and download content even in low-connectivity environments.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Mobile and Web Accessibility</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To maximize reach, the platform will be developed as both a web application and a mobile, ensuring accessibility across different devices. </a:t>
            </a:r>
          </a:p>
        </p:txBody>
      </p:sp>
    </p:spTree>
    <p:extLst>
      <p:ext uri="{BB962C8B-B14F-4D97-AF65-F5344CB8AC3E}">
        <p14:creationId xmlns="" xmlns:p14="http://schemas.microsoft.com/office/powerpoint/2010/main" val="35687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 xmlns:a16="http://schemas.microsoft.com/office/drawing/2014/main" id="{155F9C3C-2123-5533-6722-5A984B185510}"/>
            </a:ext>
          </a:extLst>
        </p:cNvPr>
        <p:cNvGrpSpPr/>
        <p:nvPr/>
      </p:nvGrpSpPr>
      <p:grpSpPr>
        <a:xfrm>
          <a:off x="0" y="0"/>
          <a:ext cx="0" cy="0"/>
          <a:chOff x="0" y="0"/>
          <a:chExt cx="0" cy="0"/>
        </a:xfrm>
      </p:grpSpPr>
      <p:sp>
        <p:nvSpPr>
          <p:cNvPr id="96" name="Google Shape;96;p14">
            <a:extLst>
              <a:ext uri="{FF2B5EF4-FFF2-40B4-BE49-F238E27FC236}">
                <a16:creationId xmlns="" xmlns:a16="http://schemas.microsoft.com/office/drawing/2014/main" id="{79BAA86E-E8E8-7085-6970-F192D272618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Architecture Diagram</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pic>
        <p:nvPicPr>
          <p:cNvPr id="6" name="Picture 5">
            <a:extLst>
              <a:ext uri="{FF2B5EF4-FFF2-40B4-BE49-F238E27FC236}">
                <a16:creationId xmlns="" xmlns:a16="http://schemas.microsoft.com/office/drawing/2014/main" id="{285B165F-1E96-8434-CFF5-90E39C483EAE}"/>
              </a:ext>
            </a:extLst>
          </p:cNvPr>
          <p:cNvPicPr>
            <a:picLocks noChangeAspect="1"/>
          </p:cNvPicPr>
          <p:nvPr/>
        </p:nvPicPr>
        <p:blipFill>
          <a:blip r:embed="rId3"/>
          <a:stretch>
            <a:fillRect/>
          </a:stretch>
        </p:blipFill>
        <p:spPr>
          <a:xfrm>
            <a:off x="634069" y="1015205"/>
            <a:ext cx="10846731" cy="5037257"/>
          </a:xfrm>
          <a:prstGeom prst="rect">
            <a:avLst/>
          </a:prstGeom>
        </p:spPr>
      </p:pic>
    </p:spTree>
    <p:extLst>
      <p:ext uri="{BB962C8B-B14F-4D97-AF65-F5344CB8AC3E}">
        <p14:creationId xmlns="" xmlns:p14="http://schemas.microsoft.com/office/powerpoint/2010/main" val="212748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Modules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405806" cy="2671916"/>
          </a:xfrm>
          <a:prstGeom prst="rect">
            <a:avLst/>
          </a:prstGeom>
          <a:noFill/>
          <a:ln>
            <a:noFill/>
          </a:ln>
        </p:spPr>
        <p:txBody>
          <a:bodyPr spcFirstLastPara="1" wrap="square" lIns="91425" tIns="45700" rIns="91425" bIns="45700" anchor="t" anchorCtr="0">
            <a:normAutofit fontScale="92500" lnSpcReduction="20000"/>
          </a:bodyPr>
          <a:lstStyle/>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Technology Stack Components: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Front-end</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React.js, </a:t>
            </a:r>
            <a:r>
              <a:rPr lang="en-US" sz="2100" dirty="0">
                <a:latin typeface="Calibri" panose="020F0502020204030204" pitchFamily="34" charset="0"/>
                <a:ea typeface="Calibri" panose="020F0502020204030204" pitchFamily="34" charset="0"/>
                <a:cs typeface="Calibri" panose="020F0502020204030204" pitchFamily="34" charset="0"/>
              </a:rPr>
              <a:t>Tailwind CSS</a:t>
            </a:r>
            <a:r>
              <a:rPr lang="en-US" sz="2100" b="1" dirty="0">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(for responsive web interface)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Back-end</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Node.js with Express.js (for handling API requests and server-side logic)</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MongoDB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Authentication &amp; Security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JWT: For secure authentication.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API Integration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RESTful APIs (for fetching mandi prices, retail data, etc.)</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Hosting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Netlify or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Vercel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web app deployment) </a:t>
            </a: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0308161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1077</TotalTime>
  <Words>1770</Words>
  <Application>Microsoft Office PowerPoint</Application>
  <PresentationFormat>Custom</PresentationFormat>
  <Paragraphs>158</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Bioinformatics</vt:lpstr>
      <vt:lpstr>Develop Software Solutions to Enhance Educational Infrastructure and Connectivity in Rural Areas</vt:lpstr>
      <vt:lpstr>Abstract</vt:lpstr>
      <vt:lpstr>Github Link</vt:lpstr>
      <vt:lpstr>Literature Survey</vt:lpstr>
      <vt:lpstr>Objectives</vt:lpstr>
      <vt:lpstr>Existing Methods with Drawbacks</vt:lpstr>
      <vt:lpstr>Proposed Method</vt:lpstr>
      <vt:lpstr>Architecture Diagram</vt:lpstr>
      <vt:lpstr>Modules</vt:lpstr>
      <vt:lpstr>Software and Hardware Details</vt:lpstr>
      <vt:lpstr>Timeline of the Project (Gantt Chart) </vt:lpstr>
      <vt:lpstr>References</vt:lpstr>
      <vt:lpstr>References</vt:lpstr>
      <vt:lpstr>Project work mapping with SDG</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anku</cp:lastModifiedBy>
  <cp:revision>83</cp:revision>
  <dcterms:modified xsi:type="dcterms:W3CDTF">2025-05-14T12:52:24Z</dcterms:modified>
</cp:coreProperties>
</file>