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14"/>
  </p:notesMasterIdLst>
  <p:sldIdLst>
    <p:sldId id="483" r:id="rId2"/>
    <p:sldId id="484" r:id="rId3"/>
    <p:sldId id="470" r:id="rId4"/>
    <p:sldId id="486" r:id="rId5"/>
    <p:sldId id="478" r:id="rId6"/>
    <p:sldId id="481" r:id="rId7"/>
    <p:sldId id="480" r:id="rId8"/>
    <p:sldId id="482" r:id="rId9"/>
    <p:sldId id="476" r:id="rId10"/>
    <p:sldId id="485" r:id="rId11"/>
    <p:sldId id="473" r:id="rId12"/>
    <p:sldId id="468" r:id="rId13"/>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64" d="100"/>
          <a:sy n="64" d="100"/>
        </p:scale>
        <p:origin x="56" y="324"/>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ik1504@outlook.com" userId="2a500b72b4ec120b" providerId="LiveId" clId="{53344C47-7661-4D76-8042-0C7B132074BB}"/>
    <pc:docChg chg="modSld">
      <pc:chgData name="pavik1504@outlook.com" userId="2a500b72b4ec120b" providerId="LiveId" clId="{53344C47-7661-4D76-8042-0C7B132074BB}" dt="2025-03-18T07:09:55.569" v="53" actId="20577"/>
      <pc:docMkLst>
        <pc:docMk/>
      </pc:docMkLst>
      <pc:sldChg chg="modSp mod">
        <pc:chgData name="pavik1504@outlook.com" userId="2a500b72b4ec120b" providerId="LiveId" clId="{53344C47-7661-4D76-8042-0C7B132074BB}" dt="2025-03-18T07:09:55.569" v="53" actId="20577"/>
        <pc:sldMkLst>
          <pc:docMk/>
          <pc:sldMk cId="3090239800" sldId="483"/>
        </pc:sldMkLst>
        <pc:graphicFrameChg chg="modGraphic">
          <ac:chgData name="pavik1504@outlook.com" userId="2a500b72b4ec120b" providerId="LiveId" clId="{53344C47-7661-4D76-8042-0C7B132074BB}" dt="2025-03-18T07:09:55.569" v="53" actId="20577"/>
          <ac:graphicFrameMkLst>
            <pc:docMk/>
            <pc:sldMk cId="3090239800" sldId="483"/>
            <ac:graphicFrameMk id="10" creationId="{00000000-0000-0000-0000-000000000000}"/>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dgm:t>
        <a:bodyPr/>
        <a:lstStyle/>
        <a:p>
          <a:r>
            <a:rPr lang="en-US" dirty="0">
              <a:latin typeface="Times New Roman" panose="02020603050405020304" pitchFamily="18" charset="0"/>
              <a:cs typeface="Times New Roman" panose="02020603050405020304" pitchFamily="18" charset="0"/>
            </a:rPr>
            <a:t>Review 0</a:t>
          </a: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D471E45F-B026-44AA-9616-57E786AE80AF}">
      <dgm:prSet phldrT="[Text]" custT="1"/>
      <dgm:spPr/>
      <dgm:t>
        <a:bodyPr/>
        <a:lstStyle/>
        <a:p>
          <a:pPr algn="just"/>
          <a:r>
            <a:rPr lang="en-US" sz="1600" dirty="0">
              <a:latin typeface="Times New Roman" panose="02020603050405020304" pitchFamily="18" charset="0"/>
              <a:cs typeface="Times New Roman" panose="02020603050405020304" pitchFamily="18" charset="0"/>
            </a:rPr>
            <a:t>Our first task was to create the homepage of </a:t>
          </a:r>
          <a:r>
            <a:rPr lang="en-US" sz="1600" dirty="0" err="1">
              <a:latin typeface="Times New Roman" panose="02020603050405020304" pitchFamily="18" charset="0"/>
              <a:cs typeface="Times New Roman" panose="02020603050405020304" pitchFamily="18" charset="0"/>
            </a:rPr>
            <a:t>uptoskills</a:t>
          </a:r>
          <a:r>
            <a:rPr lang="en-US" sz="1600" dirty="0">
              <a:latin typeface="Times New Roman" panose="02020603050405020304" pitchFamily="18" charset="0"/>
              <a:cs typeface="Times New Roman" panose="02020603050405020304" pitchFamily="18" charset="0"/>
            </a:rPr>
            <a:t> website using HTML and CSS. </a:t>
          </a:r>
        </a:p>
      </dgm:t>
    </dgm:pt>
    <dgm:pt modelId="{326A986D-69A4-4AC0-AD9B-462FFC9C3F18}" type="parTrans" cxnId="{AEE28BEF-3F73-41A5-9307-D42A450FCA17}">
      <dgm:prSet/>
      <dgm:spPr/>
      <dgm:t>
        <a:bodyPr/>
        <a:lstStyle/>
        <a:p>
          <a:endParaRPr lang="en-US"/>
        </a:p>
      </dgm:t>
    </dgm:pt>
    <dgm:pt modelId="{304E70AD-39C7-4C28-BF7B-6EE91BAE97B7}" type="sibTrans" cxnId="{AEE28BEF-3F73-41A5-9307-D42A450FCA17}">
      <dgm:prSet/>
      <dgm:spPr/>
      <dgm:t>
        <a:bodyPr/>
        <a:lstStyle/>
        <a:p>
          <a:endParaRPr lang="en-US"/>
        </a:p>
      </dgm:t>
    </dgm:pt>
    <dgm:pt modelId="{7B3055AA-BF7C-46D0-9A9E-60087B9F57B4}">
      <dgm:prSet phldrT="[Text]"/>
      <dgm:spPr/>
      <dgm:t>
        <a:bodyPr/>
        <a:lstStyle/>
        <a:p>
          <a:r>
            <a:rPr lang="en-US" dirty="0">
              <a:latin typeface="Times New Roman" panose="02020603050405020304" pitchFamily="18" charset="0"/>
              <a:cs typeface="Times New Roman" panose="02020603050405020304" pitchFamily="18" charset="0"/>
            </a:rPr>
            <a:t>Review 1</a:t>
          </a: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9FED87C4-3F3B-4A18-9185-9F80CFEDEA2E}">
      <dgm:prSet phldrT="[Text]"/>
      <dgm:spPr/>
      <dgm:t>
        <a:bodyPr/>
        <a:lstStyle/>
        <a:p>
          <a:pPr algn="just"/>
          <a:r>
            <a:rPr lang="en-US" dirty="0">
              <a:latin typeface="Times New Roman" panose="02020603050405020304" pitchFamily="18" charset="0"/>
              <a:cs typeface="Times New Roman" panose="02020603050405020304" pitchFamily="18" charset="0"/>
            </a:rPr>
            <a:t>We will work on the front-end part of the Web Development in collaboration with the team members.</a:t>
          </a:r>
        </a:p>
      </dgm:t>
    </dgm:pt>
    <dgm:pt modelId="{669F5586-1E47-4A85-AA72-0E435BABD665}" type="parTrans" cxnId="{27611794-B6EF-4593-A560-02BF7692DC5A}">
      <dgm:prSet/>
      <dgm:spPr/>
      <dgm:t>
        <a:bodyPr/>
        <a:lstStyle/>
        <a:p>
          <a:endParaRPr lang="en-US"/>
        </a:p>
      </dgm:t>
    </dgm:pt>
    <dgm:pt modelId="{AD0D1882-5210-4A49-9875-4AAC43595580}" type="sibTrans" cxnId="{27611794-B6EF-4593-A560-02BF7692DC5A}">
      <dgm:prSet/>
      <dgm:spPr/>
      <dgm:t>
        <a:bodyPr/>
        <a:lstStyle/>
        <a:p>
          <a:endParaRPr lang="en-US"/>
        </a:p>
      </dgm:t>
    </dgm:pt>
    <dgm:pt modelId="{A59EC69B-8F3F-425B-819F-E8C557946AEE}">
      <dgm:prSet phldrT="[Text]"/>
      <dgm:spPr/>
      <dgm:t>
        <a:bodyPr/>
        <a:lstStyle/>
        <a:p>
          <a:r>
            <a:rPr lang="en-US" dirty="0">
              <a:latin typeface="Times New Roman" panose="02020603050405020304" pitchFamily="18" charset="0"/>
              <a:cs typeface="Times New Roman" panose="02020603050405020304" pitchFamily="18" charset="0"/>
            </a:rPr>
            <a:t>Review 2</a:t>
          </a: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dgm:spPr/>
      <dgm:t>
        <a:bodyPr/>
        <a:lstStyle/>
        <a:p>
          <a:pPr algn="l"/>
          <a:r>
            <a:rPr lang="en-US" dirty="0">
              <a:latin typeface="Times New Roman" panose="02020603050405020304" pitchFamily="18" charset="0"/>
              <a:cs typeface="Times New Roman" panose="02020603050405020304" pitchFamily="18" charset="0"/>
            </a:rPr>
            <a:t>We will work on the back- end part of the Web Development</a:t>
          </a:r>
        </a:p>
        <a:p>
          <a:pPr algn="l"/>
          <a:r>
            <a:rPr lang="en-US" dirty="0">
              <a:latin typeface="Times New Roman" panose="02020603050405020304" pitchFamily="18" charset="0"/>
              <a:cs typeface="Times New Roman" panose="02020603050405020304" pitchFamily="18" charset="0"/>
            </a:rPr>
            <a:t>in collaboration with the team members. </a:t>
          </a: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5E92505A-51E0-4F78-B3C5-704ACF8710DE}">
      <dgm:prSet phldrT="[Text]"/>
      <dgm:spPr/>
      <dgm:t>
        <a:bodyPr/>
        <a:lstStyle/>
        <a:p>
          <a:r>
            <a:rPr lang="en-US" dirty="0">
              <a:latin typeface="Times New Roman" panose="02020603050405020304" pitchFamily="18" charset="0"/>
              <a:cs typeface="Times New Roman" panose="02020603050405020304" pitchFamily="18" charset="0"/>
            </a:rPr>
            <a:t>Review 3</a:t>
          </a:r>
        </a:p>
      </dgm:t>
    </dgm:pt>
    <dgm:pt modelId="{765B1266-7CE2-4F9C-AE38-D97DFBC1B151}" type="parTrans" cxnId="{DA8CD5E8-B2EE-41E4-8EC6-CFB41D688F68}">
      <dgm:prSet/>
      <dgm:spPr/>
      <dgm:t>
        <a:bodyPr/>
        <a:lstStyle/>
        <a:p>
          <a:endParaRPr lang="en-US"/>
        </a:p>
      </dgm:t>
    </dgm:pt>
    <dgm:pt modelId="{5E9E6A6F-635A-4791-A107-01E95B62EA08}" type="sibTrans" cxnId="{DA8CD5E8-B2EE-41E4-8EC6-CFB41D688F68}">
      <dgm:prSet/>
      <dgm:spPr/>
      <dgm:t>
        <a:bodyPr/>
        <a:lstStyle/>
        <a:p>
          <a:endParaRPr lang="en-US"/>
        </a:p>
      </dgm:t>
    </dgm:pt>
    <dgm:pt modelId="{8213CF90-5AEB-40A7-AECD-6587CCC3C5D8}">
      <dgm:prSet/>
      <dgm:spPr/>
      <dgm:t>
        <a:bodyPr/>
        <a:lstStyle/>
        <a:p>
          <a:r>
            <a:rPr lang="en-US" dirty="0"/>
            <a:t>We will collaboratively work on the assigned tasks using the frameworks.  </a:t>
          </a:r>
          <a:endParaRPr lang="en-IN" dirty="0"/>
        </a:p>
      </dgm:t>
    </dgm:pt>
    <dgm:pt modelId="{9CDF9EA6-002E-4AF3-AE03-8C0F31BBCA26}" type="parTrans" cxnId="{EDDEBA61-A8D6-4976-BE15-86A0393CB870}">
      <dgm:prSet/>
      <dgm:spPr/>
      <dgm:t>
        <a:bodyPr/>
        <a:lstStyle/>
        <a:p>
          <a:endParaRPr lang="en-IN"/>
        </a:p>
      </dgm:t>
    </dgm:pt>
    <dgm:pt modelId="{A1DDB596-BEDF-41FF-846A-3F304D84D1C9}" type="sibTrans" cxnId="{EDDEBA61-A8D6-4976-BE15-86A0393CB870}">
      <dgm:prSet/>
      <dgm:spPr/>
      <dgm:t>
        <a:bodyPr/>
        <a:lstStyle/>
        <a:p>
          <a:endParaRPr lang="en-IN"/>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 modelId="{EA3B7F60-AEEC-41A8-8A2C-D3679EFCD073}" type="pres">
      <dgm:prSet presAssocID="{5E92505A-51E0-4F78-B3C5-704ACF8710DE}" presName="ChildAccent4" presStyleCnt="0"/>
      <dgm:spPr/>
    </dgm:pt>
    <dgm:pt modelId="{FC0F1314-3294-4A8C-8DCE-EB53E236164C}" type="pres">
      <dgm:prSet presAssocID="{5E92505A-51E0-4F78-B3C5-704ACF8710DE}" presName="ChildAccent" presStyleLbl="alignImgPlace1" presStyleIdx="0" presStyleCnt="4"/>
      <dgm:spPr/>
    </dgm:pt>
    <dgm:pt modelId="{98225A61-A0EC-450A-BED8-EF2E47E8FD18}" type="pres">
      <dgm:prSet presAssocID="{5E92505A-51E0-4F78-B3C5-704ACF8710DE}" presName="Child4" presStyleLbl="revTx" presStyleIdx="0" presStyleCnt="0">
        <dgm:presLayoutVars>
          <dgm:chMax val="0"/>
          <dgm:chPref val="0"/>
          <dgm:bulletEnabled val="1"/>
        </dgm:presLayoutVars>
      </dgm:prSet>
      <dgm:spPr/>
    </dgm:pt>
    <dgm:pt modelId="{2AAD338D-3122-4454-9A67-16BE024D44E3}" type="pres">
      <dgm:prSet presAssocID="{5E92505A-51E0-4F78-B3C5-704ACF8710DE}" presName="Parent4" presStyleLbl="node1" presStyleIdx="0" presStyleCnt="4">
        <dgm:presLayoutVars>
          <dgm:chMax val="2"/>
          <dgm:chPref val="1"/>
          <dgm:bulletEnabled val="1"/>
        </dgm:presLayoutVars>
      </dgm:prSet>
      <dgm:spPr/>
    </dgm:pt>
    <dgm:pt modelId="{96AFCF47-32CA-4C44-9E3C-782007B7112E}" type="pres">
      <dgm:prSet presAssocID="{A59EC69B-8F3F-425B-819F-E8C557946AEE}" presName="ChildAccent3" presStyleCnt="0"/>
      <dgm:spPr/>
    </dgm:pt>
    <dgm:pt modelId="{2532504F-5FE1-4C97-B485-F05E8885EACC}" type="pres">
      <dgm:prSet presAssocID="{A59EC69B-8F3F-425B-819F-E8C557946AEE}" presName="ChildAccent" presStyleLbl="alignImgPlace1" presStyleIdx="1" presStyleCnt="4"/>
      <dgm:spPr/>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pt>
    <dgm:pt modelId="{4C66D42D-7E6D-4563-AFDC-369C30B73F70}" type="pres">
      <dgm:prSet presAssocID="{A59EC69B-8F3F-425B-819F-E8C557946AEE}" presName="Parent3" presStyleLbl="node1" presStyleIdx="1" presStyleCnt="4">
        <dgm:presLayoutVars>
          <dgm:chMax val="2"/>
          <dgm:chPref val="1"/>
          <dgm:bulletEnabled val="1"/>
        </dgm:presLayoutVars>
      </dgm:prSet>
      <dgm:spPr/>
    </dgm:pt>
    <dgm:pt modelId="{C1269CE6-C767-48CC-AAFD-A238D1FFDABA}" type="pres">
      <dgm:prSet presAssocID="{7B3055AA-BF7C-46D0-9A9E-60087B9F57B4}" presName="ChildAccent2" presStyleCnt="0"/>
      <dgm:spPr/>
    </dgm:pt>
    <dgm:pt modelId="{06F8D57B-EDF4-4CF4-8700-DC2CA3E3028E}" type="pres">
      <dgm:prSet presAssocID="{7B3055AA-BF7C-46D0-9A9E-60087B9F57B4}" presName="ChildAccent" presStyleLbl="alignImgPlace1" presStyleIdx="2" presStyleCnt="4"/>
      <dgm:spPr/>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pt>
    <dgm:pt modelId="{00BB3360-A9BB-4051-A4B1-1216F82F642C}" type="pres">
      <dgm:prSet presAssocID="{7B3055AA-BF7C-46D0-9A9E-60087B9F57B4}" presName="Parent2" presStyleLbl="node1" presStyleIdx="2" presStyleCnt="4">
        <dgm:presLayoutVars>
          <dgm:chMax val="2"/>
          <dgm:chPref val="1"/>
          <dgm:bulletEnabled val="1"/>
        </dgm:presLayoutVars>
      </dgm:prSet>
      <dgm:spPr/>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3" presStyleCnt="4"/>
      <dgm:spPr/>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pt>
    <dgm:pt modelId="{65257024-FAC0-4522-B139-1CC85B547BE8}" type="pres">
      <dgm:prSet presAssocID="{988D96B0-D16E-4763-B393-84178CF4FF50}" presName="Parent1" presStyleLbl="node1" presStyleIdx="3" presStyleCnt="4">
        <dgm:presLayoutVars>
          <dgm:chMax val="2"/>
          <dgm:chPref val="1"/>
          <dgm:bulletEnabled val="1"/>
        </dgm:presLayoutVars>
      </dgm:prSet>
      <dgm:spPr/>
    </dgm:pt>
  </dgm:ptLst>
  <dgm:cxnLst>
    <dgm:cxn modelId="{2C934C00-3DCA-4C23-8911-F378A90D516E}" type="presOf" srcId="{5E92505A-51E0-4F78-B3C5-704ACF8710DE}" destId="{2AAD338D-3122-4454-9A67-16BE024D44E3}" srcOrd="0" destOrd="0" presId="urn:microsoft.com/office/officeart/2011/layout/InterconnectedBlockProcess"/>
    <dgm:cxn modelId="{A303CB23-C07B-4FD8-8879-3E5BF171954A}" type="presOf" srcId="{8213CF90-5AEB-40A7-AECD-6587CCC3C5D8}" destId="{FC0F1314-3294-4A8C-8DCE-EB53E236164C}" srcOrd="0" destOrd="0" presId="urn:microsoft.com/office/officeart/2011/layout/InterconnectedBlockProcess"/>
    <dgm:cxn modelId="{45270D25-428B-4D13-96B6-70A52338AE53}" type="presOf" srcId="{988D96B0-D16E-4763-B393-84178CF4FF50}" destId="{65257024-FAC0-4522-B139-1CC85B547BE8}" srcOrd="0" destOrd="0" presId="urn:microsoft.com/office/officeart/2011/layout/InterconnectedBlockProcess"/>
    <dgm:cxn modelId="{EE32DD29-1088-4A6B-ABC7-885A718C60CA}" type="presOf" srcId="{D471E45F-B026-44AA-9616-57E786AE80AF}" destId="{A134CDD1-D85F-44EF-8BEE-9F99A855C1E6}" srcOrd="0" destOrd="0" presId="urn:microsoft.com/office/officeart/2011/layout/InterconnectedBlockProcess"/>
    <dgm:cxn modelId="{5088B72B-A58C-4D5F-B56F-2A1C0C405D92}" type="presOf" srcId="{7B3055AA-BF7C-46D0-9A9E-60087B9F57B4}" destId="{00BB3360-A9BB-4051-A4B1-1216F82F642C}" srcOrd="0" destOrd="0" presId="urn:microsoft.com/office/officeart/2011/layout/InterconnectedBlockProcess"/>
    <dgm:cxn modelId="{E3292D60-84FF-4CC1-B475-12D7D4F90772}" type="presOf" srcId="{D471E45F-B026-44AA-9616-57E786AE80AF}" destId="{1C91D7E3-8940-4A33-9182-677DD5415901}" srcOrd="1" destOrd="0" presId="urn:microsoft.com/office/officeart/2011/layout/InterconnectedBlockProcess"/>
    <dgm:cxn modelId="{EDDEBA61-A8D6-4976-BE15-86A0393CB870}" srcId="{5E92505A-51E0-4F78-B3C5-704ACF8710DE}" destId="{8213CF90-5AEB-40A7-AECD-6587CCC3C5D8}" srcOrd="0" destOrd="0" parTransId="{9CDF9EA6-002E-4AF3-AE03-8C0F31BBCA26}" sibTransId="{A1DDB596-BEDF-41FF-846A-3F304D84D1C9}"/>
    <dgm:cxn modelId="{AA17007A-110D-43AE-B6F2-DF2DF885F2E2}" srcId="{A59EC69B-8F3F-425B-819F-E8C557946AEE}" destId="{73DB572E-062D-41AD-8033-D361B8E583DB}" srcOrd="0" destOrd="0" parTransId="{75D01B62-D132-48B8-9D06-D0A551A21107}" sibTransId="{98BDB650-3386-4D3D-8E80-609010499291}"/>
    <dgm:cxn modelId="{ED6BF78A-381A-40F3-A9EB-F252D63F0707}" type="presOf" srcId="{73DB572E-062D-41AD-8033-D361B8E583DB}" destId="{2532504F-5FE1-4C97-B485-F05E8885EACC}" srcOrd="0" destOrd="0" presId="urn:microsoft.com/office/officeart/2011/layout/InterconnectedBlockProcess"/>
    <dgm:cxn modelId="{02D0CD8C-C59F-405A-AAC8-89AA97D36D41}" type="presOf" srcId="{9FED87C4-3F3B-4A18-9185-9F80CFEDEA2E}" destId="{6BCCFBA6-7A43-4631-AD7F-AFB10E1E6CD7}" srcOrd="1"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F68F949A-245C-4136-B9D7-9229F30FDEC9}" type="presOf" srcId="{A59EC69B-8F3F-425B-819F-E8C557946AEE}" destId="{4C66D42D-7E6D-4563-AFDC-369C30B73F70}" srcOrd="0" destOrd="0" presId="urn:microsoft.com/office/officeart/2011/layout/InterconnectedBlockProcess"/>
    <dgm:cxn modelId="{2B2182A0-E487-434C-89A9-3B3D9F8BF8B8}" type="presOf" srcId="{8213CF90-5AEB-40A7-AECD-6587CCC3C5D8}" destId="{98225A61-A0EC-450A-BED8-EF2E47E8FD18}" srcOrd="1" destOrd="0" presId="urn:microsoft.com/office/officeart/2011/layout/InterconnectedBlockProcess"/>
    <dgm:cxn modelId="{6C7D4BBB-EED6-4011-9FBC-87F683D5B245}" srcId="{5751524B-FB67-4894-A0C5-35151E149D68}" destId="{7B3055AA-BF7C-46D0-9A9E-60087B9F57B4}" srcOrd="1" destOrd="0" parTransId="{F772EF41-D2BB-4368-8327-B4E332165F48}" sibTransId="{B81593E2-4CAC-4783-8D2D-E9DDD236A942}"/>
    <dgm:cxn modelId="{A89E8CCE-DC9D-4BC1-984D-FEF289B82C65}" type="presOf" srcId="{5751524B-FB67-4894-A0C5-35151E149D68}" destId="{A6BCDA7B-D633-438F-B44D-CB4D60E5C492}" srcOrd="0" destOrd="0" presId="urn:microsoft.com/office/officeart/2011/layout/InterconnectedBlockProcess"/>
    <dgm:cxn modelId="{D1BA1DD0-A52A-47BF-962D-9810C87E1576}" srcId="{5751524B-FB67-4894-A0C5-35151E149D68}" destId="{A59EC69B-8F3F-425B-819F-E8C557946AEE}" srcOrd="2" destOrd="0" parTransId="{0095C3CB-916F-4060-A8DA-DD282FB51587}" sibTransId="{2868AD8D-4E38-46CE-A972-709857BF40AC}"/>
    <dgm:cxn modelId="{DA8CD5E8-B2EE-41E4-8EC6-CFB41D688F68}" srcId="{5751524B-FB67-4894-A0C5-35151E149D68}" destId="{5E92505A-51E0-4F78-B3C5-704ACF8710DE}" srcOrd="3" destOrd="0" parTransId="{765B1266-7CE2-4F9C-AE38-D97DFBC1B151}" sibTransId="{5E9E6A6F-635A-4791-A107-01E95B62EA08}"/>
    <dgm:cxn modelId="{1CF0C9EC-03B3-43C7-AC62-87DAFD9D1635}" type="presOf" srcId="{9FED87C4-3F3B-4A18-9185-9F80CFEDEA2E}" destId="{06F8D57B-EDF4-4CF4-8700-DC2CA3E3028E}" srcOrd="0" destOrd="0" presId="urn:microsoft.com/office/officeart/2011/layout/InterconnectedBlockProcess"/>
    <dgm:cxn modelId="{AEE28BEF-3F73-41A5-9307-D42A450FCA17}" srcId="{988D96B0-D16E-4763-B393-84178CF4FF50}" destId="{D471E45F-B026-44AA-9616-57E786AE80AF}" srcOrd="0" destOrd="0" parTransId="{326A986D-69A4-4AC0-AD9B-462FFC9C3F18}" sibTransId="{304E70AD-39C7-4C28-BF7B-6EE91BAE97B7}"/>
    <dgm:cxn modelId="{8CB593F6-6C5D-4606-B959-3E27F9872EC1}" srcId="{5751524B-FB67-4894-A0C5-35151E149D68}" destId="{988D96B0-D16E-4763-B393-84178CF4FF50}" srcOrd="0" destOrd="0" parTransId="{080A6B9D-C27D-4227-AC65-3C97878D78C4}" sibTransId="{19B27CEC-4BAD-44A7-A9A7-B7A8B23ADCFD}"/>
    <dgm:cxn modelId="{7968BEFA-737C-4540-8116-892FA4A56765}" type="presOf" srcId="{73DB572E-062D-41AD-8033-D361B8E583DB}" destId="{0D08ED52-6744-4369-B780-916B09984775}" srcOrd="1" destOrd="0" presId="urn:microsoft.com/office/officeart/2011/layout/InterconnectedBlockProcess"/>
    <dgm:cxn modelId="{6CA9A5D7-C24A-4CF2-BE1F-6E21DB839128}" type="presParOf" srcId="{A6BCDA7B-D633-438F-B44D-CB4D60E5C492}" destId="{EA3B7F60-AEEC-41A8-8A2C-D3679EFCD073}" srcOrd="0" destOrd="0" presId="urn:microsoft.com/office/officeart/2011/layout/InterconnectedBlockProcess"/>
    <dgm:cxn modelId="{BBB5CABF-20C5-47F6-80F7-7C69D2F2EB05}" type="presParOf" srcId="{EA3B7F60-AEEC-41A8-8A2C-D3679EFCD073}" destId="{FC0F1314-3294-4A8C-8DCE-EB53E236164C}" srcOrd="0" destOrd="0" presId="urn:microsoft.com/office/officeart/2011/layout/InterconnectedBlockProcess"/>
    <dgm:cxn modelId="{75E25B52-D460-4F8E-9628-E5733C416215}" type="presParOf" srcId="{A6BCDA7B-D633-438F-B44D-CB4D60E5C492}" destId="{98225A61-A0EC-450A-BED8-EF2E47E8FD18}" srcOrd="1" destOrd="0" presId="urn:microsoft.com/office/officeart/2011/layout/InterconnectedBlockProcess"/>
    <dgm:cxn modelId="{181DD3DA-835B-424D-BA41-90E54820644A}" type="presParOf" srcId="{A6BCDA7B-D633-438F-B44D-CB4D60E5C492}" destId="{2AAD338D-3122-4454-9A67-16BE024D44E3}" srcOrd="2" destOrd="0" presId="urn:microsoft.com/office/officeart/2011/layout/InterconnectedBlockProcess"/>
    <dgm:cxn modelId="{8763BB5B-6F4C-4D47-85B1-62610FE5B298}" type="presParOf" srcId="{A6BCDA7B-D633-438F-B44D-CB4D60E5C492}" destId="{96AFCF47-32CA-4C44-9E3C-782007B7112E}" srcOrd="3" destOrd="0" presId="urn:microsoft.com/office/officeart/2011/layout/InterconnectedBlockProcess"/>
    <dgm:cxn modelId="{DEC84310-B2F7-4E69-8F89-299DFF887707}" type="presParOf" srcId="{96AFCF47-32CA-4C44-9E3C-782007B7112E}" destId="{2532504F-5FE1-4C97-B485-F05E8885EACC}" srcOrd="0" destOrd="0" presId="urn:microsoft.com/office/officeart/2011/layout/InterconnectedBlockProcess"/>
    <dgm:cxn modelId="{411A5A8E-BF9A-4918-B1BF-97B5D2E1CE75}" type="presParOf" srcId="{A6BCDA7B-D633-438F-B44D-CB4D60E5C492}" destId="{0D08ED52-6744-4369-B780-916B09984775}" srcOrd="4" destOrd="0" presId="urn:microsoft.com/office/officeart/2011/layout/InterconnectedBlockProcess"/>
    <dgm:cxn modelId="{F96AEFC3-668C-485E-AC28-DE7FA02228A9}" type="presParOf" srcId="{A6BCDA7B-D633-438F-B44D-CB4D60E5C492}" destId="{4C66D42D-7E6D-4563-AFDC-369C30B73F70}" srcOrd="5" destOrd="0" presId="urn:microsoft.com/office/officeart/2011/layout/InterconnectedBlockProcess"/>
    <dgm:cxn modelId="{7911F644-0138-4A4E-B810-F025BD63CD8F}" type="presParOf" srcId="{A6BCDA7B-D633-438F-B44D-CB4D60E5C492}" destId="{C1269CE6-C767-48CC-AAFD-A238D1FFDABA}" srcOrd="6"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7" destOrd="0" presId="urn:microsoft.com/office/officeart/2011/layout/InterconnectedBlockProcess"/>
    <dgm:cxn modelId="{214D504B-4CBF-4B7C-A0E7-B63D10D9DDB1}" type="presParOf" srcId="{A6BCDA7B-D633-438F-B44D-CB4D60E5C492}" destId="{00BB3360-A9BB-4051-A4B1-1216F82F642C}" srcOrd="8" destOrd="0" presId="urn:microsoft.com/office/officeart/2011/layout/InterconnectedBlockProcess"/>
    <dgm:cxn modelId="{07B34F88-773E-4FE4-8638-A7CCDA760808}" type="presParOf" srcId="{A6BCDA7B-D633-438F-B44D-CB4D60E5C492}" destId="{7305DF14-0FF5-45E4-8B19-015814092DBD}" srcOrd="9"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0" destOrd="0" presId="urn:microsoft.com/office/officeart/2011/layout/InterconnectedBlockProcess"/>
    <dgm:cxn modelId="{C9F769F8-3C09-4DEC-B20E-9972D58EEAFC}"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F1314-3294-4A8C-8DCE-EB53E236164C}">
      <dsp:nvSpPr>
        <dsp:cNvPr id="0" name=""/>
        <dsp:cNvSpPr/>
      </dsp:nvSpPr>
      <dsp:spPr>
        <a:xfrm>
          <a:off x="6639818" y="767810"/>
          <a:ext cx="1382018" cy="3290384"/>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marL="0" lvl="0" indent="0" algn="r" defTabSz="622300">
            <a:lnSpc>
              <a:spcPct val="90000"/>
            </a:lnSpc>
            <a:spcBef>
              <a:spcPct val="0"/>
            </a:spcBef>
            <a:spcAft>
              <a:spcPct val="35000"/>
            </a:spcAft>
            <a:buNone/>
          </a:pPr>
          <a:r>
            <a:rPr lang="en-US" sz="1400" kern="1200" dirty="0"/>
            <a:t>We will collaboratively work on the assigned tasks using the frameworks.  </a:t>
          </a:r>
          <a:endParaRPr lang="en-IN" sz="1400" kern="1200" dirty="0"/>
        </a:p>
      </dsp:txBody>
      <dsp:txXfrm>
        <a:off x="6815058" y="767810"/>
        <a:ext cx="1206778" cy="3290384"/>
      </dsp:txXfrm>
    </dsp:sp>
    <dsp:sp modelId="{2AAD338D-3122-4454-9A67-16BE024D44E3}">
      <dsp:nvSpPr>
        <dsp:cNvPr id="0" name=""/>
        <dsp:cNvSpPr/>
      </dsp:nvSpPr>
      <dsp:spPr>
        <a:xfrm>
          <a:off x="6639818" y="0"/>
          <a:ext cx="1382018" cy="7678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3</a:t>
          </a:r>
        </a:p>
      </dsp:txBody>
      <dsp:txXfrm>
        <a:off x="6639818" y="0"/>
        <a:ext cx="1382018" cy="767810"/>
      </dsp:txXfrm>
    </dsp:sp>
    <dsp:sp modelId="{2532504F-5FE1-4C97-B485-F05E8885EACC}">
      <dsp:nvSpPr>
        <dsp:cNvPr id="0" name=""/>
        <dsp:cNvSpPr/>
      </dsp:nvSpPr>
      <dsp:spPr>
        <a:xfrm>
          <a:off x="5257800" y="767810"/>
          <a:ext cx="1382018" cy="3071241"/>
        </a:xfrm>
        <a:prstGeom prst="wedgeRectCallout">
          <a:avLst>
            <a:gd name="adj1" fmla="val 62500"/>
            <a:gd name="adj2" fmla="val 20830"/>
          </a:avLst>
        </a:prstGeom>
        <a:solidFill>
          <a:schemeClr val="accent1">
            <a:tint val="50000"/>
            <a:hueOff val="-4019912"/>
            <a:satOff val="8042"/>
            <a:lumOff val="34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We will work on the back- end part of the Web Development</a:t>
          </a:r>
        </a:p>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in collaboration with the team members. </a:t>
          </a:r>
        </a:p>
      </dsp:txBody>
      <dsp:txXfrm>
        <a:off x="5433039" y="767810"/>
        <a:ext cx="1206778" cy="3071241"/>
      </dsp:txXfrm>
    </dsp:sp>
    <dsp:sp modelId="{4C66D42D-7E6D-4563-AFDC-369C30B73F70}">
      <dsp:nvSpPr>
        <dsp:cNvPr id="0" name=""/>
        <dsp:cNvSpPr/>
      </dsp:nvSpPr>
      <dsp:spPr>
        <a:xfrm>
          <a:off x="5257800" y="111600"/>
          <a:ext cx="1382018" cy="65823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2</a:t>
          </a:r>
        </a:p>
      </dsp:txBody>
      <dsp:txXfrm>
        <a:off x="5257800" y="111600"/>
        <a:ext cx="1382018" cy="658239"/>
      </dsp:txXfrm>
    </dsp:sp>
    <dsp:sp modelId="{06F8D57B-EDF4-4CF4-8700-DC2CA3E3028E}">
      <dsp:nvSpPr>
        <dsp:cNvPr id="0" name=""/>
        <dsp:cNvSpPr/>
      </dsp:nvSpPr>
      <dsp:spPr>
        <a:xfrm>
          <a:off x="3875781" y="767810"/>
          <a:ext cx="1382018" cy="2851693"/>
        </a:xfrm>
        <a:prstGeom prst="wedgeRectCallout">
          <a:avLst>
            <a:gd name="adj1" fmla="val 62500"/>
            <a:gd name="adj2" fmla="val 20830"/>
          </a:avLst>
        </a:prstGeom>
        <a:solidFill>
          <a:schemeClr val="accent1">
            <a:tint val="50000"/>
            <a:hueOff val="-8039823"/>
            <a:satOff val="16083"/>
            <a:lumOff val="6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marL="0" lvl="0" indent="0" algn="just"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We will work on the front-end part of the Web Development in collaboration with the team members.</a:t>
          </a:r>
        </a:p>
      </dsp:txBody>
      <dsp:txXfrm>
        <a:off x="4051021" y="767810"/>
        <a:ext cx="1206778" cy="2851693"/>
      </dsp:txXfrm>
    </dsp:sp>
    <dsp:sp modelId="{00BB3360-A9BB-4051-A4B1-1216F82F642C}">
      <dsp:nvSpPr>
        <dsp:cNvPr id="0" name=""/>
        <dsp:cNvSpPr/>
      </dsp:nvSpPr>
      <dsp:spPr>
        <a:xfrm>
          <a:off x="3875781" y="219548"/>
          <a:ext cx="1382018" cy="54826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1</a:t>
          </a:r>
        </a:p>
      </dsp:txBody>
      <dsp:txXfrm>
        <a:off x="3875781" y="219548"/>
        <a:ext cx="1382018" cy="548262"/>
      </dsp:txXfrm>
    </dsp:sp>
    <dsp:sp modelId="{A134CDD1-D85F-44EF-8BEE-9F99A855C1E6}">
      <dsp:nvSpPr>
        <dsp:cNvPr id="0" name=""/>
        <dsp:cNvSpPr/>
      </dsp:nvSpPr>
      <dsp:spPr>
        <a:xfrm>
          <a:off x="2493763" y="767810"/>
          <a:ext cx="1382018" cy="2632145"/>
        </a:xfrm>
        <a:prstGeom prst="wedgeRectCallout">
          <a:avLst>
            <a:gd name="adj1" fmla="val 62500"/>
            <a:gd name="adj2" fmla="val 20830"/>
          </a:avLst>
        </a:prstGeom>
        <a:solidFill>
          <a:schemeClr val="accent1">
            <a:tint val="50000"/>
            <a:hueOff val="-12059734"/>
            <a:satOff val="24125"/>
            <a:lumOff val="102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just"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Our first task was to create the homepage of </a:t>
          </a:r>
          <a:r>
            <a:rPr lang="en-US" sz="1600" kern="1200" dirty="0" err="1">
              <a:latin typeface="Times New Roman" panose="02020603050405020304" pitchFamily="18" charset="0"/>
              <a:cs typeface="Times New Roman" panose="02020603050405020304" pitchFamily="18" charset="0"/>
            </a:rPr>
            <a:t>uptoskills</a:t>
          </a:r>
          <a:r>
            <a:rPr lang="en-US" sz="1600" kern="1200" dirty="0">
              <a:latin typeface="Times New Roman" panose="02020603050405020304" pitchFamily="18" charset="0"/>
              <a:cs typeface="Times New Roman" panose="02020603050405020304" pitchFamily="18" charset="0"/>
            </a:rPr>
            <a:t> website using HTML and CSS. </a:t>
          </a:r>
        </a:p>
      </dsp:txBody>
      <dsp:txXfrm>
        <a:off x="2669003" y="767810"/>
        <a:ext cx="1206778" cy="2632145"/>
      </dsp:txXfrm>
    </dsp:sp>
    <dsp:sp modelId="{65257024-FAC0-4522-B139-1CC85B547BE8}">
      <dsp:nvSpPr>
        <dsp:cNvPr id="0" name=""/>
        <dsp:cNvSpPr/>
      </dsp:nvSpPr>
      <dsp:spPr>
        <a:xfrm>
          <a:off x="2493763" y="329119"/>
          <a:ext cx="1382018" cy="4386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0</a:t>
          </a:r>
        </a:p>
      </dsp:txBody>
      <dsp:txXfrm>
        <a:off x="2493763" y="329119"/>
        <a:ext cx="1382018" cy="438690"/>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3/18/2025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3/18/2025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3/18/2025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3/18/2025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3/18/2025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3/18/2025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3/18/2025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3/18/2025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3/18/2025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3/18/2025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3/18/2025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3/18/2025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3/18/2025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1808704"/>
            <a:ext cx="5514300" cy="1740212"/>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p>
          <a:p>
            <a:pPr marL="0" marR="0" lvl="0" indent="0" algn="ctr" rtl="0">
              <a:spcBef>
                <a:spcPts val="0"/>
              </a:spcBef>
              <a:spcAft>
                <a:spcPts val="0"/>
              </a:spcAft>
              <a:buClr>
                <a:srgbClr val="17365D"/>
              </a:buClr>
              <a:buSzPts val="2000"/>
              <a:buFont typeface="Arial"/>
              <a:buNone/>
            </a:pPr>
            <a:r>
              <a:rPr lang="en-US" dirty="0">
                <a:solidFill>
                  <a:srgbClr val="FF0000"/>
                </a:solidFill>
                <a:latin typeface="Cambria" panose="02040503050406030204" pitchFamily="18" charset="0"/>
                <a:ea typeface="Cambria" panose="02040503050406030204" pitchFamily="18" charset="0"/>
              </a:rPr>
              <a:t>Mr. Md </a:t>
            </a:r>
            <a:r>
              <a:rPr lang="en-US" dirty="0" err="1">
                <a:solidFill>
                  <a:srgbClr val="FF0000"/>
                </a:solidFill>
                <a:latin typeface="Cambria" panose="02040503050406030204" pitchFamily="18" charset="0"/>
                <a:ea typeface="Cambria" panose="02040503050406030204" pitchFamily="18" charset="0"/>
              </a:rPr>
              <a:t>Ziaur</a:t>
            </a:r>
            <a:r>
              <a:rPr lang="en-US" dirty="0">
                <a:solidFill>
                  <a:srgbClr val="FF0000"/>
                </a:solidFill>
                <a:latin typeface="Cambria" panose="02040503050406030204" pitchFamily="18" charset="0"/>
                <a:ea typeface="Cambria" panose="02040503050406030204" pitchFamily="18" charset="0"/>
              </a:rPr>
              <a:t> Rahman</a:t>
            </a:r>
          </a:p>
          <a:p>
            <a:pPr marL="0" marR="0" lvl="0" indent="0" algn="ctr" rtl="0">
              <a:spcBef>
                <a:spcPts val="0"/>
              </a:spcBef>
              <a:spcAft>
                <a:spcPts val="0"/>
              </a:spcAft>
              <a:buClr>
                <a:srgbClr val="17365D"/>
              </a:buClr>
              <a:buSzPts val="2000"/>
              <a:buFont typeface="Arial"/>
              <a:buNone/>
            </a:pPr>
            <a:r>
              <a:rPr lang="en-GB" sz="1700" b="1" i="0" u="none" strike="noStrike" cap="none" dirty="0">
                <a:solidFill>
                  <a:srgbClr val="FF0000"/>
                </a:solidFill>
                <a:latin typeface="Cambria" panose="02040503050406030204" pitchFamily="18" charset="0"/>
                <a:ea typeface="Cambria" panose="02040503050406030204" pitchFamily="18" charset="0"/>
                <a:cs typeface="Verdana"/>
                <a:sym typeface="Verdana"/>
              </a:rPr>
              <a:t>Assistant Professor</a:t>
            </a:r>
            <a:endParaRPr dirty="0">
              <a:solidFill>
                <a:srgbClr val="FF0000"/>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400412" y="3815249"/>
            <a:ext cx="11175290" cy="174021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Computer Science And Engineering</a:t>
            </a:r>
            <a:endPar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Dr. Asif Mohammed H.B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Mr.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Amarnath J.L &amp; Dr. Jayanthi. k.</a:t>
            </a:r>
            <a:endPar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 Coordinator: </a:t>
            </a:r>
            <a:r>
              <a:rPr lang="en-US" sz="2000" b="1" dirty="0">
                <a:latin typeface="Cambria" panose="02040503050406030204" pitchFamily="18" charset="0"/>
                <a:ea typeface="Cambria" panose="02040503050406030204" pitchFamily="18" charset="0"/>
                <a:cs typeface="Verdana"/>
                <a:sym typeface="Verdana"/>
              </a:rPr>
              <a:t>Mr. Md </a:t>
            </a:r>
            <a:r>
              <a:rPr lang="en-US" sz="2000" b="1" dirty="0" err="1">
                <a:latin typeface="Cambria" panose="02040503050406030204" pitchFamily="18" charset="0"/>
                <a:ea typeface="Cambria" panose="02040503050406030204" pitchFamily="18" charset="0"/>
                <a:cs typeface="Verdana"/>
                <a:sym typeface="Verdana"/>
              </a:rPr>
              <a:t>Ziaur</a:t>
            </a:r>
            <a:r>
              <a:rPr lang="en-US" sz="2000" b="1" dirty="0">
                <a:latin typeface="Cambria" panose="02040503050406030204" pitchFamily="18" charset="0"/>
                <a:ea typeface="Cambria" panose="02040503050406030204" pitchFamily="18" charset="0"/>
                <a:cs typeface="Verdana"/>
                <a:sym typeface="Verdana"/>
              </a:rPr>
              <a:t> Rahman</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601909" y="130629"/>
            <a:ext cx="10973793" cy="1589486"/>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Review-0 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DOMAIN: Web Development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896158122"/>
              </p:ext>
            </p:extLst>
          </p:nvPr>
        </p:nvGraphicFramePr>
        <p:xfrm>
          <a:off x="601909" y="1720115"/>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36364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364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K Pavithra</a:t>
                      </a:r>
                    </a:p>
                  </a:txBody>
                  <a:tcPr/>
                </a:tc>
                <a:extLst>
                  <a:ext uri="{0D108BD9-81ED-4DB2-BD59-A6C34878D82A}">
                    <a16:rowId xmlns:a16="http://schemas.microsoft.com/office/drawing/2014/main" val="673540802"/>
                  </a:ext>
                </a:extLst>
              </a:tr>
              <a:tr h="36364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20211CSE0690</a:t>
                      </a:r>
                    </a:p>
                  </a:txBody>
                  <a:tcPr/>
                </a:tc>
                <a:extLst>
                  <a:ext uri="{0D108BD9-81ED-4DB2-BD59-A6C34878D82A}">
                    <a16:rowId xmlns:a16="http://schemas.microsoft.com/office/drawing/2014/main" val="1825509489"/>
                  </a:ext>
                </a:extLst>
              </a:tr>
              <a:tr h="36364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8CSE07</a:t>
                      </a:r>
                    </a:p>
                  </a:txBody>
                  <a:tcPr/>
                </a:tc>
                <a:extLst>
                  <a:ext uri="{0D108BD9-81ED-4DB2-BD59-A6C34878D82A}">
                    <a16:rowId xmlns:a16="http://schemas.microsoft.com/office/drawing/2014/main" val="1278268189"/>
                  </a:ext>
                </a:extLst>
              </a:tr>
              <a:tr h="36364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G-08</a:t>
                      </a: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Github Link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
        <p:nvSpPr>
          <p:cNvPr id="3" name="Content Placeholder 2"/>
          <p:cNvSpPr>
            <a:spLocks noGrp="1"/>
          </p:cNvSpPr>
          <p:nvPr>
            <p:ph idx="1"/>
          </p:nvPr>
        </p:nvSpPr>
        <p:spPr>
          <a:xfrm>
            <a:off x="737709" y="1353815"/>
            <a:ext cx="10515600" cy="4351338"/>
          </a:xfrm>
        </p:spPr>
        <p:txBody>
          <a:bodyPr/>
          <a:lstStyle/>
          <a:p>
            <a:pPr marL="342900" indent="-190500" algn="just">
              <a:spcBef>
                <a:spcPts val="0"/>
              </a:spcBef>
              <a:buSzPct val="100000"/>
              <a:buNone/>
            </a:pPr>
            <a:r>
              <a:rPr lang="en-US" b="1" dirty="0">
                <a:solidFill>
                  <a:schemeClr val="tx2"/>
                </a:solidFill>
                <a:latin typeface="Calibri" panose="020F0502020204030204" pitchFamily="34" charset="0"/>
                <a:ea typeface="Calibri" panose="020F0502020204030204" pitchFamily="34" charset="0"/>
                <a:cs typeface="Calibri" panose="020F0502020204030204" pitchFamily="34" charset="0"/>
              </a:rPr>
              <a:t>https://github.com/customerservicechatbot</a:t>
            </a:r>
            <a:endParaRPr lang="en-US" dirty="0">
              <a:solidFill>
                <a:schemeClr val="tx2"/>
              </a:solidFill>
              <a:latin typeface="Calibri" panose="020F0502020204030204" pitchFamily="34" charset="0"/>
              <a:ea typeface="Calibri" panose="020F0502020204030204" pitchFamily="34" charset="0"/>
              <a:cs typeface="Calibri" panose="020F0502020204030204" pitchFamily="34" charset="0"/>
            </a:endParaRPr>
          </a:p>
          <a:p>
            <a:pPr marL="342900" indent="-190500" algn="just">
              <a:spcBef>
                <a:spcPts val="0"/>
              </a:spcBef>
              <a:buSzPct val="100000"/>
              <a:buFont typeface="Arial"/>
              <a:buNone/>
            </a:pPr>
            <a:endParaRPr lang="en-US" b="1" dirty="0">
              <a:solidFill>
                <a:schemeClr val="tx1"/>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endParaRPr lang="en-US" dirty="0"/>
          </a:p>
          <a:p>
            <a:endParaRPr lang="en-US" dirty="0"/>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11</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Contents</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2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Company or Organization</a:t>
            </a: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0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900" y="136525"/>
            <a:ext cx="10750899" cy="908505"/>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The Organization</a:t>
            </a:r>
          </a:p>
        </p:txBody>
      </p:sp>
      <p:sp>
        <p:nvSpPr>
          <p:cNvPr id="3" name="Content Placeholder 2"/>
          <p:cNvSpPr>
            <a:spLocks noGrp="1"/>
          </p:cNvSpPr>
          <p:nvPr>
            <p:ph idx="1"/>
          </p:nvPr>
        </p:nvSpPr>
        <p:spPr>
          <a:xfrm>
            <a:off x="838200" y="1045031"/>
            <a:ext cx="10515600" cy="4129870"/>
          </a:xfrm>
        </p:spPr>
        <p:txBody>
          <a:bodyPr/>
          <a:lstStyle/>
          <a:p>
            <a:pPr algn="just"/>
            <a:r>
              <a:rPr lang="en-US" sz="2400" b="1" dirty="0">
                <a:latin typeface="Times New Roman" panose="02020603050405020304" pitchFamily="18" charset="0"/>
                <a:cs typeface="Times New Roman" panose="02020603050405020304" pitchFamily="18" charset="0"/>
              </a:rPr>
              <a:t>UPTOSKILLS</a:t>
            </a:r>
            <a:r>
              <a:rPr lang="en-US" sz="2400" dirty="0">
                <a:latin typeface="Times New Roman" panose="02020603050405020304" pitchFamily="18" charset="0"/>
                <a:cs typeface="Times New Roman" panose="02020603050405020304" pitchFamily="18" charset="0"/>
              </a:rPr>
              <a:t> is one of India's largest Skill-Tech companies, focused on providing free skill development programs to students and professionals. Founded in 2015, the organization has trained over 1.2 million individuals and collaborated with more than 10,000 colleges. Their mission is to empower youth with industry-relevant skills for successful careers through innovative and accessible learning solutions.</a:t>
            </a:r>
          </a:p>
          <a:p>
            <a:pPr marL="0" indent="0" algn="just">
              <a:buNone/>
            </a:pPr>
            <a:r>
              <a:rPr lang="en-US" sz="2400" b="1" dirty="0">
                <a:latin typeface="Times New Roman" panose="02020603050405020304" pitchFamily="18" charset="0"/>
                <a:cs typeface="Times New Roman" panose="02020603050405020304" pitchFamily="18" charset="0"/>
              </a:rPr>
              <a:t>   Products &amp; Services:</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Skill Development &amp; Certification Courses</a:t>
            </a:r>
            <a:r>
              <a:rPr lang="en-US" sz="2400" dirty="0">
                <a:latin typeface="Times New Roman" panose="02020603050405020304" pitchFamily="18" charset="0"/>
                <a:cs typeface="Times New Roman" panose="02020603050405020304" pitchFamily="18" charset="0"/>
              </a:rPr>
              <a:t>: Offers both technical and non-technical training.</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On/Off Campus Training &amp; Placement</a:t>
            </a:r>
            <a:r>
              <a:rPr lang="en-US" sz="2400" dirty="0">
                <a:latin typeface="Times New Roman" panose="02020603050405020304" pitchFamily="18" charset="0"/>
                <a:cs typeface="Times New Roman" panose="02020603050405020304" pitchFamily="18" charset="0"/>
              </a:rPr>
              <a:t>: Provides training programs that prepare students for job opportunities.</a:t>
            </a: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7CF06C-841C-2395-0657-EB51F3D35C6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18EDE5F-8253-D655-8863-99EE76C18A4F}"/>
              </a:ext>
            </a:extLst>
          </p:cNvPr>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
        <p:nvSpPr>
          <p:cNvPr id="8" name="Rectangle 4">
            <a:extLst>
              <a:ext uri="{FF2B5EF4-FFF2-40B4-BE49-F238E27FC236}">
                <a16:creationId xmlns:a16="http://schemas.microsoft.com/office/drawing/2014/main" id="{EF2D9667-1D10-4462-BE1A-4D5A53742326}"/>
              </a:ext>
            </a:extLst>
          </p:cNvPr>
          <p:cNvSpPr>
            <a:spLocks noGrp="1" noChangeArrowheads="1"/>
          </p:cNvSpPr>
          <p:nvPr>
            <p:ph idx="1"/>
          </p:nvPr>
        </p:nvSpPr>
        <p:spPr bwMode="auto">
          <a:xfrm>
            <a:off x="713433" y="571694"/>
            <a:ext cx="1043018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Entrepreneurship Programs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Focuses on empowering rural areas through skill-based entrepreneurship.</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Corporate Training &amp; Brand Awareness Campaigns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Supports businesses in upskilling</a:t>
            </a: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employees and increasing brand presence. </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lang="en-IN" sz="2400" b="1" dirty="0">
                <a:latin typeface="Times New Roman" panose="02020603050405020304" pitchFamily="18" charset="0"/>
                <a:cs typeface="Times New Roman" panose="02020603050405020304" pitchFamily="18" charset="0"/>
              </a:rPr>
              <a:t>Clients &amp; Impact:</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UPTOSKILLS has placed over 76,000 students in various industries and provided 1,321+ internship opportunities. The company works closely with academic institutions and businesses to bridge the gap between education and employment.</a:t>
            </a:r>
          </a:p>
        </p:txBody>
      </p:sp>
    </p:spTree>
    <p:extLst>
      <p:ext uri="{BB962C8B-B14F-4D97-AF65-F5344CB8AC3E}">
        <p14:creationId xmlns:p14="http://schemas.microsoft.com/office/powerpoint/2010/main" val="1471175713"/>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710" y="231113"/>
            <a:ext cx="11033090" cy="834012"/>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a:t>
            </a:r>
          </a:p>
        </p:txBody>
      </p:sp>
      <p:sp>
        <p:nvSpPr>
          <p:cNvPr id="3" name="Content Placeholder 2"/>
          <p:cNvSpPr>
            <a:spLocks noGrp="1"/>
          </p:cNvSpPr>
          <p:nvPr>
            <p:ph idx="1"/>
          </p:nvPr>
        </p:nvSpPr>
        <p:spPr>
          <a:xfrm>
            <a:off x="592854" y="1065124"/>
            <a:ext cx="11033090" cy="4371033"/>
          </a:xfrm>
        </p:spPr>
        <p:txBody>
          <a:bodyPr/>
          <a:lstStyle/>
          <a:p>
            <a:pPr marL="0" indent="0" algn="just">
              <a:buNone/>
            </a:pPr>
            <a:r>
              <a:rPr lang="en-US" sz="2400" dirty="0">
                <a:latin typeface="Times New Roman" panose="02020603050405020304" pitchFamily="18" charset="0"/>
                <a:cs typeface="Times New Roman" panose="02020603050405020304" pitchFamily="18" charset="0"/>
              </a:rPr>
              <a:t>In the internship at </a:t>
            </a:r>
            <a:r>
              <a:rPr lang="en-US" sz="2400" dirty="0" err="1">
                <a:latin typeface="Times New Roman" panose="02020603050405020304" pitchFamily="18" charset="0"/>
                <a:cs typeface="Times New Roman" panose="02020603050405020304" pitchFamily="18" charset="0"/>
              </a:rPr>
              <a:t>UptoSkills</a:t>
            </a:r>
            <a:r>
              <a:rPr lang="en-US" sz="2400" dirty="0">
                <a:latin typeface="Times New Roman" panose="02020603050405020304" pitchFamily="18" charset="0"/>
                <a:cs typeface="Times New Roman" panose="02020603050405020304" pitchFamily="18" charset="0"/>
              </a:rPr>
              <a:t> Tech Foundation in the Web Development domain, We will work on various aspects of website creation and maintenance, gaining hands-on experience in coding,  and design.</a:t>
            </a:r>
          </a:p>
          <a:p>
            <a:pPr algn="just"/>
            <a:r>
              <a:rPr lang="en-US" sz="2400" b="1" dirty="0">
                <a:latin typeface="Times New Roman" panose="02020603050405020304" pitchFamily="18" charset="0"/>
                <a:cs typeface="Times New Roman" panose="02020603050405020304" pitchFamily="18" charset="0"/>
              </a:rPr>
              <a:t>Technology we will be using are: </a:t>
            </a:r>
          </a:p>
          <a:p>
            <a:pPr marL="0" indent="0" algn="just">
              <a:buNone/>
            </a:pPr>
            <a:r>
              <a:rPr lang="en-US" sz="2400" dirty="0">
                <a:latin typeface="Times New Roman" panose="02020603050405020304" pitchFamily="18" charset="0"/>
                <a:cs typeface="Times New Roman" panose="02020603050405020304" pitchFamily="18" charset="0"/>
              </a:rPr>
              <a:t>      Frontend Development – HTML, CSS, JavaScript, and frameworks.</a:t>
            </a:r>
          </a:p>
          <a:p>
            <a:pPr marL="0" indent="0" algn="just">
              <a:buNone/>
            </a:pPr>
            <a:r>
              <a:rPr lang="en-US" sz="2400" dirty="0">
                <a:latin typeface="Times New Roman" panose="02020603050405020304" pitchFamily="18" charset="0"/>
                <a:cs typeface="Times New Roman" panose="02020603050405020304" pitchFamily="18" charset="0"/>
              </a:rPr>
              <a:t>      Backend Development – Node.js, Python, Ruby or PHP for server-side logic.</a:t>
            </a:r>
          </a:p>
          <a:p>
            <a:pPr algn="just"/>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Importance of Web Development in the Industry:</a:t>
            </a:r>
          </a:p>
          <a:p>
            <a:pPr marL="0" indent="0" algn="just">
              <a:buNone/>
            </a:pPr>
            <a:r>
              <a:rPr lang="en-US" sz="2400" dirty="0">
                <a:latin typeface="Times New Roman" panose="02020603050405020304" pitchFamily="18" charset="0"/>
                <a:cs typeface="Times New Roman" panose="02020603050405020304" pitchFamily="18" charset="0"/>
              </a:rPr>
              <a:t>      Business Growth: A strong web presence helps businesses reach wider audiences.  </a:t>
            </a:r>
          </a:p>
          <a:p>
            <a:pPr marL="0" indent="0" algn="just">
              <a:buNone/>
            </a:pPr>
            <a:r>
              <a:rPr lang="en-US" sz="2400" dirty="0">
                <a:latin typeface="Times New Roman" panose="02020603050405020304" pitchFamily="18" charset="0"/>
                <a:cs typeface="Times New Roman" panose="02020603050405020304" pitchFamily="18" charset="0"/>
              </a:rPr>
              <a:t>      User Experience: A well-designed website improves engagement and conversion      rates. </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127" y="136525"/>
            <a:ext cx="10911673" cy="10478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p>
        </p:txBody>
      </p:sp>
      <p:sp>
        <p:nvSpPr>
          <p:cNvPr id="3" name="Content Placeholder 2"/>
          <p:cNvSpPr>
            <a:spLocks noGrp="1"/>
          </p:cNvSpPr>
          <p:nvPr>
            <p:ph idx="1"/>
          </p:nvPr>
        </p:nvSpPr>
        <p:spPr>
          <a:xfrm>
            <a:off x="838200" y="1184367"/>
            <a:ext cx="10515600" cy="4058194"/>
          </a:xfrm>
        </p:spPr>
        <p:txBody>
          <a:bodyPr/>
          <a:lstStyle/>
          <a:p>
            <a:pPr algn="just"/>
            <a:r>
              <a:rPr lang="en-IN" sz="2400" dirty="0">
                <a:latin typeface="Times New Roman" panose="02020603050405020304" pitchFamily="18" charset="0"/>
                <a:cs typeface="Times New Roman" panose="02020603050405020304" pitchFamily="18" charset="0"/>
              </a:rPr>
              <a:t>Our team consist of 49 members, which is divided into two sub groups.</a:t>
            </a:r>
          </a:p>
          <a:p>
            <a:pPr algn="just"/>
            <a:r>
              <a:rPr lang="en-IN" sz="2400" dirty="0">
                <a:latin typeface="Times New Roman" panose="02020603050405020304" pitchFamily="18" charset="0"/>
                <a:cs typeface="Times New Roman" panose="02020603050405020304" pitchFamily="18" charset="0"/>
              </a:rPr>
              <a:t>Our team has one main team leader. One sub group is led by the main team leader and another group  by the sub group leader.</a:t>
            </a:r>
          </a:p>
          <a:p>
            <a:pPr algn="just"/>
            <a:r>
              <a:rPr lang="en-IN" sz="2400" dirty="0">
                <a:latin typeface="Times New Roman" panose="02020603050405020304" pitchFamily="18" charset="0"/>
                <a:cs typeface="Times New Roman" panose="02020603050405020304" pitchFamily="18" charset="0"/>
              </a:rPr>
              <a:t>We all work on the tasks assigned by the respective team leaders and complete the tasks within the given deadline.</a:t>
            </a:r>
          </a:p>
          <a:p>
            <a:pPr algn="just"/>
            <a:r>
              <a:rPr lang="en-IN" sz="2400" dirty="0">
                <a:latin typeface="Times New Roman" panose="02020603050405020304" pitchFamily="18" charset="0"/>
                <a:cs typeface="Times New Roman" panose="02020603050405020304" pitchFamily="18" charset="0"/>
              </a:rPr>
              <a:t>Our reporting  manager is Mr. Shahbaz Khan</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708" y="251209"/>
            <a:ext cx="10791092" cy="933157"/>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p>
        </p:txBody>
      </p:sp>
      <p:sp>
        <p:nvSpPr>
          <p:cNvPr id="3" name="Content Placeholder 2"/>
          <p:cNvSpPr>
            <a:spLocks noGrp="1"/>
          </p:cNvSpPr>
          <p:nvPr>
            <p:ph idx="1"/>
          </p:nvPr>
        </p:nvSpPr>
        <p:spPr>
          <a:xfrm>
            <a:off x="838200" y="904351"/>
            <a:ext cx="10515600" cy="4338209"/>
          </a:xfrm>
        </p:spPr>
        <p:txBody>
          <a:bodyPr/>
          <a:lstStyle/>
          <a:p>
            <a:pPr algn="just">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Limited Openings</a:t>
            </a:r>
            <a:r>
              <a:rPr lang="en-US" sz="2400" dirty="0">
                <a:latin typeface="Times New Roman" panose="02020603050405020304" pitchFamily="18" charset="0"/>
                <a:cs typeface="Times New Roman" panose="02020603050405020304" pitchFamily="18" charset="0"/>
              </a:rPr>
              <a:t>: Government internships may have fewer openings compared to private firms. Many positions are not widely advertised.</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Complex Application Process</a:t>
            </a:r>
            <a:r>
              <a:rPr lang="en-US" sz="2400" dirty="0">
                <a:latin typeface="Times New Roman" panose="02020603050405020304" pitchFamily="18" charset="0"/>
                <a:cs typeface="Times New Roman" panose="02020603050405020304" pitchFamily="18" charset="0"/>
              </a:rPr>
              <a:t>: Applications often require multiple forms, approvals, and background checks.</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Competitive Selection</a:t>
            </a:r>
            <a:r>
              <a:rPr lang="en-US" sz="2400" dirty="0">
                <a:latin typeface="Times New Roman" panose="02020603050405020304" pitchFamily="18" charset="0"/>
                <a:cs typeface="Times New Roman" panose="02020603050405020304" pitchFamily="18" charset="0"/>
              </a:rPr>
              <a:t>: Government portals attract numerous applicants due to credibility and resume value.</a:t>
            </a:r>
          </a:p>
          <a:p>
            <a:pPr algn="just"/>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659" y="136525"/>
            <a:ext cx="10801141" cy="10478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a:xfrm>
            <a:off x="838200" y="1184366"/>
            <a:ext cx="10515600" cy="3377586"/>
          </a:xfrm>
        </p:spPr>
        <p:txBody>
          <a:bodyPr/>
          <a:lstStyle/>
          <a:p>
            <a:pPr algn="just"/>
            <a:r>
              <a:rPr lang="en-US" sz="2400" dirty="0">
                <a:latin typeface="Times New Roman" panose="02020603050405020304" pitchFamily="18" charset="0"/>
                <a:cs typeface="Times New Roman" panose="02020603050405020304" pitchFamily="18" charset="0"/>
              </a:rPr>
              <a:t>Develop technical skills in HTML, CSS, JavaScript, and Node.js.  </a:t>
            </a:r>
          </a:p>
          <a:p>
            <a:pPr algn="just"/>
            <a:r>
              <a:rPr lang="en-US" sz="2400" dirty="0">
                <a:latin typeface="Times New Roman" panose="02020603050405020304" pitchFamily="18" charset="0"/>
                <a:cs typeface="Times New Roman" panose="02020603050405020304" pitchFamily="18" charset="0"/>
              </a:rPr>
              <a:t>Gain real-world experience through the assigned tasks.  </a:t>
            </a:r>
          </a:p>
          <a:p>
            <a:pPr algn="just"/>
            <a:r>
              <a:rPr lang="en-US" sz="2400" dirty="0">
                <a:latin typeface="Times New Roman" panose="02020603050405020304" pitchFamily="18" charset="0"/>
                <a:cs typeface="Times New Roman" panose="02020603050405020304" pitchFamily="18" charset="0"/>
              </a:rPr>
              <a:t>Enhance teamwork  by collaborating with the team members. </a:t>
            </a:r>
          </a:p>
          <a:p>
            <a:pPr algn="just"/>
            <a:r>
              <a:rPr lang="en-US" sz="2400" dirty="0">
                <a:latin typeface="Times New Roman" panose="02020603050405020304" pitchFamily="18" charset="0"/>
                <a:cs typeface="Times New Roman" panose="02020603050405020304" pitchFamily="18" charset="0"/>
              </a:rPr>
              <a:t>Improve soft skills like communication, time management, and documentation.  </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Internship Road Map</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027170227"/>
              </p:ext>
            </p:extLst>
          </p:nvPr>
        </p:nvGraphicFramePr>
        <p:xfrm>
          <a:off x="838200" y="1210491"/>
          <a:ext cx="10515600" cy="4058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5674506"/>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7777</TotalTime>
  <Words>692</Words>
  <Application>Microsoft Office PowerPoint</Application>
  <PresentationFormat>Widescreen</PresentationFormat>
  <Paragraphs>95</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Cambria</vt:lpstr>
      <vt:lpstr>Times New Roman</vt:lpstr>
      <vt:lpstr>Verdana</vt:lpstr>
      <vt:lpstr>Wingdings</vt:lpstr>
      <vt:lpstr>Office Theme</vt:lpstr>
      <vt:lpstr>PowerPoint Presentation</vt:lpstr>
      <vt:lpstr>Contents</vt:lpstr>
      <vt:lpstr>About The Organization</vt:lpstr>
      <vt:lpstr>PowerPoint Presentation</vt:lpstr>
      <vt:lpstr>Working domain</vt:lpstr>
      <vt:lpstr>About your team and reporting Manager</vt:lpstr>
      <vt:lpstr>Challenges Faced in Internship</vt:lpstr>
      <vt:lpstr>Objectives of the work</vt:lpstr>
      <vt:lpstr>Internship Road Map</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pavik1504@outlook.com</cp:lastModifiedBy>
  <cp:revision>909</cp:revision>
  <cp:lastPrinted>2018-07-24T06:37:20Z</cp:lastPrinted>
  <dcterms:created xsi:type="dcterms:W3CDTF">2018-06-07T04:06:17Z</dcterms:created>
  <dcterms:modified xsi:type="dcterms:W3CDTF">2025-03-18T07:10:05Z</dcterms:modified>
</cp:coreProperties>
</file>