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31"/>
  </p:notesMasterIdLst>
  <p:sldIdLst>
    <p:sldId id="483" r:id="rId2"/>
    <p:sldId id="484" r:id="rId3"/>
    <p:sldId id="470" r:id="rId4"/>
    <p:sldId id="491" r:id="rId5"/>
    <p:sldId id="478" r:id="rId6"/>
    <p:sldId id="481" r:id="rId7"/>
    <p:sldId id="480" r:id="rId8"/>
    <p:sldId id="482" r:id="rId9"/>
    <p:sldId id="486" r:id="rId10"/>
    <p:sldId id="487" r:id="rId11"/>
    <p:sldId id="490" r:id="rId12"/>
    <p:sldId id="488" r:id="rId13"/>
    <p:sldId id="489" r:id="rId14"/>
    <p:sldId id="492" r:id="rId15"/>
    <p:sldId id="493" r:id="rId16"/>
    <p:sldId id="494" r:id="rId17"/>
    <p:sldId id="495" r:id="rId18"/>
    <p:sldId id="496" r:id="rId19"/>
    <p:sldId id="497" r:id="rId20"/>
    <p:sldId id="498" r:id="rId21"/>
    <p:sldId id="501" r:id="rId22"/>
    <p:sldId id="503" r:id="rId23"/>
    <p:sldId id="502" r:id="rId24"/>
    <p:sldId id="500" r:id="rId25"/>
    <p:sldId id="499" r:id="rId26"/>
    <p:sldId id="476" r:id="rId27"/>
    <p:sldId id="485" r:id="rId28"/>
    <p:sldId id="473" r:id="rId29"/>
    <p:sldId id="468" r:id="rId30"/>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4" d="100"/>
          <a:sy n="64" d="100"/>
        </p:scale>
        <p:origin x="56" y="32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k1504@outlook.com" userId="2a500b72b4ec120b" providerId="LiveId" clId="{673F74DC-131A-4CFC-AE43-24D59CA4EE8B}"/>
    <pc:docChg chg="modSld">
      <pc:chgData name="pavik1504@outlook.com" userId="2a500b72b4ec120b" providerId="LiveId" clId="{673F74DC-131A-4CFC-AE43-24D59CA4EE8B}" dt="2025-05-14T15:00:41.089" v="1"/>
      <pc:docMkLst>
        <pc:docMk/>
      </pc:docMkLst>
      <pc:sldChg chg="modSp mod">
        <pc:chgData name="pavik1504@outlook.com" userId="2a500b72b4ec120b" providerId="LiveId" clId="{673F74DC-131A-4CFC-AE43-24D59CA4EE8B}" dt="2025-05-14T15:00:41.089" v="1"/>
        <pc:sldMkLst>
          <pc:docMk/>
          <pc:sldMk cId="1163375810" sldId="485"/>
        </pc:sldMkLst>
        <pc:spChg chg="mod">
          <ac:chgData name="pavik1504@outlook.com" userId="2a500b72b4ec120b" providerId="LiveId" clId="{673F74DC-131A-4CFC-AE43-24D59CA4EE8B}" dt="2025-05-14T15:00:41.089" v="1"/>
          <ac:spMkLst>
            <pc:docMk/>
            <pc:sldMk cId="1163375810" sldId="485"/>
            <ac:spMk id="3" creationId="{00000000-0000-0000-0000-000000000000}"/>
          </ac:spMkLst>
        </pc:spChg>
      </pc:sldChg>
    </pc:docChg>
  </pc:docChgLst>
  <pc:docChgLst>
    <pc:chgData name="sudheshna shahabadi" userId="5350c70fd4c9defc" providerId="LiveId" clId="{D5F5CB06-5743-496D-90CC-84314BFC565F}"/>
    <pc:docChg chg="addSld modSld sldOrd">
      <pc:chgData name="sudheshna shahabadi" userId="5350c70fd4c9defc" providerId="LiveId" clId="{D5F5CB06-5743-496D-90CC-84314BFC565F}" dt="2025-03-18T07:43:11.028" v="176" actId="1076"/>
      <pc:docMkLst>
        <pc:docMk/>
      </pc:docMkLst>
      <pc:sldChg chg="modSp">
        <pc:chgData name="sudheshna shahabadi" userId="5350c70fd4c9defc" providerId="LiveId" clId="{D5F5CB06-5743-496D-90CC-84314BFC565F}" dt="2025-03-18T07:29:55.421" v="0" actId="1076"/>
        <pc:sldMkLst>
          <pc:docMk/>
          <pc:sldMk cId="4048130998" sldId="487"/>
        </pc:sldMkLst>
        <pc:spChg chg="mod">
          <ac:chgData name="sudheshna shahabadi" userId="5350c70fd4c9defc" providerId="LiveId" clId="{D5F5CB06-5743-496D-90CC-84314BFC565F}" dt="2025-03-18T07:29:55.421" v="0" actId="1076"/>
          <ac:spMkLst>
            <pc:docMk/>
            <pc:sldMk cId="4048130998" sldId="487"/>
            <ac:spMk id="2" creationId="{00000000-0000-0000-0000-000000000000}"/>
          </ac:spMkLst>
        </pc:spChg>
      </pc:sldChg>
      <pc:sldChg chg="modSp">
        <pc:chgData name="sudheshna shahabadi" userId="5350c70fd4c9defc" providerId="LiveId" clId="{D5F5CB06-5743-496D-90CC-84314BFC565F}" dt="2025-03-18T07:30:01.803" v="1" actId="1076"/>
        <pc:sldMkLst>
          <pc:docMk/>
          <pc:sldMk cId="2729537661" sldId="489"/>
        </pc:sldMkLst>
        <pc:spChg chg="mod">
          <ac:chgData name="sudheshna shahabadi" userId="5350c70fd4c9defc" providerId="LiveId" clId="{D5F5CB06-5743-496D-90CC-84314BFC565F}" dt="2025-03-18T07:30:01.803" v="1" actId="1076"/>
          <ac:spMkLst>
            <pc:docMk/>
            <pc:sldMk cId="2729537661" sldId="489"/>
            <ac:spMk id="2" creationId="{00000000-0000-0000-0000-000000000000}"/>
          </ac:spMkLst>
        </pc:spChg>
      </pc:sldChg>
      <pc:sldChg chg="modSp add mod ord">
        <pc:chgData name="sudheshna shahabadi" userId="5350c70fd4c9defc" providerId="LiveId" clId="{D5F5CB06-5743-496D-90CC-84314BFC565F}" dt="2025-03-18T07:32:51.800" v="28" actId="20577"/>
        <pc:sldMkLst>
          <pc:docMk/>
          <pc:sldMk cId="2685712824" sldId="492"/>
        </pc:sldMkLst>
        <pc:spChg chg="mod">
          <ac:chgData name="sudheshna shahabadi" userId="5350c70fd4c9defc" providerId="LiveId" clId="{D5F5CB06-5743-496D-90CC-84314BFC565F}" dt="2025-03-18T07:32:18.155" v="22" actId="20577"/>
          <ac:spMkLst>
            <pc:docMk/>
            <pc:sldMk cId="2685712824" sldId="492"/>
            <ac:spMk id="2" creationId="{225D2C0D-D676-AB92-6A59-3FB2FA8A99CF}"/>
          </ac:spMkLst>
        </pc:spChg>
        <pc:spChg chg="mod">
          <ac:chgData name="sudheshna shahabadi" userId="5350c70fd4c9defc" providerId="LiveId" clId="{D5F5CB06-5743-496D-90CC-84314BFC565F}" dt="2025-03-18T07:32:51.800" v="28" actId="20577"/>
          <ac:spMkLst>
            <pc:docMk/>
            <pc:sldMk cId="2685712824" sldId="492"/>
            <ac:spMk id="3" creationId="{9293F9CE-8EA2-5D54-1BD3-E161D55547A3}"/>
          </ac:spMkLst>
        </pc:spChg>
      </pc:sldChg>
      <pc:sldChg chg="addSp delSp modSp add mod">
        <pc:chgData name="sudheshna shahabadi" userId="5350c70fd4c9defc" providerId="LiveId" clId="{D5F5CB06-5743-496D-90CC-84314BFC565F}" dt="2025-03-18T07:35:29.600" v="57" actId="1076"/>
        <pc:sldMkLst>
          <pc:docMk/>
          <pc:sldMk cId="4139964265" sldId="493"/>
        </pc:sldMkLst>
        <pc:spChg chg="mod">
          <ac:chgData name="sudheshna shahabadi" userId="5350c70fd4c9defc" providerId="LiveId" clId="{D5F5CB06-5743-496D-90CC-84314BFC565F}" dt="2025-03-18T07:34:13.699" v="50" actId="20577"/>
          <ac:spMkLst>
            <pc:docMk/>
            <pc:sldMk cId="4139964265" sldId="493"/>
            <ac:spMk id="2" creationId="{589801B6-3603-EDEE-8AB6-FF66ED635E41}"/>
          </ac:spMkLst>
        </pc:spChg>
        <pc:picChg chg="add mod">
          <ac:chgData name="sudheshna shahabadi" userId="5350c70fd4c9defc" providerId="LiveId" clId="{D5F5CB06-5743-496D-90CC-84314BFC565F}" dt="2025-03-18T07:35:29.600" v="57" actId="1076"/>
          <ac:picMkLst>
            <pc:docMk/>
            <pc:sldMk cId="4139964265" sldId="493"/>
            <ac:picMk id="6" creationId="{E75B1178-2E3B-F5B7-7525-123F12E54AE7}"/>
          </ac:picMkLst>
        </pc:picChg>
      </pc:sldChg>
      <pc:sldChg chg="addSp delSp modSp add">
        <pc:chgData name="sudheshna shahabadi" userId="5350c70fd4c9defc" providerId="LiveId" clId="{D5F5CB06-5743-496D-90CC-84314BFC565F}" dt="2025-03-18T07:35:56.750" v="63" actId="1076"/>
        <pc:sldMkLst>
          <pc:docMk/>
          <pc:sldMk cId="4196377903" sldId="494"/>
        </pc:sldMkLst>
        <pc:picChg chg="add mod">
          <ac:chgData name="sudheshna shahabadi" userId="5350c70fd4c9defc" providerId="LiveId" clId="{D5F5CB06-5743-496D-90CC-84314BFC565F}" dt="2025-03-18T07:35:56.750" v="63" actId="1076"/>
          <ac:picMkLst>
            <pc:docMk/>
            <pc:sldMk cId="4196377903" sldId="494"/>
            <ac:picMk id="7" creationId="{525D4F54-4050-0D97-90C8-B225CC78ED49}"/>
          </ac:picMkLst>
        </pc:picChg>
      </pc:sldChg>
      <pc:sldChg chg="addSp delSp modSp add mod">
        <pc:chgData name="sudheshna shahabadi" userId="5350c70fd4c9defc" providerId="LiveId" clId="{D5F5CB06-5743-496D-90CC-84314BFC565F}" dt="2025-03-18T07:37:48.052" v="93" actId="1076"/>
        <pc:sldMkLst>
          <pc:docMk/>
          <pc:sldMk cId="37092056" sldId="495"/>
        </pc:sldMkLst>
        <pc:spChg chg="mod">
          <ac:chgData name="sudheshna shahabadi" userId="5350c70fd4c9defc" providerId="LiveId" clId="{D5F5CB06-5743-496D-90CC-84314BFC565F}" dt="2025-03-18T07:37:43.331" v="92" actId="1076"/>
          <ac:spMkLst>
            <pc:docMk/>
            <pc:sldMk cId="37092056" sldId="495"/>
            <ac:spMk id="2" creationId="{8902E4F1-9F01-97B3-8957-63C09151E612}"/>
          </ac:spMkLst>
        </pc:spChg>
        <pc:spChg chg="add mod">
          <ac:chgData name="sudheshna shahabadi" userId="5350c70fd4c9defc" providerId="LiveId" clId="{D5F5CB06-5743-496D-90CC-84314BFC565F}" dt="2025-03-18T07:37:48.052" v="93" actId="1076"/>
          <ac:spMkLst>
            <pc:docMk/>
            <pc:sldMk cId="37092056" sldId="495"/>
            <ac:spMk id="3" creationId="{B721F627-A212-FAD4-8C10-6FB957C6ED30}"/>
          </ac:spMkLst>
        </pc:spChg>
      </pc:sldChg>
      <pc:sldChg chg="modSp add mod">
        <pc:chgData name="sudheshna shahabadi" userId="5350c70fd4c9defc" providerId="LiveId" clId="{D5F5CB06-5743-496D-90CC-84314BFC565F}" dt="2025-03-18T07:38:30.376" v="96"/>
        <pc:sldMkLst>
          <pc:docMk/>
          <pc:sldMk cId="532272298" sldId="496"/>
        </pc:sldMkLst>
        <pc:spChg chg="mod">
          <ac:chgData name="sudheshna shahabadi" userId="5350c70fd4c9defc" providerId="LiveId" clId="{D5F5CB06-5743-496D-90CC-84314BFC565F}" dt="2025-03-18T07:38:30.376" v="96"/>
          <ac:spMkLst>
            <pc:docMk/>
            <pc:sldMk cId="532272298" sldId="496"/>
            <ac:spMk id="3" creationId="{AEB291B9-104A-736A-C5A4-7CE73E23E76F}"/>
          </ac:spMkLst>
        </pc:spChg>
      </pc:sldChg>
      <pc:sldChg chg="modSp add mod">
        <pc:chgData name="sudheshna shahabadi" userId="5350c70fd4c9defc" providerId="LiveId" clId="{D5F5CB06-5743-496D-90CC-84314BFC565F}" dt="2025-03-18T07:38:50.101" v="99"/>
        <pc:sldMkLst>
          <pc:docMk/>
          <pc:sldMk cId="3585513655" sldId="497"/>
        </pc:sldMkLst>
        <pc:spChg chg="mod">
          <ac:chgData name="sudheshna shahabadi" userId="5350c70fd4c9defc" providerId="LiveId" clId="{D5F5CB06-5743-496D-90CC-84314BFC565F}" dt="2025-03-18T07:38:50.101" v="99"/>
          <ac:spMkLst>
            <pc:docMk/>
            <pc:sldMk cId="3585513655" sldId="497"/>
            <ac:spMk id="3" creationId="{C0CC7005-62E7-04D1-2CC3-61D5BF1C39DA}"/>
          </ac:spMkLst>
        </pc:spChg>
      </pc:sldChg>
      <pc:sldChg chg="addSp delSp modSp add mod">
        <pc:chgData name="sudheshna shahabadi" userId="5350c70fd4c9defc" providerId="LiveId" clId="{D5F5CB06-5743-496D-90CC-84314BFC565F}" dt="2025-03-18T07:40:17.361" v="135" actId="1076"/>
        <pc:sldMkLst>
          <pc:docMk/>
          <pc:sldMk cId="1348138635" sldId="498"/>
        </pc:sldMkLst>
        <pc:spChg chg="mod">
          <ac:chgData name="sudheshna shahabadi" userId="5350c70fd4c9defc" providerId="LiveId" clId="{D5F5CB06-5743-496D-90CC-84314BFC565F}" dt="2025-03-18T07:39:55.275" v="132" actId="20577"/>
          <ac:spMkLst>
            <pc:docMk/>
            <pc:sldMk cId="1348138635" sldId="498"/>
            <ac:spMk id="2" creationId="{4A49C28D-158C-F1C1-4845-54EE72907376}"/>
          </ac:spMkLst>
        </pc:spChg>
        <pc:picChg chg="add mod">
          <ac:chgData name="sudheshna shahabadi" userId="5350c70fd4c9defc" providerId="LiveId" clId="{D5F5CB06-5743-496D-90CC-84314BFC565F}" dt="2025-03-18T07:40:17.361" v="135" actId="1076"/>
          <ac:picMkLst>
            <pc:docMk/>
            <pc:sldMk cId="1348138635" sldId="498"/>
            <ac:picMk id="6" creationId="{7E018093-DDA9-179C-CA7E-BD9A7A60AE5E}"/>
          </ac:picMkLst>
        </pc:picChg>
      </pc:sldChg>
      <pc:sldChg chg="addSp delSp modSp add mod">
        <pc:chgData name="sudheshna shahabadi" userId="5350c70fd4c9defc" providerId="LiveId" clId="{D5F5CB06-5743-496D-90CC-84314BFC565F}" dt="2025-03-18T07:43:11.028" v="176" actId="1076"/>
        <pc:sldMkLst>
          <pc:docMk/>
          <pc:sldMk cId="2233440267" sldId="499"/>
        </pc:sldMkLst>
        <pc:spChg chg="mod">
          <ac:chgData name="sudheshna shahabadi" userId="5350c70fd4c9defc" providerId="LiveId" clId="{D5F5CB06-5743-496D-90CC-84314BFC565F}" dt="2025-03-18T07:42:57.547" v="172" actId="1076"/>
          <ac:spMkLst>
            <pc:docMk/>
            <pc:sldMk cId="2233440267" sldId="499"/>
            <ac:spMk id="2" creationId="{53DD4950-87DF-3C00-50CB-E23C39220F25}"/>
          </ac:spMkLst>
        </pc:spChg>
        <pc:picChg chg="add mod">
          <ac:chgData name="sudheshna shahabadi" userId="5350c70fd4c9defc" providerId="LiveId" clId="{D5F5CB06-5743-496D-90CC-84314BFC565F}" dt="2025-03-18T07:43:11.028" v="176" actId="1076"/>
          <ac:picMkLst>
            <pc:docMk/>
            <pc:sldMk cId="2233440267" sldId="499"/>
            <ac:picMk id="6" creationId="{EBB77F64-504B-05DF-AC6F-939D1A6AD8FE}"/>
          </ac:picMkLst>
        </pc:picChg>
      </pc:sldChg>
      <pc:sldChg chg="addSp delSp modSp add mod">
        <pc:chgData name="sudheshna shahabadi" userId="5350c70fd4c9defc" providerId="LiveId" clId="{D5F5CB06-5743-496D-90CC-84314BFC565F}" dt="2025-03-18T07:42:47.396" v="169" actId="1076"/>
        <pc:sldMkLst>
          <pc:docMk/>
          <pc:sldMk cId="346644802" sldId="500"/>
        </pc:sldMkLst>
        <pc:spChg chg="mod">
          <ac:chgData name="sudheshna shahabadi" userId="5350c70fd4c9defc" providerId="LiveId" clId="{D5F5CB06-5743-496D-90CC-84314BFC565F}" dt="2025-03-18T07:42:47.396" v="169" actId="1076"/>
          <ac:spMkLst>
            <pc:docMk/>
            <pc:sldMk cId="346644802" sldId="500"/>
            <ac:spMk id="2" creationId="{E92297D2-96BE-0653-335D-57001BF11209}"/>
          </ac:spMkLst>
        </pc:spChg>
        <pc:picChg chg="add mod">
          <ac:chgData name="sudheshna shahabadi" userId="5350c70fd4c9defc" providerId="LiveId" clId="{D5F5CB06-5743-496D-90CC-84314BFC565F}" dt="2025-03-18T07:42:39.377" v="168" actId="1076"/>
          <ac:picMkLst>
            <pc:docMk/>
            <pc:sldMk cId="346644802" sldId="500"/>
            <ac:picMk id="6" creationId="{1EFFF987-060B-5BCD-4F79-16C6B3EE0631}"/>
          </ac:picMkLst>
        </pc:picChg>
      </pc:sldChg>
      <pc:sldChg chg="addSp delSp modSp add mod">
        <pc:chgData name="sudheshna shahabadi" userId="5350c70fd4c9defc" providerId="LiveId" clId="{D5F5CB06-5743-496D-90CC-84314BFC565F}" dt="2025-03-18T07:41:16.576" v="141"/>
        <pc:sldMkLst>
          <pc:docMk/>
          <pc:sldMk cId="3582843154" sldId="501"/>
        </pc:sldMkLst>
        <pc:spChg chg="mod">
          <ac:chgData name="sudheshna shahabadi" userId="5350c70fd4c9defc" providerId="LiveId" clId="{D5F5CB06-5743-496D-90CC-84314BFC565F}" dt="2025-03-18T07:41:16.576" v="141"/>
          <ac:spMkLst>
            <pc:docMk/>
            <pc:sldMk cId="3582843154" sldId="501"/>
            <ac:spMk id="2" creationId="{9F6C2524-A5A1-0CB1-3BF0-8158D56890A8}"/>
          </ac:spMkLst>
        </pc:spChg>
        <pc:picChg chg="add mod">
          <ac:chgData name="sudheshna shahabadi" userId="5350c70fd4c9defc" providerId="LiveId" clId="{D5F5CB06-5743-496D-90CC-84314BFC565F}" dt="2025-03-18T07:40:35.973" v="138" actId="14100"/>
          <ac:picMkLst>
            <pc:docMk/>
            <pc:sldMk cId="3582843154" sldId="501"/>
            <ac:picMk id="6" creationId="{5DB128C5-B2B1-BB74-98DE-1DE9E03861CB}"/>
          </ac:picMkLst>
        </pc:picChg>
      </pc:sldChg>
      <pc:sldChg chg="addSp delSp modSp add">
        <pc:chgData name="sudheshna shahabadi" userId="5350c70fd4c9defc" providerId="LiveId" clId="{D5F5CB06-5743-496D-90CC-84314BFC565F}" dt="2025-03-18T07:42:03.331" v="151" actId="1076"/>
        <pc:sldMkLst>
          <pc:docMk/>
          <pc:sldMk cId="1826797171" sldId="502"/>
        </pc:sldMkLst>
        <pc:picChg chg="add mod">
          <ac:chgData name="sudheshna shahabadi" userId="5350c70fd4c9defc" providerId="LiveId" clId="{D5F5CB06-5743-496D-90CC-84314BFC565F}" dt="2025-03-18T07:42:03.331" v="151" actId="1076"/>
          <ac:picMkLst>
            <pc:docMk/>
            <pc:sldMk cId="1826797171" sldId="502"/>
            <ac:picMk id="7" creationId="{81255913-30FD-EB6C-1E26-B60D1AFC1056}"/>
          </ac:picMkLst>
        </pc:picChg>
      </pc:sldChg>
      <pc:sldChg chg="addSp delSp modSp add">
        <pc:chgData name="sudheshna shahabadi" userId="5350c70fd4c9defc" providerId="LiveId" clId="{D5F5CB06-5743-496D-90CC-84314BFC565F}" dt="2025-03-18T07:41:44.526" v="146" actId="1076"/>
        <pc:sldMkLst>
          <pc:docMk/>
          <pc:sldMk cId="1062087207" sldId="503"/>
        </pc:sldMkLst>
        <pc:picChg chg="add mod">
          <ac:chgData name="sudheshna shahabadi" userId="5350c70fd4c9defc" providerId="LiveId" clId="{D5F5CB06-5743-496D-90CC-84314BFC565F}" dt="2025-03-18T07:41:44.526" v="146" actId="1076"/>
          <ac:picMkLst>
            <pc:docMk/>
            <pc:sldMk cId="1062087207" sldId="503"/>
            <ac:picMk id="7" creationId="{B43DC372-63AF-9C13-E682-06A87845EE3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just"/>
          <a:r>
            <a:rPr lang="en-US" sz="1600" dirty="0">
              <a:latin typeface="Times New Roman" panose="02020603050405020304" pitchFamily="18" charset="0"/>
              <a:cs typeface="Times New Roman" panose="02020603050405020304" pitchFamily="18" charset="0"/>
            </a:rPr>
            <a:t>Our first task was to create the homepage of </a:t>
          </a:r>
          <a:r>
            <a:rPr lang="en-US" sz="1600" dirty="0" err="1">
              <a:latin typeface="Times New Roman" panose="02020603050405020304" pitchFamily="18" charset="0"/>
              <a:cs typeface="Times New Roman" panose="02020603050405020304" pitchFamily="18" charset="0"/>
            </a:rPr>
            <a:t>uptoskills</a:t>
          </a:r>
          <a:r>
            <a:rPr lang="en-US" sz="1600" dirty="0">
              <a:latin typeface="Times New Roman" panose="02020603050405020304" pitchFamily="18" charset="0"/>
              <a:cs typeface="Times New Roman" panose="02020603050405020304" pitchFamily="18" charset="0"/>
            </a:rPr>
            <a:t> website using HTML and CSS. </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pPr algn="just"/>
          <a:r>
            <a:rPr lang="en-US" dirty="0">
              <a:latin typeface="Times New Roman" panose="02020603050405020304" pitchFamily="18" charset="0"/>
              <a:cs typeface="Times New Roman" panose="02020603050405020304" pitchFamily="18" charset="0"/>
            </a:rPr>
            <a:t>We will work on the front-end part of the Web Development in collaboration with the team members.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lgn="l"/>
          <a:r>
            <a:rPr lang="en-US" dirty="0">
              <a:latin typeface="Times New Roman" panose="02020603050405020304" pitchFamily="18" charset="0"/>
              <a:cs typeface="Times New Roman" panose="02020603050405020304" pitchFamily="18" charset="0"/>
            </a:rPr>
            <a:t>We will work on the back- end part of the Web Development</a:t>
          </a:r>
        </a:p>
        <a:p>
          <a:pPr algn="l"/>
          <a:r>
            <a:rPr lang="en-US" dirty="0">
              <a:latin typeface="Times New Roman" panose="02020603050405020304" pitchFamily="18" charset="0"/>
              <a:cs typeface="Times New Roman" panose="02020603050405020304" pitchFamily="18" charset="0"/>
            </a:rPr>
            <a:t>in collaboration with the team members. </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8213CF90-5AEB-40A7-AECD-6587CCC3C5D8}">
      <dgm:prSet/>
      <dgm:spPr/>
      <dgm:t>
        <a:bodyPr/>
        <a:lstStyle/>
        <a:p>
          <a:r>
            <a:rPr lang="en-US" dirty="0"/>
            <a:t>We will collaboratively work on the assigned tasks using the frameworks.  </a:t>
          </a:r>
          <a:endParaRPr lang="en-IN" dirty="0"/>
        </a:p>
      </dgm:t>
    </dgm:pt>
    <dgm:pt modelId="{9CDF9EA6-002E-4AF3-AE03-8C0F31BBCA26}" type="parTrans" cxnId="{EDDEBA61-A8D6-4976-BE15-86A0393CB870}">
      <dgm:prSet/>
      <dgm:spPr/>
      <dgm:t>
        <a:bodyPr/>
        <a:lstStyle/>
        <a:p>
          <a:endParaRPr lang="en-IN"/>
        </a:p>
      </dgm:t>
    </dgm:pt>
    <dgm:pt modelId="{A1DDB596-BEDF-41FF-846A-3F304D84D1C9}" type="sibTrans" cxnId="{EDDEBA61-A8D6-4976-BE15-86A0393CB870}">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A303CB23-C07B-4FD8-8879-3E5BF171954A}" type="presOf" srcId="{8213CF90-5AEB-40A7-AECD-6587CCC3C5D8}" destId="{FC0F1314-3294-4A8C-8DCE-EB53E236164C}"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EDDEBA61-A8D6-4976-BE15-86A0393CB870}" srcId="{5E92505A-51E0-4F78-B3C5-704ACF8710DE}" destId="{8213CF90-5AEB-40A7-AECD-6587CCC3C5D8}" srcOrd="0" destOrd="0" parTransId="{9CDF9EA6-002E-4AF3-AE03-8C0F31BBCA26}" sibTransId="{A1DDB596-BEDF-41FF-846A-3F304D84D1C9}"/>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2B2182A0-E487-434C-89A9-3B3D9F8BF8B8}" type="presOf" srcId="{8213CF90-5AEB-40A7-AECD-6587CCC3C5D8}" destId="{98225A61-A0EC-450A-BED8-EF2E47E8FD18}" srcOrd="1"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29537" y="762098"/>
          <a:ext cx="1371737" cy="3265908"/>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We will collaboratively work on the assigned tasks using the frameworks.  </a:t>
          </a:r>
          <a:endParaRPr lang="en-IN" sz="1400" kern="1200" dirty="0"/>
        </a:p>
      </dsp:txBody>
      <dsp:txXfrm>
        <a:off x="6803474" y="762098"/>
        <a:ext cx="1197801" cy="3265908"/>
      </dsp:txXfrm>
    </dsp:sp>
    <dsp:sp modelId="{2AAD338D-3122-4454-9A67-16BE024D44E3}">
      <dsp:nvSpPr>
        <dsp:cNvPr id="0" name=""/>
        <dsp:cNvSpPr/>
      </dsp:nvSpPr>
      <dsp:spPr>
        <a:xfrm>
          <a:off x="6629537" y="0"/>
          <a:ext cx="1371737" cy="7620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29537" y="0"/>
        <a:ext cx="1371737" cy="762098"/>
      </dsp:txXfrm>
    </dsp:sp>
    <dsp:sp modelId="{2532504F-5FE1-4C97-B485-F05E8885EACC}">
      <dsp:nvSpPr>
        <dsp:cNvPr id="0" name=""/>
        <dsp:cNvSpPr/>
      </dsp:nvSpPr>
      <dsp:spPr>
        <a:xfrm>
          <a:off x="5257800" y="762098"/>
          <a:ext cx="1371737" cy="3048395"/>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back- end part of the Web Development</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 collaboration with the team members. </a:t>
          </a:r>
        </a:p>
      </dsp:txBody>
      <dsp:txXfrm>
        <a:off x="5431736" y="762098"/>
        <a:ext cx="1197801" cy="3048395"/>
      </dsp:txXfrm>
    </dsp:sp>
    <dsp:sp modelId="{4C66D42D-7E6D-4563-AFDC-369C30B73F70}">
      <dsp:nvSpPr>
        <dsp:cNvPr id="0" name=""/>
        <dsp:cNvSpPr/>
      </dsp:nvSpPr>
      <dsp:spPr>
        <a:xfrm>
          <a:off x="5257800" y="110770"/>
          <a:ext cx="1371737" cy="6533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0770"/>
        <a:ext cx="1371737" cy="653342"/>
      </dsp:txXfrm>
    </dsp:sp>
    <dsp:sp modelId="{06F8D57B-EDF4-4CF4-8700-DC2CA3E3028E}">
      <dsp:nvSpPr>
        <dsp:cNvPr id="0" name=""/>
        <dsp:cNvSpPr/>
      </dsp:nvSpPr>
      <dsp:spPr>
        <a:xfrm>
          <a:off x="3886062" y="762098"/>
          <a:ext cx="1371737" cy="2830480"/>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just"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sp:txBody>
      <dsp:txXfrm>
        <a:off x="4059998" y="762098"/>
        <a:ext cx="1197801" cy="2830480"/>
      </dsp:txXfrm>
    </dsp:sp>
    <dsp:sp modelId="{00BB3360-A9BB-4051-A4B1-1216F82F642C}">
      <dsp:nvSpPr>
        <dsp:cNvPr id="0" name=""/>
        <dsp:cNvSpPr/>
      </dsp:nvSpPr>
      <dsp:spPr>
        <a:xfrm>
          <a:off x="3886062" y="217915"/>
          <a:ext cx="1371737" cy="544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86062" y="217915"/>
        <a:ext cx="1371737" cy="544183"/>
      </dsp:txXfrm>
    </dsp:sp>
    <dsp:sp modelId="{A134CDD1-D85F-44EF-8BEE-9F99A855C1E6}">
      <dsp:nvSpPr>
        <dsp:cNvPr id="0" name=""/>
        <dsp:cNvSpPr/>
      </dsp:nvSpPr>
      <dsp:spPr>
        <a:xfrm>
          <a:off x="2514324" y="762098"/>
          <a:ext cx="1371737" cy="261256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first task was to create the homepage of </a:t>
          </a:r>
          <a:r>
            <a:rPr lang="en-US" sz="1600" kern="1200" dirty="0" err="1">
              <a:latin typeface="Times New Roman" panose="02020603050405020304" pitchFamily="18" charset="0"/>
              <a:cs typeface="Times New Roman" panose="02020603050405020304" pitchFamily="18" charset="0"/>
            </a:rPr>
            <a:t>uptoskills</a:t>
          </a:r>
          <a:r>
            <a:rPr lang="en-US" sz="1600" kern="1200" dirty="0">
              <a:latin typeface="Times New Roman" panose="02020603050405020304" pitchFamily="18" charset="0"/>
              <a:cs typeface="Times New Roman" panose="02020603050405020304" pitchFamily="18" charset="0"/>
            </a:rPr>
            <a:t> website using HTML and CSS. </a:t>
          </a:r>
        </a:p>
      </dsp:txBody>
      <dsp:txXfrm>
        <a:off x="2688260" y="762098"/>
        <a:ext cx="1197801" cy="2612565"/>
      </dsp:txXfrm>
    </dsp:sp>
    <dsp:sp modelId="{65257024-FAC0-4522-B139-1CC85B547BE8}">
      <dsp:nvSpPr>
        <dsp:cNvPr id="0" name=""/>
        <dsp:cNvSpPr/>
      </dsp:nvSpPr>
      <dsp:spPr>
        <a:xfrm>
          <a:off x="2514324" y="326671"/>
          <a:ext cx="1371737" cy="43542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514324" y="326671"/>
        <a:ext cx="1371737" cy="435427"/>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5/14/2025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5/14/2025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5/14/2025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5/14/2025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5/14/2025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5/14/2025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5/14/2025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5/14/2025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5/14/2025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5/14/2025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5/14/2025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5/14/2025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5/14/2025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096000" y="1619055"/>
            <a:ext cx="6096000" cy="2132513"/>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p>
          <a:p>
            <a:pPr marL="0" marR="0" lvl="0" indent="0" algn="ctr" rtl="0">
              <a:spcBef>
                <a:spcPts val="0"/>
              </a:spcBef>
              <a:spcAft>
                <a:spcPts val="0"/>
              </a:spcAft>
              <a:buClr>
                <a:srgbClr val="17365D"/>
              </a:buClr>
              <a:buSzPts val="2000"/>
              <a:buFont typeface="Arial"/>
              <a:buNone/>
            </a:pPr>
            <a:r>
              <a:rPr lang="en-US"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Mr. Md </a:t>
            </a:r>
            <a:r>
              <a:rPr lang="en-US" sz="2000"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Ziaur</a:t>
            </a:r>
            <a:r>
              <a:rPr lang="en-US"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Rahman</a:t>
            </a:r>
          </a:p>
          <a:p>
            <a:pPr marL="0" marR="0" lvl="0" indent="0" algn="ctr" rtl="0">
              <a:spcBef>
                <a:spcPts val="0"/>
              </a:spcBef>
              <a:spcAft>
                <a:spcPts val="0"/>
              </a:spcAft>
              <a:buClr>
                <a:srgbClr val="17365D"/>
              </a:buClr>
              <a:buSzPts val="2000"/>
              <a:buFont typeface="Arial"/>
              <a:buNone/>
            </a:pPr>
            <a:r>
              <a:rPr lang="en-US" sz="2000" b="1" i="0" u="none" strike="noStrike" cap="none"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lang="en-US"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School of Computer Science and Engineering</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Presidency University</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endPar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3975652"/>
            <a:ext cx="12249915" cy="17167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Amarnath J.L &amp;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DOMAIN : Web Development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4733029"/>
              </p:ext>
            </p:extLst>
          </p:nvPr>
        </p:nvGraphicFramePr>
        <p:xfrm>
          <a:off x="601909" y="1608162"/>
          <a:ext cx="5321552" cy="2071772"/>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42650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42650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K Pavithra</a:t>
                      </a:r>
                    </a:p>
                  </a:txBody>
                  <a:tcPr/>
                </a:tc>
                <a:extLst>
                  <a:ext uri="{0D108BD9-81ED-4DB2-BD59-A6C34878D82A}">
                    <a16:rowId xmlns:a16="http://schemas.microsoft.com/office/drawing/2014/main" val="673540802"/>
                  </a:ext>
                </a:extLst>
              </a:tr>
              <a:tr h="42650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20211CSE0690</a:t>
                      </a:r>
                    </a:p>
                  </a:txBody>
                  <a:tcPr/>
                </a:tc>
                <a:extLst>
                  <a:ext uri="{0D108BD9-81ED-4DB2-BD59-A6C34878D82A}">
                    <a16:rowId xmlns:a16="http://schemas.microsoft.com/office/drawing/2014/main" val="1825509489"/>
                  </a:ext>
                </a:extLst>
              </a:tr>
              <a:tr h="42650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8CSE07</a:t>
                      </a:r>
                    </a:p>
                  </a:txBody>
                  <a:tcPr/>
                </a:tc>
                <a:extLst>
                  <a:ext uri="{0D108BD9-81ED-4DB2-BD59-A6C34878D82A}">
                    <a16:rowId xmlns:a16="http://schemas.microsoft.com/office/drawing/2014/main" val="1278268189"/>
                  </a:ext>
                </a:extLst>
              </a:tr>
              <a:tr h="343426">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G-07</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5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Work</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Develop a structured and interactive </a:t>
            </a:r>
            <a:r>
              <a:rPr lang="en-US" sz="2400" b="1" dirty="0">
                <a:latin typeface="Times New Roman" panose="02020603050405020304" pitchFamily="18" charset="0"/>
                <a:cs typeface="Times New Roman" panose="02020603050405020304" pitchFamily="18" charset="0"/>
              </a:rPr>
              <a:t>HRMS Features Webpage</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Enhance user engagement through interactive components.</a:t>
            </a:r>
          </a:p>
          <a:p>
            <a:pPr algn="just">
              <a:lnSpc>
                <a:spcPct val="100000"/>
              </a:lnSpc>
            </a:pPr>
            <a:r>
              <a:rPr lang="en-US" sz="2400" dirty="0">
                <a:latin typeface="Times New Roman" panose="02020603050405020304" pitchFamily="18" charset="0"/>
                <a:cs typeface="Times New Roman" panose="02020603050405020304" pitchFamily="18" charset="0"/>
              </a:rPr>
              <a:t>Provide a </a:t>
            </a:r>
            <a:r>
              <a:rPr lang="en-US" sz="2400" b="1" dirty="0">
                <a:latin typeface="Times New Roman" panose="02020603050405020304" pitchFamily="18" charset="0"/>
                <a:cs typeface="Times New Roman" panose="02020603050405020304" pitchFamily="18" charset="0"/>
              </a:rPr>
              <a:t>clear, accessible, and organized</a:t>
            </a:r>
            <a:r>
              <a:rPr lang="en-US" sz="2400" dirty="0">
                <a:latin typeface="Times New Roman" panose="02020603050405020304" pitchFamily="18" charset="0"/>
                <a:cs typeface="Times New Roman" panose="02020603050405020304" pitchFamily="18" charset="0"/>
              </a:rPr>
              <a:t> navigation experience.</a:t>
            </a:r>
          </a:p>
          <a:p>
            <a:pPr algn="just">
              <a:lnSpc>
                <a:spcPct val="100000"/>
              </a:lnSpc>
            </a:pPr>
            <a:r>
              <a:rPr lang="en-IN" sz="2400" dirty="0">
                <a:latin typeface="Times New Roman" panose="02020603050405020304" pitchFamily="18" charset="0"/>
                <a:cs typeface="Times New Roman" panose="02020603050405020304" pitchFamily="18" charset="0"/>
              </a:rPr>
              <a:t>Implement responsive design principles for </a:t>
            </a:r>
            <a:r>
              <a:rPr lang="en-IN" sz="2400" b="1" dirty="0">
                <a:latin typeface="Times New Roman" panose="02020603050405020304" pitchFamily="18" charset="0"/>
                <a:cs typeface="Times New Roman" panose="02020603050405020304" pitchFamily="18" charset="0"/>
              </a:rPr>
              <a:t>mobile-friendliness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44"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184367"/>
            <a:ext cx="10515600" cy="4058194"/>
          </a:xfrm>
        </p:spPr>
        <p:txBody>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The existing HRMS platforms often lack a user-friendly interface, leading to difficulties in navigation and reduced user engagement. The objective is to create a structured, interactive, and visually appealing HRMS Features webpage.</a:t>
            </a:r>
          </a:p>
          <a:p>
            <a:pPr algn="just">
              <a:lnSpc>
                <a:spcPct val="100000"/>
              </a:lnSpc>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121"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Front-End:</a:t>
            </a:r>
            <a:r>
              <a:rPr lang="en-IN" sz="2400" dirty="0">
                <a:latin typeface="Times New Roman" panose="02020603050405020304" pitchFamily="18" charset="0"/>
                <a:cs typeface="Times New Roman" panose="02020603050405020304" pitchFamily="18" charset="0"/>
              </a:rPr>
              <a:t> HTML, CSS, JavaScript</a:t>
            </a:r>
          </a:p>
          <a:p>
            <a:pPr algn="just">
              <a:lnSpc>
                <a:spcPct val="1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Libraries &amp; Dependencies:</a:t>
            </a:r>
            <a:r>
              <a:rPr lang="en-IN" sz="2400" dirty="0">
                <a:latin typeface="Times New Roman" panose="02020603050405020304" pitchFamily="18" charset="0"/>
                <a:cs typeface="Times New Roman" panose="02020603050405020304" pitchFamily="18" charset="0"/>
              </a:rPr>
              <a:t> Font Awesome, GitHub for version control</a:t>
            </a:r>
          </a:p>
          <a:p>
            <a:pPr algn="just">
              <a:lnSpc>
                <a:spcPct val="1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Browser Compatibility:</a:t>
            </a:r>
            <a:r>
              <a:rPr lang="en-IN" sz="2400" dirty="0">
                <a:latin typeface="Times New Roman" panose="02020603050405020304" pitchFamily="18" charset="0"/>
                <a:cs typeface="Times New Roman" panose="02020603050405020304" pitchFamily="18" charset="0"/>
              </a:rPr>
              <a:t> Chrome, Firefox, Edge</a:t>
            </a:r>
          </a:p>
          <a:p>
            <a:pPr algn="just">
              <a:lnSpc>
                <a:spcPct val="100000"/>
              </a:lnSpc>
            </a:pPr>
            <a:r>
              <a:rPr lang="en-IN" sz="2400" b="1" dirty="0">
                <a:latin typeface="Times New Roman" panose="02020603050405020304" pitchFamily="18" charset="0"/>
                <a:cs typeface="Times New Roman" panose="02020603050405020304" pitchFamily="18" charset="0"/>
              </a:rPr>
              <a:t>Development Tools:</a:t>
            </a:r>
            <a:r>
              <a:rPr lang="en-IN" sz="2400" dirty="0">
                <a:latin typeface="Times New Roman" panose="02020603050405020304" pitchFamily="18" charset="0"/>
                <a:cs typeface="Times New Roman" panose="02020603050405020304" pitchFamily="18" charset="0"/>
              </a:rPr>
              <a:t> VS Code</a:t>
            </a:r>
          </a:p>
          <a:p>
            <a:pPr algn="just">
              <a:lnSpc>
                <a:spcPct val="10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5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Enhanced User Experience:</a:t>
            </a:r>
            <a:r>
              <a:rPr lang="en-US" sz="2400" dirty="0">
                <a:latin typeface="Times New Roman" panose="02020603050405020304" pitchFamily="18" charset="0"/>
                <a:cs typeface="Times New Roman" panose="02020603050405020304" pitchFamily="18" charset="0"/>
              </a:rPr>
              <a:t> Improved layout and clear navigation.</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Interactive Features:</a:t>
            </a:r>
            <a:r>
              <a:rPr lang="en-US" sz="2400" dirty="0">
                <a:latin typeface="Times New Roman" panose="02020603050405020304" pitchFamily="18" charset="0"/>
                <a:cs typeface="Times New Roman" panose="02020603050405020304" pitchFamily="18" charset="0"/>
              </a:rPr>
              <a:t> Click-enabled feature cards for user engagement.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Responsive Design:</a:t>
            </a:r>
            <a:r>
              <a:rPr lang="en-US" sz="2400" dirty="0">
                <a:latin typeface="Times New Roman" panose="02020603050405020304" pitchFamily="18" charset="0"/>
                <a:cs typeface="Times New Roman" panose="02020603050405020304" pitchFamily="18" charset="0"/>
              </a:rPr>
              <a:t> Mobile and desktop compatibility.</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3F2D5-53A7-9E1D-D9B2-52CF2CA7D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D2C0D-D676-AB92-6A59-3FB2FA8A99CF}"/>
              </a:ext>
            </a:extLst>
          </p:cNvPr>
          <p:cNvSpPr>
            <a:spLocks noGrp="1"/>
          </p:cNvSpPr>
          <p:nvPr>
            <p:ph type="title"/>
          </p:nvPr>
        </p:nvSpPr>
        <p:spPr>
          <a:xfrm>
            <a:off x="476459"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Sample HR UI Design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93F9CE-8EA2-5D54-1BD3-E161D55547A3}"/>
              </a:ext>
            </a:extLst>
          </p:cNvPr>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HR System Dashboard is a web-based interface designed for managing candidates and streamlining the recruitment and onboarding process. Built using HTML, Tailwind CSS, and Font Awesome icons, the dashboard features a structured layout with a navigation bar, sidebar, and main content area.</a:t>
            </a:r>
          </a:p>
          <a:p>
            <a:pPr algn="just">
              <a:lnSpc>
                <a:spcPct val="100000"/>
              </a:lnSpc>
            </a:pPr>
            <a:r>
              <a:rPr lang="en-US" sz="2400" dirty="0">
                <a:latin typeface="Times New Roman" panose="02020603050405020304" pitchFamily="18" charset="0"/>
                <a:cs typeface="Times New Roman" panose="02020603050405020304" pitchFamily="18" charset="0"/>
              </a:rPr>
              <a:t> The navigation bar includes a title "HR Management System," a welcome message for the admin, and icons for notifications and user settings. The sidebar provides quick access to various HR functions such as adding candidates, viewing candidate lists, managing credentials, handling email templates, generating offer letters, onboarding new employees, accessing the social feed, viewing reports, and adjusting settings.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631665-798A-5299-FAE8-D9C68BF1783D}"/>
              </a:ext>
            </a:extLst>
          </p:cNvPr>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2685712824"/>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A0EC0-6F47-C4E7-EB91-1F4A20679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9801B6-3603-EDEE-8AB6-FF66ED635E41}"/>
              </a:ext>
            </a:extLst>
          </p:cNvPr>
          <p:cNvSpPr>
            <a:spLocks noGrp="1"/>
          </p:cNvSpPr>
          <p:nvPr>
            <p:ph type="title"/>
          </p:nvPr>
        </p:nvSpPr>
        <p:spPr>
          <a:xfrm>
            <a:off x="476459"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75B1178-2E3B-F5B7-7525-123F12E54A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922" y="1037093"/>
            <a:ext cx="9108155" cy="4057650"/>
          </a:xfrm>
        </p:spPr>
      </p:pic>
      <p:sp>
        <p:nvSpPr>
          <p:cNvPr id="4" name="Slide Number Placeholder 3">
            <a:extLst>
              <a:ext uri="{FF2B5EF4-FFF2-40B4-BE49-F238E27FC236}">
                <a16:creationId xmlns:a16="http://schemas.microsoft.com/office/drawing/2014/main" id="{C1BF11AA-089F-44F0-4378-948CFA020D4C}"/>
              </a:ext>
            </a:extLst>
          </p:cNvPr>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4139964265"/>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B7609-6D4C-195F-DFE9-5774B09E4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EED6B-3549-DDB5-9EEB-8598C93A5B05}"/>
              </a:ext>
            </a:extLst>
          </p:cNvPr>
          <p:cNvSpPr>
            <a:spLocks noGrp="1"/>
          </p:cNvSpPr>
          <p:nvPr>
            <p:ph type="title"/>
          </p:nvPr>
        </p:nvSpPr>
        <p:spPr>
          <a:xfrm>
            <a:off x="476459"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6987E08-98FF-CFCC-294F-AE003CF3A17E}"/>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pic>
        <p:nvPicPr>
          <p:cNvPr id="7" name="Content Placeholder 6">
            <a:extLst>
              <a:ext uri="{FF2B5EF4-FFF2-40B4-BE49-F238E27FC236}">
                <a16:creationId xmlns:a16="http://schemas.microsoft.com/office/drawing/2014/main" id="{525D4F54-4050-0D97-90C8-B225CC78ED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6479" y="1037093"/>
            <a:ext cx="10108696" cy="4280401"/>
          </a:xfrm>
        </p:spPr>
      </p:pic>
    </p:spTree>
    <p:extLst>
      <p:ext uri="{BB962C8B-B14F-4D97-AF65-F5344CB8AC3E}">
        <p14:creationId xmlns:p14="http://schemas.microsoft.com/office/powerpoint/2010/main" val="4196377903"/>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2D949-7F34-7BAE-0653-9A55CFC18A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2E4F1-9F01-97B3-8957-63C09151E612}"/>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5484CD-97BA-AE5F-EE7A-D06E3E2EA1F4}"/>
              </a:ext>
            </a:extLst>
          </p:cNvPr>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
        <p:nvSpPr>
          <p:cNvPr id="3" name="Content Placeholder 2">
            <a:extLst>
              <a:ext uri="{FF2B5EF4-FFF2-40B4-BE49-F238E27FC236}">
                <a16:creationId xmlns:a16="http://schemas.microsoft.com/office/drawing/2014/main" id="{B721F627-A212-FAD4-8C10-6FB957C6ED30}"/>
              </a:ext>
            </a:extLst>
          </p:cNvPr>
          <p:cNvSpPr>
            <a:spLocks noGrp="1"/>
          </p:cNvSpPr>
          <p:nvPr>
            <p:ph idx="1"/>
          </p:nvPr>
        </p:nvSpPr>
        <p:spPr>
          <a:xfrm>
            <a:off x="717620" y="1037093"/>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HR &amp; Candidate Management System is a web-based application designed to streamline HR operations and enhance candidate interactions. It provides role-based access, allowing HR personnel and candidates to log in through a secure authentication system.</a:t>
            </a:r>
          </a:p>
          <a:p>
            <a:pPr algn="just">
              <a:lnSpc>
                <a:spcPct val="100000"/>
              </a:lnSpc>
            </a:pPr>
            <a:r>
              <a:rPr lang="en-US" sz="2400" dirty="0">
                <a:latin typeface="Times New Roman" panose="02020603050405020304" pitchFamily="18" charset="0"/>
                <a:cs typeface="Times New Roman" panose="02020603050405020304" pitchFamily="18" charset="0"/>
              </a:rPr>
              <a:t> The login page offers role selection (HR or Candidate) and includes session persistence using </a:t>
            </a:r>
            <a:r>
              <a:rPr lang="en-US" sz="2400" dirty="0" err="1">
                <a:latin typeface="Times New Roman" panose="02020603050405020304" pitchFamily="18" charset="0"/>
                <a:cs typeface="Times New Roman" panose="02020603050405020304" pitchFamily="18" charset="0"/>
              </a:rPr>
              <a:t>LocalStorage</a:t>
            </a:r>
            <a:r>
              <a:rPr lang="en-US" sz="2400" dirty="0">
                <a:latin typeface="Times New Roman" panose="02020603050405020304" pitchFamily="18" charset="0"/>
                <a:cs typeface="Times New Roman" panose="02020603050405020304" pitchFamily="18" charset="0"/>
              </a:rPr>
              <a:t>. HR users can access a feature-rich dashboard where they can view candidate statistics, add new candidates, assign project managers and team leads, and manage onboarding status.</a:t>
            </a:r>
          </a:p>
          <a:p>
            <a:pPr algn="just">
              <a:lnSpc>
                <a:spcPct val="100000"/>
              </a:lnSpc>
            </a:pPr>
            <a:r>
              <a:rPr lang="en-US" sz="2400" dirty="0">
                <a:latin typeface="Times New Roman" panose="02020603050405020304" pitchFamily="18" charset="0"/>
                <a:cs typeface="Times New Roman" panose="02020603050405020304" pitchFamily="18" charset="0"/>
              </a:rPr>
              <a:t> Additionally, they can edit or delete candidate profiles while ensuring that data remains secure through session-based access control.</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7092056"/>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0DB0C-6E26-BEAC-C947-D584AFD33F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1E4B1C-F59E-3D79-F631-9C02D4770C7E}"/>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CAA8F3D-26C2-8DD6-B46C-5960F5E49E11}"/>
              </a:ext>
            </a:extLst>
          </p:cNvPr>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
        <p:nvSpPr>
          <p:cNvPr id="3" name="Content Placeholder 2">
            <a:extLst>
              <a:ext uri="{FF2B5EF4-FFF2-40B4-BE49-F238E27FC236}">
                <a16:creationId xmlns:a16="http://schemas.microsoft.com/office/drawing/2014/main" id="{AEB291B9-104A-736A-C5A4-7CE73E23E76F}"/>
              </a:ext>
            </a:extLst>
          </p:cNvPr>
          <p:cNvSpPr>
            <a:spLocks noGrp="1"/>
          </p:cNvSpPr>
          <p:nvPr>
            <p:ph idx="1"/>
          </p:nvPr>
        </p:nvSpPr>
        <p:spPr>
          <a:xfrm>
            <a:off x="717620" y="1037093"/>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candidates are provided with a dedicated dashboard that offers an intuitive view of their profile details, assigned PM and TL, and onboarding information. </a:t>
            </a:r>
          </a:p>
          <a:p>
            <a:pPr algn="just">
              <a:lnSpc>
                <a:spcPct val="100000"/>
              </a:lnSpc>
            </a:pPr>
            <a:r>
              <a:rPr lang="en-US" sz="2400" dirty="0">
                <a:latin typeface="Times New Roman" panose="02020603050405020304" pitchFamily="18" charset="0"/>
                <a:cs typeface="Times New Roman" panose="02020603050405020304" pitchFamily="18" charset="0"/>
              </a:rPr>
              <a:t>They can also download their offer letter, making the hiring process seamless. A key feature of this dashboard is the social feed, where HR teams can post company announcements, and candidates can interact with team members.</a:t>
            </a:r>
          </a:p>
          <a:p>
            <a:pPr algn="just">
              <a:lnSpc>
                <a:spcPct val="100000"/>
              </a:lnSpc>
            </a:pPr>
            <a:r>
              <a:rPr lang="en-US" sz="2400" dirty="0">
                <a:latin typeface="Times New Roman" panose="02020603050405020304" pitchFamily="18" charset="0"/>
                <a:cs typeface="Times New Roman" panose="02020603050405020304" pitchFamily="18" charset="0"/>
              </a:rPr>
              <a:t> The system is built using HTML, Tailwind CSS, and JavaScript, ensuring a modern, responsive, and interactive user experience.</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532272298"/>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1716-F598-D043-F1FC-2D3FB5EBB9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0E43A7-D881-9C63-0309-5936A530A17A}"/>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8DCEBB-44B1-6646-8F66-989F7D513A45}"/>
              </a:ext>
            </a:extLst>
          </p:cNvPr>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
        <p:nvSpPr>
          <p:cNvPr id="3" name="Content Placeholder 2">
            <a:extLst>
              <a:ext uri="{FF2B5EF4-FFF2-40B4-BE49-F238E27FC236}">
                <a16:creationId xmlns:a16="http://schemas.microsoft.com/office/drawing/2014/main" id="{C0CC7005-62E7-04D1-2CC3-61D5BF1C39DA}"/>
              </a:ext>
            </a:extLst>
          </p:cNvPr>
          <p:cNvSpPr>
            <a:spLocks noGrp="1"/>
          </p:cNvSpPr>
          <p:nvPr>
            <p:ph idx="1"/>
          </p:nvPr>
        </p:nvSpPr>
        <p:spPr>
          <a:xfrm>
            <a:off x="717620" y="1037093"/>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system incorporates several security measures, including role-based access control, preventing unauthorized users from accessing HR functionalities. Currently, the project utilizes </a:t>
            </a:r>
            <a:r>
              <a:rPr lang="en-US" sz="2400" dirty="0" err="1">
                <a:latin typeface="Times New Roman" panose="02020603050405020304" pitchFamily="18" charset="0"/>
                <a:cs typeface="Times New Roman" panose="02020603050405020304" pitchFamily="18" charset="0"/>
              </a:rPr>
              <a:t>LocalStorage</a:t>
            </a:r>
            <a:r>
              <a:rPr lang="en-US" sz="2400" dirty="0">
                <a:latin typeface="Times New Roman" panose="02020603050405020304" pitchFamily="18" charset="0"/>
                <a:cs typeface="Times New Roman" panose="02020603050405020304" pitchFamily="18" charset="0"/>
              </a:rPr>
              <a:t> for data handling, but future enhancements include integrating a real database (such as Firebase or MySQL) for secure data storage, implementing OAuth-based authentication for better security, and adding email notifications for offer letters and onboarding updates. </a:t>
            </a:r>
          </a:p>
          <a:p>
            <a:pPr algn="just">
              <a:lnSpc>
                <a:spcPct val="100000"/>
              </a:lnSpc>
            </a:pPr>
            <a:r>
              <a:rPr lang="en-US" sz="2400" dirty="0">
                <a:latin typeface="Times New Roman" panose="02020603050405020304" pitchFamily="18" charset="0"/>
                <a:cs typeface="Times New Roman" panose="02020603050405020304" pitchFamily="18" charset="0"/>
              </a:rPr>
              <a:t>The HR &amp; Candidate Management System effectively reduces manual effort, enhances candidate engagement, and simplifies HR workflows, making it a valuable tool for organizations managing employee onboarding and recruitment.</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585513655"/>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panose="02040503050406030204" pitchFamily="18" charset="0"/>
                <a:cs typeface="Times New Roman" panose="02020603050405020304" pitchFamily="18" charset="0"/>
              </a:rPr>
              <a:t>Contents</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344EC-C8EF-4EB5-C839-BD428CB3E2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49C28D-158C-F1C1-4845-54EE72907376}"/>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Login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E52263B-D403-2938-585A-D4C1477AF21F}"/>
              </a:ext>
            </a:extLst>
          </p:cNvPr>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pic>
        <p:nvPicPr>
          <p:cNvPr id="6" name="Content Placeholder 5">
            <a:extLst>
              <a:ext uri="{FF2B5EF4-FFF2-40B4-BE49-F238E27FC236}">
                <a16:creationId xmlns:a16="http://schemas.microsoft.com/office/drawing/2014/main" id="{7E018093-DDA9-179C-CA7E-BD9A7A60AE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1310" y="999012"/>
            <a:ext cx="5289379" cy="4351337"/>
          </a:xfrm>
        </p:spPr>
      </p:pic>
    </p:spTree>
    <p:extLst>
      <p:ext uri="{BB962C8B-B14F-4D97-AF65-F5344CB8AC3E}">
        <p14:creationId xmlns:p14="http://schemas.microsoft.com/office/powerpoint/2010/main" val="1348138635"/>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25E5E-6572-6CAF-C330-8EA3E87840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C2524-A5A1-0CB1-3BF0-8158D56890A8}"/>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4CB5D0-5564-C975-348D-63A2A4288049}"/>
              </a:ext>
            </a:extLst>
          </p:cNvPr>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pic>
        <p:nvPicPr>
          <p:cNvPr id="6" name="Content Placeholder 5">
            <a:extLst>
              <a:ext uri="{FF2B5EF4-FFF2-40B4-BE49-F238E27FC236}">
                <a16:creationId xmlns:a16="http://schemas.microsoft.com/office/drawing/2014/main" id="{5DB128C5-B2B1-BB74-98DE-1DE9E03861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817" y="1036638"/>
            <a:ext cx="9435687" cy="4209201"/>
          </a:xfrm>
        </p:spPr>
      </p:pic>
    </p:spTree>
    <p:extLst>
      <p:ext uri="{BB962C8B-B14F-4D97-AF65-F5344CB8AC3E}">
        <p14:creationId xmlns:p14="http://schemas.microsoft.com/office/powerpoint/2010/main" val="3582843154"/>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B2820-231B-2780-21E1-66E137B15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50C6E7-2094-7B8E-D466-294764867CDA}"/>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79339BD-569B-8E73-3F7B-9C503679DC3E}"/>
              </a:ext>
            </a:extLst>
          </p:cNvPr>
          <p:cNvSpPr>
            <a:spLocks noGrp="1"/>
          </p:cNvSpPr>
          <p:nvPr>
            <p:ph type="sldNum" sz="quarter" idx="12"/>
          </p:nvPr>
        </p:nvSpPr>
        <p:spPr/>
        <p:txBody>
          <a:bodyPr/>
          <a:lstStyle/>
          <a:p>
            <a:pPr>
              <a:defRPr/>
            </a:pPr>
            <a:fld id="{815EC703-C051-410C-8BA1-62752E291E83}" type="slidenum">
              <a:rPr lang="en-US" altLang="en-US" smtClean="0"/>
              <a:pPr>
                <a:defRPr/>
              </a:pPr>
              <a:t>22</a:t>
            </a:fld>
            <a:endParaRPr lang="en-US" altLang="en-US"/>
          </a:p>
        </p:txBody>
      </p:sp>
      <p:pic>
        <p:nvPicPr>
          <p:cNvPr id="7" name="Content Placeholder 6">
            <a:extLst>
              <a:ext uri="{FF2B5EF4-FFF2-40B4-BE49-F238E27FC236}">
                <a16:creationId xmlns:a16="http://schemas.microsoft.com/office/drawing/2014/main" id="{B43DC372-63AF-9C13-E682-06A87845E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9216" y="1037093"/>
            <a:ext cx="10515600" cy="4198024"/>
          </a:xfrm>
        </p:spPr>
      </p:pic>
    </p:spTree>
    <p:extLst>
      <p:ext uri="{BB962C8B-B14F-4D97-AF65-F5344CB8AC3E}">
        <p14:creationId xmlns:p14="http://schemas.microsoft.com/office/powerpoint/2010/main" val="1062087207"/>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3FF35-F05F-E484-33C7-3FA85F048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0EBE5A-3FFC-D78E-3E8A-6B4AC239FCEB}"/>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40E57C1-53EE-FF35-BB94-F52CEC0D6BFC}"/>
              </a:ext>
            </a:extLst>
          </p:cNvPr>
          <p:cNvSpPr>
            <a:spLocks noGrp="1"/>
          </p:cNvSpPr>
          <p:nvPr>
            <p:ph type="sldNum" sz="quarter" idx="12"/>
          </p:nvPr>
        </p:nvSpPr>
        <p:spPr/>
        <p:txBody>
          <a:bodyPr/>
          <a:lstStyle/>
          <a:p>
            <a:pPr>
              <a:defRPr/>
            </a:pPr>
            <a:fld id="{815EC703-C051-410C-8BA1-62752E291E83}" type="slidenum">
              <a:rPr lang="en-US" altLang="en-US" smtClean="0"/>
              <a:pPr>
                <a:defRPr/>
              </a:pPr>
              <a:t>23</a:t>
            </a:fld>
            <a:endParaRPr lang="en-US" altLang="en-US"/>
          </a:p>
        </p:txBody>
      </p:sp>
      <p:pic>
        <p:nvPicPr>
          <p:cNvPr id="7" name="Content Placeholder 6">
            <a:extLst>
              <a:ext uri="{FF2B5EF4-FFF2-40B4-BE49-F238E27FC236}">
                <a16:creationId xmlns:a16="http://schemas.microsoft.com/office/drawing/2014/main" id="{81255913-30FD-EB6C-1E26-B60D1AFC1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1266" y="1037093"/>
            <a:ext cx="7715248" cy="4351338"/>
          </a:xfrm>
        </p:spPr>
      </p:pic>
    </p:spTree>
    <p:extLst>
      <p:ext uri="{BB962C8B-B14F-4D97-AF65-F5344CB8AC3E}">
        <p14:creationId xmlns:p14="http://schemas.microsoft.com/office/powerpoint/2010/main" val="1826797171"/>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1CBE0-2FF6-AC11-3B3C-6B9222AD9F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297D2-96BE-0653-335D-57001BF11209}"/>
              </a:ext>
            </a:extLst>
          </p:cNvPr>
          <p:cNvSpPr>
            <a:spLocks noGrp="1"/>
          </p:cNvSpPr>
          <p:nvPr>
            <p:ph type="title"/>
          </p:nvPr>
        </p:nvSpPr>
        <p:spPr>
          <a:xfrm>
            <a:off x="215202" y="134230"/>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Candidate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654F83-7FF6-B771-DF87-853470CD441C}"/>
              </a:ext>
            </a:extLst>
          </p:cNvPr>
          <p:cNvSpPr>
            <a:spLocks noGrp="1"/>
          </p:cNvSpPr>
          <p:nvPr>
            <p:ph type="sldNum" sz="quarter" idx="12"/>
          </p:nvPr>
        </p:nvSpPr>
        <p:spPr/>
        <p:txBody>
          <a:bodyPr/>
          <a:lstStyle/>
          <a:p>
            <a:pPr>
              <a:defRPr/>
            </a:pPr>
            <a:fld id="{815EC703-C051-410C-8BA1-62752E291E83}" type="slidenum">
              <a:rPr lang="en-US" altLang="en-US" smtClean="0"/>
              <a:pPr>
                <a:defRPr/>
              </a:pPr>
              <a:t>24</a:t>
            </a:fld>
            <a:endParaRPr lang="en-US" altLang="en-US"/>
          </a:p>
        </p:txBody>
      </p:sp>
      <p:pic>
        <p:nvPicPr>
          <p:cNvPr id="6" name="Content Placeholder 5">
            <a:extLst>
              <a:ext uri="{FF2B5EF4-FFF2-40B4-BE49-F238E27FC236}">
                <a16:creationId xmlns:a16="http://schemas.microsoft.com/office/drawing/2014/main" id="{1EFFF987-060B-5BCD-4F79-16C6B3EE0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712" y="953471"/>
            <a:ext cx="10389088" cy="4244916"/>
          </a:xfrm>
        </p:spPr>
      </p:pic>
    </p:spTree>
    <p:extLst>
      <p:ext uri="{BB962C8B-B14F-4D97-AF65-F5344CB8AC3E}">
        <p14:creationId xmlns:p14="http://schemas.microsoft.com/office/powerpoint/2010/main" val="346644802"/>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CE317-61F3-8633-700B-18F4839BC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DD4950-87DF-3C00-50CB-E23C39220F25}"/>
              </a:ext>
            </a:extLst>
          </p:cNvPr>
          <p:cNvSpPr>
            <a:spLocks noGrp="1"/>
          </p:cNvSpPr>
          <p:nvPr>
            <p:ph type="title"/>
          </p:nvPr>
        </p:nvSpPr>
        <p:spPr>
          <a:xfrm>
            <a:off x="0"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Candidate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3A51B2-6D5A-EB18-1A47-5CBEBE95F8B2}"/>
              </a:ext>
            </a:extLst>
          </p:cNvPr>
          <p:cNvSpPr>
            <a:spLocks noGrp="1"/>
          </p:cNvSpPr>
          <p:nvPr>
            <p:ph type="sldNum" sz="quarter" idx="12"/>
          </p:nvPr>
        </p:nvSpPr>
        <p:spPr/>
        <p:txBody>
          <a:bodyPr/>
          <a:lstStyle/>
          <a:p>
            <a:pPr>
              <a:defRPr/>
            </a:pPr>
            <a:fld id="{815EC703-C051-410C-8BA1-62752E291E83}" type="slidenum">
              <a:rPr lang="en-US" altLang="en-US" smtClean="0"/>
              <a:pPr>
                <a:defRPr/>
              </a:pPr>
              <a:t>25</a:t>
            </a:fld>
            <a:endParaRPr lang="en-US" altLang="en-US"/>
          </a:p>
        </p:txBody>
      </p:sp>
      <p:pic>
        <p:nvPicPr>
          <p:cNvPr id="6" name="Content Placeholder 5">
            <a:extLst>
              <a:ext uri="{FF2B5EF4-FFF2-40B4-BE49-F238E27FC236}">
                <a16:creationId xmlns:a16="http://schemas.microsoft.com/office/drawing/2014/main" id="{EBB77F64-504B-05DF-AC6F-939D1A6AD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955766"/>
            <a:ext cx="8582889" cy="4351337"/>
          </a:xfrm>
        </p:spPr>
      </p:pic>
    </p:spTree>
    <p:extLst>
      <p:ext uri="{BB962C8B-B14F-4D97-AF65-F5344CB8AC3E}">
        <p14:creationId xmlns:p14="http://schemas.microsoft.com/office/powerpoint/2010/main" val="2233440267"/>
      </p:ext>
    </p:extLst>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26</a:t>
            </a:fld>
            <a:endParaRPr lang="en-US" altLang="en-US"/>
          </a:p>
        </p:txBody>
      </p:sp>
      <p:graphicFrame>
        <p:nvGraphicFramePr>
          <p:cNvPr id="9" name="Content Placeholder 7">
            <a:extLst>
              <a:ext uri="{FF2B5EF4-FFF2-40B4-BE49-F238E27FC236}">
                <a16:creationId xmlns:a16="http://schemas.microsoft.com/office/drawing/2014/main" id="{97CDC9BA-091C-2CEE-198E-65B7A459DD62}"/>
              </a:ext>
            </a:extLst>
          </p:cNvPr>
          <p:cNvGraphicFramePr>
            <a:graphicFrameLocks noGrp="1"/>
          </p:cNvGraphicFramePr>
          <p:nvPr>
            <p:ph idx="1"/>
            <p:extLst>
              <p:ext uri="{D42A27DB-BD31-4B8C-83A1-F6EECF244321}">
                <p14:modId xmlns:p14="http://schemas.microsoft.com/office/powerpoint/2010/main" val="3670874585"/>
              </p:ext>
            </p:extLst>
          </p:nvPr>
        </p:nvGraphicFramePr>
        <p:xfrm>
          <a:off x="838200" y="961436"/>
          <a:ext cx="10515600" cy="4028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27</a:t>
            </a:fld>
            <a:endParaRPr lang="en-US" altLang="en-US"/>
          </a:p>
        </p:txBody>
      </p:sp>
      <p:sp>
        <p:nvSpPr>
          <p:cNvPr id="3" name="Content Placeholder 2"/>
          <p:cNvSpPr>
            <a:spLocks noGrp="1"/>
          </p:cNvSpPr>
          <p:nvPr>
            <p:ph idx="1"/>
          </p:nvPr>
        </p:nvSpPr>
        <p:spPr>
          <a:xfrm>
            <a:off x="968823" y="1171829"/>
            <a:ext cx="10515600" cy="4351338"/>
          </a:xfrm>
        </p:spPr>
        <p:txBody>
          <a:bodyPr/>
          <a:lstStyle/>
          <a:p>
            <a:pPr marL="0" indent="0">
              <a:buNone/>
            </a:pPr>
            <a:r>
              <a:rPr lang="en-US" dirty="0"/>
              <a:t>https://github.com/customerservicechatbot/internship</a:t>
            </a:r>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28</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29</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73" y="209921"/>
            <a:ext cx="10515600" cy="509518"/>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p:cNvSpPr>
            <a:spLocks noGrp="1"/>
          </p:cNvSpPr>
          <p:nvPr>
            <p:ph idx="1"/>
          </p:nvPr>
        </p:nvSpPr>
        <p:spPr>
          <a:xfrm>
            <a:off x="717619" y="743688"/>
            <a:ext cx="10515600" cy="4333745"/>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is one of India's largest Skill-Tech companies, focused on providing free skill development programs to students and professionals. Founded in 2015, the organization has trained over 1.2 million individuals and collaborated with more than 10,000 colleges. Their mission is to empower youth with industry-relevant skills for successful careers through innovative and accessible learning solutions.</a:t>
            </a:r>
          </a:p>
          <a:p>
            <a:pPr marL="0" indent="0" algn="just">
              <a:lnSpc>
                <a:spcPct val="100000"/>
              </a:lnSpc>
              <a:buNone/>
            </a:pPr>
            <a:r>
              <a:rPr lang="en-US" sz="2400" b="1" dirty="0">
                <a:latin typeface="Times New Roman" panose="02020603050405020304" pitchFamily="18" charset="0"/>
                <a:cs typeface="Times New Roman" panose="02020603050405020304" pitchFamily="18" charset="0"/>
              </a:rPr>
              <a:t>   Products &amp; Services: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 Development &amp; Certification Courses</a:t>
            </a:r>
            <a:r>
              <a:rPr lang="en-US" sz="2400" dirty="0">
                <a:latin typeface="Times New Roman" panose="02020603050405020304" pitchFamily="18" charset="0"/>
                <a:cs typeface="Times New Roman" panose="02020603050405020304" pitchFamily="18" charset="0"/>
              </a:rPr>
              <a:t>: Offers both technical and non-technical training.</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On/Off Campus Training &amp; Placement</a:t>
            </a:r>
            <a:r>
              <a:rPr lang="en-US" sz="2400" dirty="0">
                <a:latin typeface="Times New Roman" panose="02020603050405020304" pitchFamily="18" charset="0"/>
                <a:cs typeface="Times New Roman" panose="02020603050405020304" pitchFamily="18" charset="0"/>
              </a:rPr>
              <a:t>: Provides training programs that prepare students for job opportunities.</a:t>
            </a: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D46AB-9F75-2371-1BF3-95C0293A5F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F75302-A44F-629E-E8F6-02F8EBC84FC9}"/>
              </a:ext>
            </a:extLst>
          </p:cNvPr>
          <p:cNvSpPr>
            <a:spLocks noGrp="1"/>
          </p:cNvSpPr>
          <p:nvPr>
            <p:ph type="title"/>
          </p:nvPr>
        </p:nvSpPr>
        <p:spPr>
          <a:xfrm>
            <a:off x="396073" y="226961"/>
            <a:ext cx="10515600" cy="509518"/>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a:extLst>
              <a:ext uri="{FF2B5EF4-FFF2-40B4-BE49-F238E27FC236}">
                <a16:creationId xmlns:a16="http://schemas.microsoft.com/office/drawing/2014/main" id="{45E14FFE-6471-2A02-97BE-EC28F36F7285}"/>
              </a:ext>
            </a:extLst>
          </p:cNvPr>
          <p:cNvSpPr>
            <a:spLocks noGrp="1"/>
          </p:cNvSpPr>
          <p:nvPr>
            <p:ph idx="1"/>
          </p:nvPr>
        </p:nvSpPr>
        <p:spPr>
          <a:xfrm>
            <a:off x="838200" y="904462"/>
            <a:ext cx="10515600" cy="4333745"/>
          </a:xfrm>
        </p:spPr>
        <p:txBody>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Entrepreneurship Programs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empowering rural areas through skill-based entrepreneurship.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Training &amp; Brand Awareness Campaigns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businesses in upskilling</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and increasing brand presence.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IN" sz="2400" b="1" dirty="0">
                <a:latin typeface="Times New Roman" panose="02020603050405020304" pitchFamily="18" charset="0"/>
                <a:cs typeface="Times New Roman" panose="02020603050405020304" pitchFamily="18" charset="0"/>
              </a:rPr>
              <a:t>Clients &amp; Impact: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UPTOSKILLS has placed over 76,000 students in various industries and provided 1,321+ internship opportunities. The company works closely with academic institutions and businesses to bridge the gap between education and employment.</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spcBef>
                <a:spcPct val="0"/>
              </a:spcBef>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E1314F2-AC59-66DB-815E-96356A36ED26}"/>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21444507"/>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73" y="255289"/>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a:t>
            </a:r>
          </a:p>
        </p:txBody>
      </p:sp>
      <p:sp>
        <p:nvSpPr>
          <p:cNvPr id="3" name="Content Placeholder 2"/>
          <p:cNvSpPr>
            <a:spLocks noGrp="1"/>
          </p:cNvSpPr>
          <p:nvPr>
            <p:ph idx="1"/>
          </p:nvPr>
        </p:nvSpPr>
        <p:spPr>
          <a:xfrm>
            <a:off x="636723" y="983400"/>
            <a:ext cx="11250477" cy="4133068"/>
          </a:xfrm>
        </p:spPr>
        <p:txBody>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the internship at </a:t>
            </a:r>
            <a:r>
              <a:rPr lang="en-US" sz="2400" dirty="0" err="1">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Tech Foundation in the Web Development domain, We will work on various aspects of website creation and maintenance, gaining hands-on experience in coding,  and design.</a:t>
            </a:r>
          </a:p>
          <a:p>
            <a:pPr algn="just">
              <a:lnSpc>
                <a:spcPct val="100000"/>
              </a:lnSpc>
            </a:pPr>
            <a:r>
              <a:rPr lang="en-US" sz="2400" b="1" dirty="0">
                <a:latin typeface="Times New Roman" panose="02020603050405020304" pitchFamily="18" charset="0"/>
                <a:cs typeface="Times New Roman" panose="02020603050405020304" pitchFamily="18" charset="0"/>
              </a:rPr>
              <a:t>Technology we will be using are: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Frontend Development – HTML, CSS, JavaScript, and frameworks.</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Backend Development – Node.js, Python, Ruby or PHP for server-side logic.</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Importance of Web Development in the Industry:</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Business Growth: A strong web presence helps businesses reach wider audiences.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User Experience: A well-designed website improves engagement and conversion</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rates.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Our team consist of 26 members, which is divided into two sub groups.</a:t>
            </a:r>
          </a:p>
          <a:p>
            <a:pPr algn="just">
              <a:lnSpc>
                <a:spcPct val="100000"/>
              </a:lnSpc>
            </a:pPr>
            <a:r>
              <a:rPr lang="en-US" sz="2400" dirty="0">
                <a:latin typeface="Times New Roman" panose="02020603050405020304" pitchFamily="18" charset="0"/>
                <a:cs typeface="Times New Roman" panose="02020603050405020304" pitchFamily="18" charset="0"/>
              </a:rPr>
              <a:t>Our team has one main team leader. One sub group is led by the main team leader and another group  by the sub group leader.</a:t>
            </a:r>
          </a:p>
          <a:p>
            <a:pPr algn="just">
              <a:lnSpc>
                <a:spcPct val="100000"/>
              </a:lnSpc>
            </a:pPr>
            <a:r>
              <a:rPr lang="en-US" sz="2400" dirty="0">
                <a:latin typeface="Times New Roman" panose="02020603050405020304" pitchFamily="18" charset="0"/>
                <a:cs typeface="Times New Roman" panose="02020603050405020304" pitchFamily="18" charset="0"/>
              </a:rPr>
              <a:t>We all work on the tasks assigned by the respective team leaders and complete the tasks within the given deadline.</a:t>
            </a:r>
          </a:p>
          <a:p>
            <a:pPr algn="just">
              <a:lnSpc>
                <a:spcPct val="100000"/>
              </a:lnSpc>
            </a:pPr>
            <a:r>
              <a:rPr lang="en-US" sz="2400" dirty="0">
                <a:latin typeface="Times New Roman" panose="02020603050405020304" pitchFamily="18" charset="0"/>
                <a:cs typeface="Times New Roman" panose="02020603050405020304" pitchFamily="18" charset="0"/>
              </a:rPr>
              <a:t>Our reporting  manager is Mr. Shivam Agarwal </a:t>
            </a:r>
          </a:p>
          <a:p>
            <a:pPr algn="just">
              <a:lnSpc>
                <a:spcPct val="100000"/>
              </a:lnSpc>
            </a:pPr>
            <a:r>
              <a:rPr lang="en-US" sz="2400" dirty="0">
                <a:latin typeface="Times New Roman" panose="02020603050405020304" pitchFamily="18" charset="0"/>
                <a:cs typeface="Times New Roman" panose="02020603050405020304" pitchFamily="18" charset="0"/>
              </a:rPr>
              <a:t>Working on Human Resource Management Software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976"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617137" y="923110"/>
            <a:ext cx="10515600" cy="4058194"/>
          </a:xfrm>
        </p:spPr>
        <p:txBody>
          <a:bodyPr/>
          <a:lstStyle/>
          <a:p>
            <a:pPr algn="just">
              <a:lnSpc>
                <a:spcPct val="100000"/>
              </a:lnSpc>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Openings</a:t>
            </a:r>
            <a:r>
              <a:rPr lang="en-US" sz="2400" dirty="0">
                <a:latin typeface="Times New Roman" panose="02020603050405020304" pitchFamily="18" charset="0"/>
                <a:cs typeface="Times New Roman" panose="02020603050405020304" pitchFamily="18" charset="0"/>
              </a:rPr>
              <a:t>: Government internships may have fewer openings compared to private firms. Many positions are not widely advertised.</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Complex Application Process</a:t>
            </a:r>
            <a:r>
              <a:rPr lang="en-US" sz="2400" dirty="0">
                <a:latin typeface="Times New Roman" panose="02020603050405020304" pitchFamily="18" charset="0"/>
                <a:cs typeface="Times New Roman" panose="02020603050405020304" pitchFamily="18" charset="0"/>
              </a:rPr>
              <a:t>: Applications often require multiple forms, approvals, and background checks.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Competitive Selection</a:t>
            </a:r>
            <a:r>
              <a:rPr lang="en-US" sz="2400" dirty="0">
                <a:latin typeface="Times New Roman" panose="02020603050405020304" pitchFamily="18" charset="0"/>
                <a:cs typeface="Times New Roman" panose="02020603050405020304" pitchFamily="18" charset="0"/>
              </a:rPr>
              <a:t>: Government portals attract numerous applicants due to credibility and resume value.</a:t>
            </a:r>
          </a:p>
          <a:p>
            <a:pPr algn="just">
              <a:lnSpc>
                <a:spcPct val="100000"/>
              </a:lnSpc>
            </a:pP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003"/>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pPr>
              <a:lnSpc>
                <a:spcPct val="100000"/>
              </a:lnSpc>
            </a:pPr>
            <a:r>
              <a:rPr lang="en-US" sz="2400" dirty="0">
                <a:latin typeface="Times New Roman" panose="02020603050405020304" pitchFamily="18" charset="0"/>
                <a:cs typeface="Times New Roman" panose="02020603050405020304" pitchFamily="18" charset="0"/>
              </a:rPr>
              <a:t>Analyze and evaluate the structure of an HRMS webpage.</a:t>
            </a:r>
          </a:p>
          <a:p>
            <a:pPr>
              <a:lnSpc>
                <a:spcPct val="100000"/>
              </a:lnSpc>
            </a:pPr>
            <a:r>
              <a:rPr lang="en-US" sz="2400" dirty="0">
                <a:latin typeface="Times New Roman" panose="02020603050405020304" pitchFamily="18" charset="0"/>
                <a:cs typeface="Times New Roman" panose="02020603050405020304" pitchFamily="18" charset="0"/>
              </a:rPr>
              <a:t>Assess the design and user experience.</a:t>
            </a:r>
          </a:p>
          <a:p>
            <a:pPr>
              <a:lnSpc>
                <a:spcPct val="100000"/>
              </a:lnSpc>
            </a:pPr>
            <a:r>
              <a:rPr lang="en-US" sz="2400" dirty="0">
                <a:latin typeface="Times New Roman" panose="02020603050405020304" pitchFamily="18" charset="0"/>
                <a:cs typeface="Times New Roman" panose="02020603050405020304" pitchFamily="18" charset="0"/>
              </a:rPr>
              <a:t>Understand the functionalities and features.</a:t>
            </a:r>
          </a:p>
          <a:p>
            <a:pPr>
              <a:lnSpc>
                <a:spcPct val="100000"/>
              </a:lnSpc>
            </a:pPr>
            <a:r>
              <a:rPr lang="en-US" sz="2400" dirty="0">
                <a:latin typeface="Times New Roman" panose="02020603050405020304" pitchFamily="18" charset="0"/>
                <a:cs typeface="Times New Roman" panose="02020603050405020304" pitchFamily="18" charset="0"/>
              </a:rPr>
              <a:t>Identify areas for improvement and propose enhancements.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r>
              <a:rPr lang="en-US" sz="2400" dirty="0">
                <a:latin typeface="Times New Roman" panose="02020603050405020304" pitchFamily="18" charset="0"/>
                <a:cs typeface="Times New Roman" panose="02020603050405020304" pitchFamily="18" charset="0"/>
              </a:rPr>
              <a:t>Research on modern </a:t>
            </a:r>
            <a:r>
              <a:rPr lang="en-US" sz="2400" b="1" dirty="0">
                <a:latin typeface="Times New Roman" panose="02020603050405020304" pitchFamily="18" charset="0"/>
                <a:cs typeface="Times New Roman" panose="02020603050405020304" pitchFamily="18" charset="0"/>
              </a:rPr>
              <a:t>HRMS software trends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Study of </a:t>
            </a:r>
            <a:r>
              <a:rPr lang="en-US" sz="2400" b="1" dirty="0">
                <a:latin typeface="Times New Roman" panose="02020603050405020304" pitchFamily="18" charset="0"/>
                <a:cs typeface="Times New Roman" panose="02020603050405020304" pitchFamily="18" charset="0"/>
              </a:rPr>
              <a:t>UI/UX best practices</a:t>
            </a:r>
            <a:r>
              <a:rPr lang="en-US" sz="2400" dirty="0">
                <a:latin typeface="Times New Roman" panose="02020603050405020304" pitchFamily="18" charset="0"/>
                <a:cs typeface="Times New Roman" panose="02020603050405020304" pitchFamily="18" charset="0"/>
              </a:rPr>
              <a:t> for HR management platforms.</a:t>
            </a:r>
          </a:p>
          <a:p>
            <a:r>
              <a:rPr lang="en-US" sz="2400" dirty="0">
                <a:latin typeface="Times New Roman" panose="02020603050405020304" pitchFamily="18" charset="0"/>
                <a:cs typeface="Times New Roman" panose="02020603050405020304" pitchFamily="18" charset="0"/>
              </a:rPr>
              <a:t>Comparison with existing HRMS solutions to evaluate </a:t>
            </a:r>
            <a:r>
              <a:rPr lang="en-US" sz="2400" b="1" dirty="0">
                <a:latin typeface="Times New Roman" panose="02020603050405020304" pitchFamily="18" charset="0"/>
                <a:cs typeface="Times New Roman" panose="02020603050405020304" pitchFamily="18" charset="0"/>
              </a:rPr>
              <a:t>strengths and gaps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7746</TotalTime>
  <Words>1366</Words>
  <Application>Microsoft Office PowerPoint</Application>
  <PresentationFormat>Widescreen</PresentationFormat>
  <Paragraphs>157</Paragraphs>
  <Slides>29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Cambria</vt:lpstr>
      <vt:lpstr>Times New Roman</vt:lpstr>
      <vt:lpstr>Verdana</vt:lpstr>
      <vt:lpstr>Wingdings</vt:lpstr>
      <vt:lpstr>Office Theme</vt:lpstr>
      <vt:lpstr>PowerPoint Presentation</vt:lpstr>
      <vt:lpstr>Contents</vt:lpstr>
      <vt:lpstr>About Organization</vt:lpstr>
      <vt:lpstr>About Organization</vt:lpstr>
      <vt:lpstr>Working domain </vt:lpstr>
      <vt:lpstr>About your team and reporting Manager</vt:lpstr>
      <vt:lpstr>Challenges Faced in Internship</vt:lpstr>
      <vt:lpstr>Objectives of the work</vt:lpstr>
      <vt:lpstr>Literature Review</vt:lpstr>
      <vt:lpstr>Proposed Work</vt:lpstr>
      <vt:lpstr>Problem Statement</vt:lpstr>
      <vt:lpstr>System Requirements</vt:lpstr>
      <vt:lpstr>Advantages of Proposed Work</vt:lpstr>
      <vt:lpstr>Sample HR UI Design</vt:lpstr>
      <vt:lpstr>Screenshot of HR Page</vt:lpstr>
      <vt:lpstr>Screenshot of HR Page</vt:lpstr>
      <vt:lpstr>Upgraded UI</vt:lpstr>
      <vt:lpstr>Upgraded UI</vt:lpstr>
      <vt:lpstr>Upgraded UI</vt:lpstr>
      <vt:lpstr>Screenshot of Login Page</vt:lpstr>
      <vt:lpstr>Screenshot of HR Page</vt:lpstr>
      <vt:lpstr>Screenshot of HR Page</vt:lpstr>
      <vt:lpstr>Screenshot of HR Page</vt:lpstr>
      <vt:lpstr>Screenshot of Candidate Page</vt:lpstr>
      <vt:lpstr>Screenshot of Candidate Page</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pavik1504@outlook.com</cp:lastModifiedBy>
  <cp:revision>912</cp:revision>
  <cp:lastPrinted>2018-07-24T06:37:20Z</cp:lastPrinted>
  <dcterms:created xsi:type="dcterms:W3CDTF">2018-06-07T04:06:17Z</dcterms:created>
  <dcterms:modified xsi:type="dcterms:W3CDTF">2025-05-14T15:00:50Z</dcterms:modified>
</cp:coreProperties>
</file>