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84" r:id="rId2"/>
    <p:sldId id="7465" r:id="rId3"/>
    <p:sldId id="286" r:id="rId4"/>
    <p:sldId id="7498" r:id="rId5"/>
    <p:sldId id="7527" r:id="rId6"/>
    <p:sldId id="7528" r:id="rId7"/>
    <p:sldId id="7529" r:id="rId8"/>
    <p:sldId id="7530" r:id="rId9"/>
    <p:sldId id="7470" r:id="rId10"/>
    <p:sldId id="7504" r:id="rId11"/>
    <p:sldId id="7471" r:id="rId12"/>
    <p:sldId id="7531" r:id="rId13"/>
    <p:sldId id="7532" r:id="rId14"/>
    <p:sldId id="7533" r:id="rId15"/>
    <p:sldId id="7472" r:id="rId16"/>
    <p:sldId id="7534" r:id="rId17"/>
    <p:sldId id="7535" r:id="rId18"/>
    <p:sldId id="7473" r:id="rId19"/>
    <p:sldId id="7538" r:id="rId20"/>
    <p:sldId id="7537" r:id="rId21"/>
    <p:sldId id="7536" r:id="rId22"/>
    <p:sldId id="7539" r:id="rId23"/>
    <p:sldId id="7540" r:id="rId24"/>
    <p:sldId id="7515"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969696"/>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18" autoAdjust="0"/>
    <p:restoredTop sz="95819" autoAdjust="0"/>
  </p:normalViewPr>
  <p:slideViewPr>
    <p:cSldViewPr snapToGrid="0">
      <p:cViewPr>
        <p:scale>
          <a:sx n="66" d="100"/>
          <a:sy n="66" d="100"/>
        </p:scale>
        <p:origin x="90" y="156"/>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06E110-E30A-4A29-A458-40849CAA4CC8}" type="datetimeFigureOut">
              <a:rPr lang="zh-CN" altLang="en-US" smtClean="0"/>
              <a:t>2019/6/8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7A03D4-DAA4-4A70-96B5-C96F0551EA05}" type="slidenum">
              <a:rPr lang="zh-CN" altLang="en-US" smtClean="0"/>
              <a:t>‹#›</a:t>
            </a:fld>
            <a:endParaRPr lang="zh-CN" altLang="en-US"/>
          </a:p>
        </p:txBody>
      </p:sp>
    </p:spTree>
    <p:extLst>
      <p:ext uri="{BB962C8B-B14F-4D97-AF65-F5344CB8AC3E}">
        <p14:creationId xmlns:p14="http://schemas.microsoft.com/office/powerpoint/2010/main" val="3106167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itread01.com/content/1543259768.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ycc.idv.tw/confusion-matrix.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ycc.idv.tw/confusion-matrix.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ycc.idv.tw/confusion-matrix.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ycc.idv.tw/confusion-matrix.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a:t>
            </a:fld>
            <a:endParaRPr lang="zh-CN" altLang="en-US" dirty="0"/>
          </a:p>
        </p:txBody>
      </p:sp>
    </p:spTree>
    <p:extLst>
      <p:ext uri="{BB962C8B-B14F-4D97-AF65-F5344CB8AC3E}">
        <p14:creationId xmlns:p14="http://schemas.microsoft.com/office/powerpoint/2010/main" val="791113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客戶流失，也稱為客戶流失，客戶流失或客戶流失，是客戶或客戶的損失。</a:t>
            </a:r>
          </a:p>
          <a:p>
            <a:endParaRPr lang="zh-CN" altLang="en-US" dirty="0" smtClean="0"/>
          </a:p>
          <a:p>
            <a:r>
              <a:rPr lang="zh-CN" altLang="en-US" dirty="0" smtClean="0"/>
              <a:t>電話服務公司，互聯網服務提供者，付費電視公司，保險公司和警報監控服務通常使用客戶流失分析和客戶流失率作為其關鍵業務指標之一，因為保留現有客戶的成本遠低於獲得新的一個。這些行業的公司經常設有客戶服務部門，試圖贏回叛逃客戶，因為與新招募的客戶相比，恢復的長期客戶對公司的價值更高。</a:t>
            </a:r>
          </a:p>
          <a:p>
            <a:endParaRPr lang="zh-CN" altLang="en-US" dirty="0" smtClean="0"/>
          </a:p>
          <a:p>
            <a:r>
              <a:rPr lang="zh-CN" altLang="en-US" dirty="0" smtClean="0"/>
              <a:t>公司通常會區分自願流失和非自願流失。由於客戶決定轉換到另一家公司或服務提供者而發生自願流失，由於諸如客戶搬遷到長期護理機構，死亡或搬遷到遠方的情況而發生非自願流失。在大多數應用中，流失的非自願原因被排除在分析模型之外。分析師傾向於專注於自願流失，因為它通常是由於公司控制的公司 </a:t>
            </a:r>
            <a:r>
              <a:rPr lang="en-US" altLang="zh-CN" dirty="0" smtClean="0"/>
              <a:t>- </a:t>
            </a:r>
            <a:r>
              <a:rPr lang="zh-CN" altLang="en-US" dirty="0" smtClean="0"/>
              <a:t>客戶關係因素而發生的，例如如何處理計費交互或如何提供售後幫助。</a:t>
            </a:r>
            <a:endParaRPr lang="zh-TW" altLang="en-US" dirty="0" smtClean="0"/>
          </a:p>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10</a:t>
            </a:fld>
            <a:endParaRPr lang="zh-CN" altLang="en-US" dirty="0"/>
          </a:p>
        </p:txBody>
      </p:sp>
    </p:spTree>
    <p:extLst>
      <p:ext uri="{BB962C8B-B14F-4D97-AF65-F5344CB8AC3E}">
        <p14:creationId xmlns:p14="http://schemas.microsoft.com/office/powerpoint/2010/main" val="2952408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11</a:t>
            </a:fld>
            <a:endParaRPr lang="zh-CN" altLang="en-US" dirty="0"/>
          </a:p>
        </p:txBody>
      </p:sp>
    </p:spTree>
    <p:extLst>
      <p:ext uri="{BB962C8B-B14F-4D97-AF65-F5344CB8AC3E}">
        <p14:creationId xmlns:p14="http://schemas.microsoft.com/office/powerpoint/2010/main" val="3930779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EFD88A1-AE0D-454C-A91A-230348FD2D33}" type="slidenum">
              <a:rPr lang="zh-TW" altLang="en-US" smtClean="0"/>
              <a:t>12</a:t>
            </a:fld>
            <a:endParaRPr lang="zh-TW" altLang="en-US" dirty="0"/>
          </a:p>
        </p:txBody>
      </p:sp>
    </p:spTree>
    <p:extLst>
      <p:ext uri="{BB962C8B-B14F-4D97-AF65-F5344CB8AC3E}">
        <p14:creationId xmlns:p14="http://schemas.microsoft.com/office/powerpoint/2010/main" val="779612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資料離散化相關內容</a:t>
            </a:r>
            <a:endParaRPr lang="en-US" altLang="zh-TW" dirty="0" smtClean="0"/>
          </a:p>
          <a:p>
            <a:r>
              <a:rPr lang="en-US" altLang="zh-TW" dirty="0" smtClean="0">
                <a:hlinkClick r:id="rId3"/>
              </a:rPr>
              <a:t>https://www.itread01.com/content/1543259768.html</a:t>
            </a:r>
            <a:endParaRPr lang="en-US" altLang="zh-TW" dirty="0" smtClean="0"/>
          </a:p>
          <a:p>
            <a:endParaRPr lang="en-US" altLang="zh-TW" dirty="0" smtClean="0"/>
          </a:p>
          <a:p>
            <a:r>
              <a:rPr lang="zh-TW" altLang="en-US" dirty="0" smtClean="0"/>
              <a:t>離散化方法：採四分位法</a:t>
            </a:r>
            <a:r>
              <a:rPr lang="en-US" altLang="zh-TW" dirty="0" smtClean="0"/>
              <a:t>(Monthly</a:t>
            </a:r>
            <a:r>
              <a:rPr lang="zh-TW" altLang="en-US" baseline="0" dirty="0" smtClean="0"/>
              <a:t>、</a:t>
            </a:r>
            <a:r>
              <a:rPr lang="en-US" altLang="zh-TW" baseline="0" dirty="0" smtClean="0"/>
              <a:t>Tenure)</a:t>
            </a:r>
          </a:p>
          <a:p>
            <a:endParaRPr lang="en-US" altLang="zh-TW" baseline="0" dirty="0" smtClean="0"/>
          </a:p>
          <a:p>
            <a:r>
              <a:rPr lang="zh-TW" altLang="en-US" baseline="0" dirty="0" smtClean="0"/>
              <a:t>也就是將資料值由小排序到大，並將排序完的資料筆數化分成四等份，前</a:t>
            </a:r>
            <a:r>
              <a:rPr lang="en-US" altLang="zh-TW" baseline="0" dirty="0" smtClean="0"/>
              <a:t>1/4</a:t>
            </a:r>
            <a:r>
              <a:rPr lang="zh-TW" altLang="en-US" baseline="0" dirty="0" smtClean="0"/>
              <a:t>代表由小排序到大前</a:t>
            </a:r>
            <a:r>
              <a:rPr lang="en-US" altLang="zh-TW" baseline="0" dirty="0" smtClean="0"/>
              <a:t>25%</a:t>
            </a:r>
            <a:r>
              <a:rPr lang="zh-TW" altLang="en-US" baseline="0" dirty="0" smtClean="0"/>
              <a:t>小的，前</a:t>
            </a:r>
            <a:r>
              <a:rPr lang="en-US" altLang="zh-TW" baseline="0" dirty="0" smtClean="0"/>
              <a:t>50%</a:t>
            </a:r>
            <a:r>
              <a:rPr lang="zh-TW" altLang="en-US" baseline="0" dirty="0" smtClean="0"/>
              <a:t>就代表由小排到大前</a:t>
            </a:r>
            <a:r>
              <a:rPr lang="en-US" altLang="zh-TW" baseline="0" dirty="0" smtClean="0"/>
              <a:t>50%</a:t>
            </a:r>
            <a:r>
              <a:rPr lang="zh-TW" altLang="en-US" baseline="0" dirty="0" smtClean="0"/>
              <a:t>小的，以此類推</a:t>
            </a:r>
            <a:endParaRPr lang="en-US" altLang="zh-TW" baseline="0" dirty="0" smtClean="0"/>
          </a:p>
          <a:p>
            <a:endParaRPr lang="en-US" altLang="zh-TW" baseline="0" dirty="0" smtClean="0"/>
          </a:p>
        </p:txBody>
      </p:sp>
      <p:sp>
        <p:nvSpPr>
          <p:cNvPr id="4" name="投影片編號版面配置區 3"/>
          <p:cNvSpPr>
            <a:spLocks noGrp="1"/>
          </p:cNvSpPr>
          <p:nvPr>
            <p:ph type="sldNum" sz="quarter" idx="10"/>
          </p:nvPr>
        </p:nvSpPr>
        <p:spPr/>
        <p:txBody>
          <a:bodyPr/>
          <a:lstStyle/>
          <a:p>
            <a:fld id="{AEFD88A1-AE0D-454C-A91A-230348FD2D33}" type="slidenum">
              <a:rPr lang="zh-TW" altLang="en-US" smtClean="0"/>
              <a:t>13</a:t>
            </a:fld>
            <a:endParaRPr lang="zh-TW" altLang="en-US" dirty="0"/>
          </a:p>
        </p:txBody>
      </p:sp>
    </p:spTree>
    <p:extLst>
      <p:ext uri="{BB962C8B-B14F-4D97-AF65-F5344CB8AC3E}">
        <p14:creationId xmlns:p14="http://schemas.microsoft.com/office/powerpoint/2010/main" val="3968620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EFD88A1-AE0D-454C-A91A-230348FD2D33}" type="slidenum">
              <a:rPr lang="zh-TW" altLang="en-US" smtClean="0"/>
              <a:t>14</a:t>
            </a:fld>
            <a:endParaRPr lang="zh-TW" altLang="en-US" dirty="0"/>
          </a:p>
        </p:txBody>
      </p:sp>
    </p:spTree>
    <p:extLst>
      <p:ext uri="{BB962C8B-B14F-4D97-AF65-F5344CB8AC3E}">
        <p14:creationId xmlns:p14="http://schemas.microsoft.com/office/powerpoint/2010/main" val="3516266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15</a:t>
            </a:fld>
            <a:endParaRPr lang="zh-CN" altLang="en-US" dirty="0"/>
          </a:p>
        </p:txBody>
      </p:sp>
    </p:spTree>
    <p:extLst>
      <p:ext uri="{BB962C8B-B14F-4D97-AF65-F5344CB8AC3E}">
        <p14:creationId xmlns:p14="http://schemas.microsoft.com/office/powerpoint/2010/main" val="3930779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用</a:t>
            </a:r>
            <a:r>
              <a:rPr lang="en-US" altLang="zh-TW" dirty="0" smtClean="0"/>
              <a:t>k-NN</a:t>
            </a:r>
            <a:r>
              <a:rPr lang="zh-TW" altLang="en-US" dirty="0" smtClean="0"/>
              <a:t> 方法的準確率最優</a:t>
            </a:r>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參數設定：</a:t>
            </a:r>
            <a:r>
              <a:rPr lang="en-US" altLang="zh-TW" dirty="0" smtClean="0"/>
              <a:t>K=60</a:t>
            </a:r>
            <a:r>
              <a:rPr lang="zh-TW" altLang="en-US" dirty="0" smtClean="0"/>
              <a:t>，有加權投票</a:t>
            </a:r>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加權投票作用：他決定演算法在</a:t>
            </a:r>
            <a:r>
              <a:rPr lang="en-US" altLang="zh-TW" dirty="0" smtClean="0"/>
              <a:t>k</a:t>
            </a:r>
            <a:r>
              <a:rPr lang="zh-TW" altLang="en-US" dirty="0" smtClean="0"/>
              <a:t>個相近鄰居點投票時需要考慮距離遠近。</a:t>
            </a:r>
            <a:endParaRPr lang="zh-TW" altLang="en-US" dirty="0"/>
          </a:p>
        </p:txBody>
      </p:sp>
      <p:sp>
        <p:nvSpPr>
          <p:cNvPr id="4" name="投影片編號版面配置區 3"/>
          <p:cNvSpPr>
            <a:spLocks noGrp="1"/>
          </p:cNvSpPr>
          <p:nvPr>
            <p:ph type="sldNum" sz="quarter" idx="10"/>
          </p:nvPr>
        </p:nvSpPr>
        <p:spPr/>
        <p:txBody>
          <a:bodyPr/>
          <a:lstStyle/>
          <a:p>
            <a:fld id="{AEFD88A1-AE0D-454C-A91A-230348FD2D33}" type="slidenum">
              <a:rPr lang="zh-TW" altLang="en-US" smtClean="0"/>
              <a:t>16</a:t>
            </a:fld>
            <a:endParaRPr lang="zh-TW" altLang="en-US" dirty="0"/>
          </a:p>
        </p:txBody>
      </p:sp>
    </p:spTree>
    <p:extLst>
      <p:ext uri="{BB962C8B-B14F-4D97-AF65-F5344CB8AC3E}">
        <p14:creationId xmlns:p14="http://schemas.microsoft.com/office/powerpoint/2010/main" val="2134278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若對交叉驗證不太熟悉，可以</a:t>
            </a:r>
            <a:r>
              <a:rPr lang="en-US" altLang="zh-TW" dirty="0" smtClean="0"/>
              <a:t>google</a:t>
            </a:r>
            <a:r>
              <a:rPr lang="zh-TW" altLang="en-US" dirty="0" smtClean="0"/>
              <a:t>，附上相關資料參考如下</a:t>
            </a:r>
            <a:endParaRPr lang="en-US" altLang="zh-TW" dirty="0" smtClean="0">
              <a:hlinkClick r:id=""/>
            </a:endParaRPr>
          </a:p>
          <a:p>
            <a:r>
              <a:rPr lang="en-US" altLang="zh-TW" dirty="0" smtClean="0">
                <a:hlinkClick r:id=""/>
              </a:rPr>
              <a:t>https://ithelp.ithome.com.tw/articles/10197461</a:t>
            </a:r>
            <a:endParaRPr lang="en-US" altLang="zh-TW" dirty="0" smtClean="0"/>
          </a:p>
          <a:p>
            <a:endParaRPr lang="en-US" altLang="zh-TW" dirty="0" smtClean="0"/>
          </a:p>
          <a:p>
            <a:r>
              <a:rPr lang="zh-TW" altLang="en-US" sz="1200" b="0" i="0" kern="1200" dirty="0" smtClean="0">
                <a:solidFill>
                  <a:schemeClr val="tx1"/>
                </a:solidFill>
                <a:effectLst/>
                <a:latin typeface="+mn-lt"/>
                <a:ea typeface="+mn-ea"/>
                <a:cs typeface="+mn-cs"/>
              </a:rPr>
              <a:t>一般來說我們會將數據分為兩個部分，一部分用來訓練，一部分用來測試，交叉驗證是一種統計學上將樣本切割成多個小子集的做測試與訓練。</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參數：　ｋ我們設</a:t>
            </a:r>
            <a:r>
              <a:rPr lang="en-US" altLang="zh-TW" sz="1200" b="0" i="0" kern="1200" dirty="0" smtClean="0">
                <a:solidFill>
                  <a:schemeClr val="tx1"/>
                </a:solidFill>
                <a:effectLst/>
                <a:latin typeface="+mn-lt"/>
                <a:ea typeface="+mn-ea"/>
                <a:cs typeface="+mn-cs"/>
              </a:rPr>
              <a:t>15</a:t>
            </a:r>
            <a:r>
              <a:rPr lang="zh-TW" altLang="en-US" sz="1200" b="0" i="0" kern="1200" dirty="0" smtClean="0">
                <a:solidFill>
                  <a:schemeClr val="tx1"/>
                </a:solidFill>
                <a:effectLst/>
                <a:latin typeface="+mn-lt"/>
                <a:ea typeface="+mn-ea"/>
                <a:cs typeface="+mn-cs"/>
              </a:rPr>
              <a:t>，樣本取樣的方式為</a:t>
            </a:r>
            <a:r>
              <a:rPr lang="en-US" altLang="zh-TW" sz="1200" b="0" i="0" kern="1200" dirty="0" smtClean="0">
                <a:solidFill>
                  <a:schemeClr val="tx1"/>
                </a:solidFill>
                <a:effectLst/>
                <a:latin typeface="+mn-lt"/>
                <a:ea typeface="+mn-ea"/>
                <a:cs typeface="+mn-cs"/>
              </a:rPr>
              <a:t>stratified</a:t>
            </a:r>
            <a:r>
              <a:rPr lang="en-US" altLang="zh-TW" sz="1200" b="0" i="0" kern="1200" baseline="0" dirty="0" smtClean="0">
                <a:solidFill>
                  <a:schemeClr val="tx1"/>
                </a:solidFill>
                <a:effectLst/>
                <a:latin typeface="+mn-lt"/>
                <a:ea typeface="+mn-ea"/>
                <a:cs typeface="+mn-cs"/>
              </a:rPr>
              <a:t> sampling(</a:t>
            </a:r>
            <a:r>
              <a:rPr lang="zh-TW" altLang="en-US" sz="1200" b="0" i="0" kern="1200" baseline="0" dirty="0" smtClean="0">
                <a:solidFill>
                  <a:schemeClr val="tx1"/>
                </a:solidFill>
                <a:effectLst/>
                <a:latin typeface="+mn-lt"/>
                <a:ea typeface="+mn-ea"/>
                <a:cs typeface="+mn-cs"/>
              </a:rPr>
              <a:t>分層抽樣</a:t>
            </a:r>
            <a:r>
              <a:rPr lang="en-US" altLang="zh-TW" sz="1200" b="0" i="0" kern="1200" baseline="0" dirty="0" smtClean="0">
                <a:solidFill>
                  <a:schemeClr val="tx1"/>
                </a:solidFill>
                <a:effectLst/>
                <a:latin typeface="+mn-lt"/>
                <a:ea typeface="+mn-ea"/>
                <a:cs typeface="+mn-cs"/>
              </a:rPr>
              <a:t>)</a:t>
            </a:r>
            <a:endParaRPr lang="en-US" altLang="zh-TW" sz="1200" b="0" i="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AEFD88A1-AE0D-454C-A91A-230348FD2D33}" type="slidenum">
              <a:rPr lang="zh-TW" altLang="en-US" smtClean="0"/>
              <a:t>17</a:t>
            </a:fld>
            <a:endParaRPr lang="zh-TW" altLang="en-US" dirty="0"/>
          </a:p>
        </p:txBody>
      </p:sp>
    </p:spTree>
    <p:extLst>
      <p:ext uri="{BB962C8B-B14F-4D97-AF65-F5344CB8AC3E}">
        <p14:creationId xmlns:p14="http://schemas.microsoft.com/office/powerpoint/2010/main" val="3093546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18</a:t>
            </a:fld>
            <a:endParaRPr lang="zh-CN" altLang="en-US" dirty="0"/>
          </a:p>
        </p:txBody>
      </p:sp>
    </p:spTree>
    <p:extLst>
      <p:ext uri="{BB962C8B-B14F-4D97-AF65-F5344CB8AC3E}">
        <p14:creationId xmlns:p14="http://schemas.microsoft.com/office/powerpoint/2010/main" val="39307795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a:p>
            <a:r>
              <a:rPr lang="zh-TW" altLang="en-US" dirty="0" smtClean="0"/>
              <a:t>模型評估：</a:t>
            </a:r>
            <a:r>
              <a:rPr lang="en-US" altLang="zh-TW" dirty="0" smtClean="0">
                <a:hlinkClick r:id="rId3"/>
              </a:rPr>
              <a:t>https://www.ycc.idv.tw/confusion-matrix.html</a:t>
            </a:r>
            <a:endParaRPr lang="en-US" altLang="zh-TW" dirty="0" smtClean="0"/>
          </a:p>
          <a:p>
            <a:endParaRPr lang="en-US" altLang="zh-TW" dirty="0" smtClean="0"/>
          </a:p>
          <a:p>
            <a:r>
              <a:rPr lang="en-US" altLang="zh-TW" dirty="0" smtClean="0"/>
              <a:t>Accuracy</a:t>
            </a:r>
            <a:r>
              <a:rPr lang="zh-TW" altLang="en-US" dirty="0" smtClean="0"/>
              <a:t>：</a:t>
            </a:r>
            <a:r>
              <a:rPr lang="en-US" altLang="zh-TW" dirty="0" smtClean="0"/>
              <a:t>79.41%</a:t>
            </a:r>
          </a:p>
          <a:p>
            <a:r>
              <a:rPr lang="en-US" altLang="zh-TW" dirty="0" smtClean="0"/>
              <a:t>Precision</a:t>
            </a:r>
            <a:r>
              <a:rPr lang="zh-TW" altLang="en-US" dirty="0" smtClean="0"/>
              <a:t>：</a:t>
            </a:r>
            <a:r>
              <a:rPr lang="en-US" altLang="zh-TW" dirty="0" smtClean="0"/>
              <a:t>64.70%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Specificity</a:t>
            </a:r>
            <a:r>
              <a:rPr lang="zh-TW" altLang="en-US" baseline="0" dirty="0" smtClean="0"/>
              <a:t> </a:t>
            </a:r>
            <a:r>
              <a:rPr lang="en-US" altLang="zh-TW" baseline="0" dirty="0" smtClean="0"/>
              <a:t>: 90.28%</a:t>
            </a:r>
            <a:endParaRPr lang="en-US" altLang="zh-TW"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Recall : 49.33%</a:t>
            </a:r>
            <a:endParaRPr lang="zh-TW" altLang="en-US" dirty="0" smtClean="0"/>
          </a:p>
          <a:p>
            <a:endParaRPr lang="en-US" altLang="zh-TW" b="1" dirty="0" smtClean="0"/>
          </a:p>
        </p:txBody>
      </p:sp>
      <p:sp>
        <p:nvSpPr>
          <p:cNvPr id="4" name="投影片編號版面配置區 3"/>
          <p:cNvSpPr>
            <a:spLocks noGrp="1"/>
          </p:cNvSpPr>
          <p:nvPr>
            <p:ph type="sldNum" sz="quarter" idx="10"/>
          </p:nvPr>
        </p:nvSpPr>
        <p:spPr/>
        <p:txBody>
          <a:bodyPr/>
          <a:lstStyle/>
          <a:p>
            <a:fld id="{AEFD88A1-AE0D-454C-A91A-230348FD2D33}" type="slidenum">
              <a:rPr lang="zh-TW" altLang="en-US" smtClean="0"/>
              <a:t>19</a:t>
            </a:fld>
            <a:endParaRPr lang="zh-TW" altLang="en-US" dirty="0"/>
          </a:p>
        </p:txBody>
      </p:sp>
    </p:spTree>
    <p:extLst>
      <p:ext uri="{BB962C8B-B14F-4D97-AF65-F5344CB8AC3E}">
        <p14:creationId xmlns:p14="http://schemas.microsoft.com/office/powerpoint/2010/main" val="546938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dirty="0"/>
          </a:p>
        </p:txBody>
      </p:sp>
    </p:spTree>
    <p:extLst>
      <p:ext uri="{BB962C8B-B14F-4D97-AF65-F5344CB8AC3E}">
        <p14:creationId xmlns:p14="http://schemas.microsoft.com/office/powerpoint/2010/main" val="1079393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值均分：以最大值</a:t>
            </a:r>
            <a:r>
              <a:rPr lang="en-US" altLang="zh-TW" dirty="0" smtClean="0"/>
              <a:t>/4</a:t>
            </a:r>
            <a:r>
              <a:rPr lang="zh-TW" altLang="en-US" dirty="0" smtClean="0"/>
              <a:t>為間距，去分成四等分</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AEFD88A1-AE0D-454C-A91A-230348FD2D33}" type="slidenum">
              <a:rPr lang="zh-TW" altLang="en-US" smtClean="0"/>
              <a:t>20</a:t>
            </a:fld>
            <a:endParaRPr lang="zh-TW" altLang="en-US" dirty="0"/>
          </a:p>
        </p:txBody>
      </p:sp>
    </p:spTree>
    <p:extLst>
      <p:ext uri="{BB962C8B-B14F-4D97-AF65-F5344CB8AC3E}">
        <p14:creationId xmlns:p14="http://schemas.microsoft.com/office/powerpoint/2010/main" val="2095883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a:p>
            <a:r>
              <a:rPr lang="zh-TW" altLang="en-US" dirty="0" smtClean="0"/>
              <a:t>模型評估：</a:t>
            </a:r>
            <a:r>
              <a:rPr lang="en-US" altLang="zh-TW" dirty="0" smtClean="0">
                <a:hlinkClick r:id="rId3"/>
              </a:rPr>
              <a:t>https://www.ycc.idv.tw/confusion-matrix.html</a:t>
            </a:r>
            <a:endParaRPr lang="en-US" altLang="zh-TW" dirty="0" smtClean="0"/>
          </a:p>
          <a:p>
            <a:endParaRPr lang="en-US" altLang="zh-TW" dirty="0" smtClean="0"/>
          </a:p>
          <a:p>
            <a:r>
              <a:rPr lang="en-US" altLang="zh-TW" dirty="0" smtClean="0"/>
              <a:t>Accuracy</a:t>
            </a:r>
            <a:r>
              <a:rPr lang="zh-TW" altLang="en-US" dirty="0" smtClean="0"/>
              <a:t>：</a:t>
            </a:r>
            <a:r>
              <a:rPr lang="en-US" altLang="zh-TW" dirty="0" smtClean="0"/>
              <a:t>79.41%</a:t>
            </a:r>
          </a:p>
          <a:p>
            <a:r>
              <a:rPr lang="en-US" altLang="zh-TW" dirty="0" smtClean="0"/>
              <a:t>Precision</a:t>
            </a:r>
            <a:r>
              <a:rPr lang="zh-TW" altLang="en-US" dirty="0" smtClean="0"/>
              <a:t>：</a:t>
            </a:r>
            <a:r>
              <a:rPr lang="en-US" altLang="zh-TW" dirty="0" smtClean="0"/>
              <a:t>64.70%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Specificity</a:t>
            </a:r>
            <a:r>
              <a:rPr lang="zh-TW" altLang="en-US" baseline="0" dirty="0" smtClean="0"/>
              <a:t> </a:t>
            </a:r>
            <a:r>
              <a:rPr lang="en-US" altLang="zh-TW" baseline="0" dirty="0" smtClean="0"/>
              <a:t>: 90.28%</a:t>
            </a:r>
            <a:endParaRPr lang="en-US" altLang="zh-TW"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Recall : 49.33%</a:t>
            </a:r>
            <a:endParaRPr lang="zh-TW" altLang="en-US" dirty="0" smtClean="0"/>
          </a:p>
          <a:p>
            <a:endParaRPr lang="en-US" altLang="zh-TW" b="1" dirty="0" smtClean="0"/>
          </a:p>
        </p:txBody>
      </p:sp>
      <p:sp>
        <p:nvSpPr>
          <p:cNvPr id="4" name="投影片編號版面配置區 3"/>
          <p:cNvSpPr>
            <a:spLocks noGrp="1"/>
          </p:cNvSpPr>
          <p:nvPr>
            <p:ph type="sldNum" sz="quarter" idx="10"/>
          </p:nvPr>
        </p:nvSpPr>
        <p:spPr/>
        <p:txBody>
          <a:bodyPr/>
          <a:lstStyle/>
          <a:p>
            <a:fld id="{AEFD88A1-AE0D-454C-A91A-230348FD2D33}" type="slidenum">
              <a:rPr lang="zh-TW" altLang="en-US" smtClean="0"/>
              <a:t>21</a:t>
            </a:fld>
            <a:endParaRPr lang="zh-TW" altLang="en-US" dirty="0"/>
          </a:p>
        </p:txBody>
      </p:sp>
    </p:spTree>
    <p:extLst>
      <p:ext uri="{BB962C8B-B14F-4D97-AF65-F5344CB8AC3E}">
        <p14:creationId xmlns:p14="http://schemas.microsoft.com/office/powerpoint/2010/main" val="2686268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a:p>
            <a:r>
              <a:rPr lang="zh-TW" altLang="en-US" dirty="0" smtClean="0"/>
              <a:t>模型評估：</a:t>
            </a:r>
            <a:r>
              <a:rPr lang="en-US" altLang="zh-TW" dirty="0" smtClean="0">
                <a:hlinkClick r:id="rId3"/>
              </a:rPr>
              <a:t>https://www.ycc.idv.tw/confusion-matrix.html</a:t>
            </a:r>
            <a:endParaRPr lang="en-US" altLang="zh-TW" dirty="0" smtClean="0"/>
          </a:p>
          <a:p>
            <a:endParaRPr lang="en-US" altLang="zh-TW" dirty="0" smtClean="0"/>
          </a:p>
          <a:p>
            <a:r>
              <a:rPr lang="en-US" altLang="zh-TW" dirty="0" smtClean="0"/>
              <a:t>Accuracy</a:t>
            </a:r>
            <a:r>
              <a:rPr lang="zh-TW" altLang="en-US" dirty="0" smtClean="0"/>
              <a:t>：</a:t>
            </a:r>
            <a:r>
              <a:rPr lang="en-US" altLang="zh-TW" dirty="0" smtClean="0"/>
              <a:t>79.41%</a:t>
            </a:r>
          </a:p>
          <a:p>
            <a:r>
              <a:rPr lang="en-US" altLang="zh-TW" dirty="0" smtClean="0"/>
              <a:t>Precision</a:t>
            </a:r>
            <a:r>
              <a:rPr lang="zh-TW" altLang="en-US" dirty="0" smtClean="0"/>
              <a:t>：</a:t>
            </a:r>
            <a:r>
              <a:rPr lang="en-US" altLang="zh-TW" dirty="0" smtClean="0"/>
              <a:t>64.70%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Specificity</a:t>
            </a:r>
            <a:r>
              <a:rPr lang="zh-TW" altLang="en-US" baseline="0" dirty="0" smtClean="0"/>
              <a:t> </a:t>
            </a:r>
            <a:r>
              <a:rPr lang="en-US" altLang="zh-TW" baseline="0" dirty="0" smtClean="0"/>
              <a:t>: 90.28%</a:t>
            </a:r>
            <a:endParaRPr lang="en-US" altLang="zh-TW"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Recall : 49.33%</a:t>
            </a:r>
            <a:endParaRPr lang="zh-TW" altLang="en-US" dirty="0" smtClean="0"/>
          </a:p>
          <a:p>
            <a:endParaRPr lang="en-US" altLang="zh-TW" b="1" dirty="0" smtClean="0"/>
          </a:p>
        </p:txBody>
      </p:sp>
      <p:sp>
        <p:nvSpPr>
          <p:cNvPr id="4" name="投影片編號版面配置區 3"/>
          <p:cNvSpPr>
            <a:spLocks noGrp="1"/>
          </p:cNvSpPr>
          <p:nvPr>
            <p:ph type="sldNum" sz="quarter" idx="10"/>
          </p:nvPr>
        </p:nvSpPr>
        <p:spPr/>
        <p:txBody>
          <a:bodyPr/>
          <a:lstStyle/>
          <a:p>
            <a:fld id="{AEFD88A1-AE0D-454C-A91A-230348FD2D33}" type="slidenum">
              <a:rPr lang="zh-TW" altLang="en-US" smtClean="0"/>
              <a:t>22</a:t>
            </a:fld>
            <a:endParaRPr lang="zh-TW" altLang="en-US" dirty="0"/>
          </a:p>
        </p:txBody>
      </p:sp>
    </p:spTree>
    <p:extLst>
      <p:ext uri="{BB962C8B-B14F-4D97-AF65-F5344CB8AC3E}">
        <p14:creationId xmlns:p14="http://schemas.microsoft.com/office/powerpoint/2010/main" val="1346048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a:p>
            <a:r>
              <a:rPr lang="zh-TW" altLang="en-US" dirty="0" smtClean="0"/>
              <a:t>模型評估：</a:t>
            </a:r>
            <a:r>
              <a:rPr lang="en-US" altLang="zh-TW" dirty="0" smtClean="0">
                <a:hlinkClick r:id="rId3"/>
              </a:rPr>
              <a:t>https://www.ycc.idv.tw/confusion-matrix.html</a:t>
            </a:r>
            <a:endParaRPr lang="en-US" altLang="zh-TW" dirty="0" smtClean="0"/>
          </a:p>
          <a:p>
            <a:endParaRPr lang="en-US" altLang="zh-TW" dirty="0" smtClean="0"/>
          </a:p>
          <a:p>
            <a:r>
              <a:rPr lang="en-US" altLang="zh-TW" dirty="0" smtClean="0"/>
              <a:t>Accuracy</a:t>
            </a:r>
            <a:r>
              <a:rPr lang="zh-TW" altLang="en-US" dirty="0" smtClean="0"/>
              <a:t>：</a:t>
            </a:r>
            <a:r>
              <a:rPr lang="en-US" altLang="zh-TW" dirty="0" smtClean="0"/>
              <a:t>79.41%</a:t>
            </a:r>
          </a:p>
          <a:p>
            <a:r>
              <a:rPr lang="en-US" altLang="zh-TW" dirty="0" smtClean="0"/>
              <a:t>Precision</a:t>
            </a:r>
            <a:r>
              <a:rPr lang="zh-TW" altLang="en-US" dirty="0" smtClean="0"/>
              <a:t>：</a:t>
            </a:r>
            <a:r>
              <a:rPr lang="en-US" altLang="zh-TW" dirty="0" smtClean="0"/>
              <a:t>64.70%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Specificity</a:t>
            </a:r>
            <a:r>
              <a:rPr lang="zh-TW" altLang="en-US" baseline="0" dirty="0" smtClean="0"/>
              <a:t> </a:t>
            </a:r>
            <a:r>
              <a:rPr lang="en-US" altLang="zh-TW" baseline="0" dirty="0" smtClean="0"/>
              <a:t>: 90.28%</a:t>
            </a:r>
            <a:endParaRPr lang="en-US" altLang="zh-TW"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Recall : 49.33%</a:t>
            </a:r>
            <a:endParaRPr lang="zh-TW" altLang="en-US" dirty="0" smtClean="0"/>
          </a:p>
          <a:p>
            <a:endParaRPr lang="en-US" altLang="zh-TW" b="1" dirty="0" smtClean="0"/>
          </a:p>
        </p:txBody>
      </p:sp>
      <p:sp>
        <p:nvSpPr>
          <p:cNvPr id="4" name="投影片編號版面配置區 3"/>
          <p:cNvSpPr>
            <a:spLocks noGrp="1"/>
          </p:cNvSpPr>
          <p:nvPr>
            <p:ph type="sldNum" sz="quarter" idx="10"/>
          </p:nvPr>
        </p:nvSpPr>
        <p:spPr/>
        <p:txBody>
          <a:bodyPr/>
          <a:lstStyle/>
          <a:p>
            <a:fld id="{AEFD88A1-AE0D-454C-A91A-230348FD2D33}" type="slidenum">
              <a:rPr lang="zh-TW" altLang="en-US" smtClean="0"/>
              <a:t>23</a:t>
            </a:fld>
            <a:endParaRPr lang="zh-TW" altLang="en-US" dirty="0"/>
          </a:p>
        </p:txBody>
      </p:sp>
    </p:spTree>
    <p:extLst>
      <p:ext uri="{BB962C8B-B14F-4D97-AF65-F5344CB8AC3E}">
        <p14:creationId xmlns:p14="http://schemas.microsoft.com/office/powerpoint/2010/main" val="4143136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dirty="0"/>
          </a:p>
        </p:txBody>
      </p:sp>
    </p:spTree>
    <p:extLst>
      <p:ext uri="{BB962C8B-B14F-4D97-AF65-F5344CB8AC3E}">
        <p14:creationId xmlns:p14="http://schemas.microsoft.com/office/powerpoint/2010/main" val="3930779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4</a:t>
            </a:fld>
            <a:endParaRPr lang="zh-CN" altLang="en-US" dirty="0"/>
          </a:p>
        </p:txBody>
      </p:sp>
    </p:spTree>
    <p:extLst>
      <p:ext uri="{BB962C8B-B14F-4D97-AF65-F5344CB8AC3E}">
        <p14:creationId xmlns:p14="http://schemas.microsoft.com/office/powerpoint/2010/main" val="2593510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介紹一下各個參數的意思</a:t>
            </a:r>
            <a:endParaRPr lang="en-US" altLang="zh-TW" dirty="0" smtClean="0"/>
          </a:p>
          <a:p>
            <a:r>
              <a:rPr lang="en-US" altLang="zh-TW" dirty="0" smtClean="0"/>
              <a:t>Churn</a:t>
            </a:r>
            <a:r>
              <a:rPr lang="zh-TW" altLang="en-US" dirty="0" smtClean="0"/>
              <a:t>是該顧客有沒有流失，是我們的</a:t>
            </a:r>
            <a:r>
              <a:rPr lang="en-US" altLang="zh-TW" dirty="0" smtClean="0"/>
              <a:t>label</a:t>
            </a:r>
          </a:p>
          <a:p>
            <a:r>
              <a:rPr lang="en-US" altLang="zh-TW" dirty="0" err="1" smtClean="0"/>
              <a:t>SenoirCitizen</a:t>
            </a:r>
            <a:r>
              <a:rPr lang="zh-TW" altLang="en-US" dirty="0" smtClean="0"/>
              <a:t>是客戶是否為老年人，</a:t>
            </a:r>
            <a:r>
              <a:rPr lang="en-US" altLang="zh-TW" dirty="0" smtClean="0"/>
              <a:t>T=</a:t>
            </a:r>
            <a:r>
              <a:rPr lang="zh-TW" altLang="en-US" dirty="0" smtClean="0"/>
              <a:t>是 </a:t>
            </a:r>
            <a:r>
              <a:rPr lang="en-US" altLang="zh-TW" dirty="0" smtClean="0"/>
              <a:t>/</a:t>
            </a:r>
            <a:r>
              <a:rPr lang="zh-TW" altLang="en-US" dirty="0" smtClean="0"/>
              <a:t> </a:t>
            </a:r>
            <a:r>
              <a:rPr lang="en-US" altLang="zh-TW" dirty="0" smtClean="0"/>
              <a:t>F=</a:t>
            </a:r>
            <a:r>
              <a:rPr lang="zh-TW" altLang="en-US" dirty="0" smtClean="0"/>
              <a:t>否</a:t>
            </a:r>
            <a:endParaRPr lang="en-US" altLang="zh-TW" dirty="0" smtClean="0"/>
          </a:p>
          <a:p>
            <a:r>
              <a:rPr lang="en-US" altLang="zh-TW" dirty="0" smtClean="0"/>
              <a:t>Gender</a:t>
            </a:r>
            <a:r>
              <a:rPr lang="zh-TW" altLang="en-US" dirty="0" smtClean="0"/>
              <a:t>性別  </a:t>
            </a:r>
            <a:r>
              <a:rPr lang="en-US" altLang="zh-TW" dirty="0" smtClean="0"/>
              <a:t>Male</a:t>
            </a:r>
            <a:r>
              <a:rPr lang="zh-TW" altLang="en-US" dirty="0" smtClean="0"/>
              <a:t>男性 </a:t>
            </a:r>
            <a:r>
              <a:rPr lang="en-US" altLang="zh-TW" dirty="0" err="1" smtClean="0"/>
              <a:t>Femal</a:t>
            </a:r>
            <a:r>
              <a:rPr lang="zh-TW" altLang="en-US" dirty="0" smtClean="0"/>
              <a:t>女性</a:t>
            </a:r>
            <a:endParaRPr lang="en-US" altLang="zh-TW" dirty="0" smtClean="0"/>
          </a:p>
          <a:p>
            <a:endParaRPr lang="en-US" altLang="zh-TW" dirty="0" smtClean="0"/>
          </a:p>
          <a:p>
            <a:r>
              <a:rPr lang="zh-TW" altLang="en-US" dirty="0" smtClean="0"/>
              <a:t>看要不要講分佈情況</a:t>
            </a:r>
            <a:endParaRPr lang="zh-TW" altLang="en-US" dirty="0"/>
          </a:p>
        </p:txBody>
      </p:sp>
      <p:sp>
        <p:nvSpPr>
          <p:cNvPr id="4" name="投影片編號版面配置區 3"/>
          <p:cNvSpPr>
            <a:spLocks noGrp="1"/>
          </p:cNvSpPr>
          <p:nvPr>
            <p:ph type="sldNum" sz="quarter" idx="10"/>
          </p:nvPr>
        </p:nvSpPr>
        <p:spPr/>
        <p:txBody>
          <a:bodyPr/>
          <a:lstStyle/>
          <a:p>
            <a:fld id="{AEFD88A1-AE0D-454C-A91A-230348FD2D33}" type="slidenum">
              <a:rPr lang="zh-TW" altLang="en-US" smtClean="0"/>
              <a:t>5</a:t>
            </a:fld>
            <a:endParaRPr lang="zh-TW" altLang="en-US" dirty="0"/>
          </a:p>
        </p:txBody>
      </p:sp>
    </p:spTree>
    <p:extLst>
      <p:ext uri="{BB962C8B-B14F-4D97-AF65-F5344CB8AC3E}">
        <p14:creationId xmlns:p14="http://schemas.microsoft.com/office/powerpoint/2010/main" val="458097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Contract</a:t>
            </a:r>
            <a:r>
              <a:rPr lang="zh-TW" altLang="en-US" dirty="0" smtClean="0"/>
              <a:t> 客戶的合同期限</a:t>
            </a:r>
            <a:r>
              <a:rPr lang="en-US" altLang="zh-TW" dirty="0" smtClean="0"/>
              <a:t>(</a:t>
            </a:r>
            <a:r>
              <a:rPr lang="zh-TW" altLang="en-US" dirty="0" smtClean="0"/>
              <a:t>月、一年、兩年</a:t>
            </a:r>
            <a:r>
              <a:rPr lang="en-US" altLang="zh-TW" dirty="0" smtClean="0"/>
              <a:t>)</a:t>
            </a:r>
          </a:p>
          <a:p>
            <a:endParaRPr lang="zh-TW" altLang="en-US" dirty="0"/>
          </a:p>
        </p:txBody>
      </p:sp>
      <p:sp>
        <p:nvSpPr>
          <p:cNvPr id="4" name="投影片編號版面配置區 3"/>
          <p:cNvSpPr>
            <a:spLocks noGrp="1"/>
          </p:cNvSpPr>
          <p:nvPr>
            <p:ph type="sldNum" sz="quarter" idx="10"/>
          </p:nvPr>
        </p:nvSpPr>
        <p:spPr/>
        <p:txBody>
          <a:bodyPr/>
          <a:lstStyle/>
          <a:p>
            <a:fld id="{AEFD88A1-AE0D-454C-A91A-230348FD2D33}" type="slidenum">
              <a:rPr lang="zh-TW" altLang="en-US" smtClean="0"/>
              <a:t>6</a:t>
            </a:fld>
            <a:endParaRPr lang="zh-TW" altLang="en-US" dirty="0"/>
          </a:p>
        </p:txBody>
      </p:sp>
    </p:spTree>
    <p:extLst>
      <p:ext uri="{BB962C8B-B14F-4D97-AF65-F5344CB8AC3E}">
        <p14:creationId xmlns:p14="http://schemas.microsoft.com/office/powerpoint/2010/main" val="2776677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Denpendents</a:t>
            </a:r>
            <a:r>
              <a:rPr lang="en-US" altLang="zh-TW" dirty="0" smtClean="0"/>
              <a:t> </a:t>
            </a:r>
            <a:r>
              <a:rPr lang="zh-TW" altLang="en-US" dirty="0" smtClean="0"/>
              <a:t>是否有合作夥伴 </a:t>
            </a:r>
            <a:r>
              <a:rPr lang="en-US" altLang="zh-TW" dirty="0" smtClean="0"/>
              <a:t>yes=</a:t>
            </a:r>
            <a:r>
              <a:rPr lang="zh-TW" altLang="en-US" dirty="0" smtClean="0"/>
              <a:t>有</a:t>
            </a:r>
            <a:r>
              <a:rPr lang="en-US" altLang="zh-TW" dirty="0" smtClean="0"/>
              <a:t>/</a:t>
            </a:r>
            <a:r>
              <a:rPr lang="zh-TW" altLang="en-US" dirty="0" smtClean="0"/>
              <a:t> </a:t>
            </a:r>
            <a:r>
              <a:rPr lang="en-US" altLang="zh-TW" dirty="0" smtClean="0"/>
              <a:t>no=</a:t>
            </a:r>
            <a:r>
              <a:rPr lang="zh-TW" altLang="en-US" dirty="0" smtClean="0"/>
              <a:t>沒有</a:t>
            </a:r>
            <a:endParaRPr lang="en-US" altLang="zh-TW" dirty="0" smtClean="0"/>
          </a:p>
          <a:p>
            <a:r>
              <a:rPr lang="en-US" altLang="zh-TW" dirty="0" smtClean="0"/>
              <a:t>Tenure</a:t>
            </a:r>
            <a:r>
              <a:rPr lang="zh-TW" altLang="en-US" dirty="0" smtClean="0"/>
              <a:t> 客戶停留在公司的月數 </a:t>
            </a:r>
            <a:endParaRPr lang="en-US" altLang="zh-TW" dirty="0" smtClean="0"/>
          </a:p>
          <a:p>
            <a:r>
              <a:rPr lang="en-US" altLang="zh-TW" dirty="0" err="1" smtClean="0"/>
              <a:t>TotalCharges</a:t>
            </a:r>
            <a:r>
              <a:rPr lang="zh-TW" altLang="en-US" dirty="0" smtClean="0"/>
              <a:t>  我們對客戶的總收取金額 </a:t>
            </a:r>
            <a:endParaRPr lang="zh-TW" altLang="en-US" dirty="0"/>
          </a:p>
        </p:txBody>
      </p:sp>
      <p:sp>
        <p:nvSpPr>
          <p:cNvPr id="4" name="投影片編號版面配置區 3"/>
          <p:cNvSpPr>
            <a:spLocks noGrp="1"/>
          </p:cNvSpPr>
          <p:nvPr>
            <p:ph type="sldNum" sz="quarter" idx="10"/>
          </p:nvPr>
        </p:nvSpPr>
        <p:spPr/>
        <p:txBody>
          <a:bodyPr/>
          <a:lstStyle/>
          <a:p>
            <a:fld id="{AEFD88A1-AE0D-454C-A91A-230348FD2D33}" type="slidenum">
              <a:rPr lang="zh-TW" altLang="en-US" smtClean="0"/>
              <a:t>7</a:t>
            </a:fld>
            <a:endParaRPr lang="zh-TW" altLang="en-US" dirty="0"/>
          </a:p>
        </p:txBody>
      </p:sp>
    </p:spTree>
    <p:extLst>
      <p:ext uri="{BB962C8B-B14F-4D97-AF65-F5344CB8AC3E}">
        <p14:creationId xmlns:p14="http://schemas.microsoft.com/office/powerpoint/2010/main" val="3978567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PaperlessBilling</a:t>
            </a:r>
            <a:r>
              <a:rPr lang="en-US" altLang="zh-TW" dirty="0" smtClean="0"/>
              <a:t> </a:t>
            </a:r>
            <a:r>
              <a:rPr lang="zh-TW" altLang="en-US" dirty="0" smtClean="0"/>
              <a:t>客戶是否有無紙化帳單</a:t>
            </a:r>
            <a:endParaRPr lang="en-US" altLang="zh-TW" dirty="0" smtClean="0"/>
          </a:p>
          <a:p>
            <a:r>
              <a:rPr lang="en-US" altLang="zh-TW" dirty="0" err="1" smtClean="0"/>
              <a:t>PaymentMethod</a:t>
            </a:r>
            <a:r>
              <a:rPr lang="en-US" altLang="zh-TW" dirty="0" smtClean="0"/>
              <a:t> </a:t>
            </a:r>
            <a:r>
              <a:rPr lang="zh-TW" altLang="en-US" dirty="0" smtClean="0"/>
              <a:t>付款方法</a:t>
            </a:r>
            <a:r>
              <a:rPr lang="en-US" altLang="zh-TW" dirty="0" smtClean="0"/>
              <a:t>(</a:t>
            </a:r>
            <a:r>
              <a:rPr lang="zh-TW" altLang="en-US" sz="1200" b="0" i="0" kern="1200" dirty="0" smtClean="0">
                <a:solidFill>
                  <a:schemeClr val="tx1"/>
                </a:solidFill>
                <a:effectLst/>
                <a:latin typeface="+mn-lt"/>
                <a:ea typeface="+mn-ea"/>
                <a:cs typeface="+mn-cs"/>
              </a:rPr>
              <a:t>電子支票，郵寄支票，銀行轉帳（自動），信用卡（自動）</a:t>
            </a:r>
            <a:r>
              <a:rPr lang="en-US" altLang="zh-TW" dirty="0" smtClean="0"/>
              <a:t>)</a:t>
            </a:r>
          </a:p>
          <a:p>
            <a:r>
              <a:rPr lang="en-US" altLang="zh-TW" dirty="0" err="1" smtClean="0"/>
              <a:t>MonthlyCharges</a:t>
            </a:r>
            <a:r>
              <a:rPr lang="en-US" altLang="zh-TW" dirty="0" smtClean="0"/>
              <a:t> </a:t>
            </a:r>
            <a:r>
              <a:rPr lang="zh-TW" altLang="en-US" dirty="0" smtClean="0"/>
              <a:t>每月向客戶收取的金額</a:t>
            </a:r>
            <a:endParaRPr lang="zh-TW" altLang="en-US" dirty="0"/>
          </a:p>
        </p:txBody>
      </p:sp>
      <p:sp>
        <p:nvSpPr>
          <p:cNvPr id="4" name="投影片編號版面配置區 3"/>
          <p:cNvSpPr>
            <a:spLocks noGrp="1"/>
          </p:cNvSpPr>
          <p:nvPr>
            <p:ph type="sldNum" sz="quarter" idx="10"/>
          </p:nvPr>
        </p:nvSpPr>
        <p:spPr/>
        <p:txBody>
          <a:bodyPr/>
          <a:lstStyle/>
          <a:p>
            <a:fld id="{AEFD88A1-AE0D-454C-A91A-230348FD2D33}" type="slidenum">
              <a:rPr lang="zh-TW" altLang="en-US" smtClean="0"/>
              <a:t>8</a:t>
            </a:fld>
            <a:endParaRPr lang="zh-TW" altLang="en-US" dirty="0"/>
          </a:p>
        </p:txBody>
      </p:sp>
    </p:spTree>
    <p:extLst>
      <p:ext uri="{BB962C8B-B14F-4D97-AF65-F5344CB8AC3E}">
        <p14:creationId xmlns:p14="http://schemas.microsoft.com/office/powerpoint/2010/main" val="4110359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9</a:t>
            </a:fld>
            <a:endParaRPr lang="zh-CN" altLang="en-US" dirty="0"/>
          </a:p>
        </p:txBody>
      </p:sp>
    </p:spTree>
    <p:extLst>
      <p:ext uri="{BB962C8B-B14F-4D97-AF65-F5344CB8AC3E}">
        <p14:creationId xmlns:p14="http://schemas.microsoft.com/office/powerpoint/2010/main" val="39307795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Master" Target="../slideMasters/slideMaster1.xml"/><Relationship Id="rId5" Type="http://schemas.openxmlformats.org/officeDocument/2006/relationships/tags" Target="../tags/tag5.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xmlns="" id="{DB41EC37-39CA-48CE-AB1D-67F1B5DEA77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15649"/>
          <a:stretch/>
        </p:blipFill>
        <p:spPr>
          <a:xfrm>
            <a:off x="0" y="1"/>
            <a:ext cx="12195454" cy="6858000"/>
          </a:xfrm>
          <a:prstGeom prst="rect">
            <a:avLst/>
          </a:prstGeom>
        </p:spPr>
      </p:pic>
    </p:spTree>
    <p:extLst>
      <p:ext uri="{BB962C8B-B14F-4D97-AF65-F5344CB8AC3E}">
        <p14:creationId xmlns:p14="http://schemas.microsoft.com/office/powerpoint/2010/main" val="89925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C220B8C-B76E-4AA4-BD84-D81EA327E2C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02B75F98-5F98-4245-B895-D5049C3EA83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85DFFB23-9B93-48AA-AEA5-5CF3DD4D4140}"/>
              </a:ext>
            </a:extLst>
          </p:cNvPr>
          <p:cNvSpPr>
            <a:spLocks noGrp="1"/>
          </p:cNvSpPr>
          <p:nvPr>
            <p:ph type="dt" sz="half" idx="10"/>
          </p:nvPr>
        </p:nvSpPr>
        <p:spPr/>
        <p:txBody>
          <a:bodyPr/>
          <a:lstStyle/>
          <a:p>
            <a:fld id="{D123BE47-339E-4EDF-9587-350CF1341573}" type="datetimeFigureOut">
              <a:rPr lang="zh-CN" altLang="en-US" smtClean="0"/>
              <a:t>2019/6/8</a:t>
            </a:fld>
            <a:endParaRPr lang="zh-CN" altLang="en-US"/>
          </a:p>
        </p:txBody>
      </p:sp>
      <p:sp>
        <p:nvSpPr>
          <p:cNvPr id="5" name="页脚占位符 4">
            <a:extLst>
              <a:ext uri="{FF2B5EF4-FFF2-40B4-BE49-F238E27FC236}">
                <a16:creationId xmlns:a16="http://schemas.microsoft.com/office/drawing/2014/main" xmlns="" id="{9945CD05-4FFE-4BF3-9185-532AE4581C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3D020D8-FF56-4E78-858A-D780593740FB}"/>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3966685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927D2654-5930-4525-91CA-4A5B394AD5B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F689556C-4819-4C10-9390-D830FFD2777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C9BDD4B9-4F0F-4224-ACA1-9E9AA5CDB96A}"/>
              </a:ext>
            </a:extLst>
          </p:cNvPr>
          <p:cNvSpPr>
            <a:spLocks noGrp="1"/>
          </p:cNvSpPr>
          <p:nvPr>
            <p:ph type="dt" sz="half" idx="10"/>
          </p:nvPr>
        </p:nvSpPr>
        <p:spPr/>
        <p:txBody>
          <a:bodyPr/>
          <a:lstStyle/>
          <a:p>
            <a:fld id="{D123BE47-339E-4EDF-9587-350CF1341573}" type="datetimeFigureOut">
              <a:rPr lang="zh-CN" altLang="en-US" smtClean="0"/>
              <a:t>2019/6/8</a:t>
            </a:fld>
            <a:endParaRPr lang="zh-CN" altLang="en-US"/>
          </a:p>
        </p:txBody>
      </p:sp>
      <p:sp>
        <p:nvSpPr>
          <p:cNvPr id="5" name="页脚占位符 4">
            <a:extLst>
              <a:ext uri="{FF2B5EF4-FFF2-40B4-BE49-F238E27FC236}">
                <a16:creationId xmlns:a16="http://schemas.microsoft.com/office/drawing/2014/main" xmlns="" id="{1AAE28B8-EC3E-4D82-A8E5-4294F4CA99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030DC4EB-275A-47A0-A611-58DFDD3C0545}"/>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1639699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33181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0291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仅标题">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1302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2019/6/8</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3674930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02D6622-FEDC-482A-A949-AE9F3DEC824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2E1CD33E-FE04-4FE1-B41F-91B20CD6F8D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F8AC6405-C90D-47F8-8EE3-A240E914552A}"/>
              </a:ext>
            </a:extLst>
          </p:cNvPr>
          <p:cNvSpPr>
            <a:spLocks noGrp="1"/>
          </p:cNvSpPr>
          <p:nvPr>
            <p:ph type="dt" sz="half" idx="10"/>
          </p:nvPr>
        </p:nvSpPr>
        <p:spPr/>
        <p:txBody>
          <a:bodyPr/>
          <a:lstStyle/>
          <a:p>
            <a:fld id="{D123BE47-339E-4EDF-9587-350CF1341573}" type="datetimeFigureOut">
              <a:rPr lang="zh-CN" altLang="en-US" smtClean="0"/>
              <a:t>2019/6/8</a:t>
            </a:fld>
            <a:endParaRPr lang="zh-CN" altLang="en-US"/>
          </a:p>
        </p:txBody>
      </p:sp>
      <p:sp>
        <p:nvSpPr>
          <p:cNvPr id="5" name="页脚占位符 4">
            <a:extLst>
              <a:ext uri="{FF2B5EF4-FFF2-40B4-BE49-F238E27FC236}">
                <a16:creationId xmlns:a16="http://schemas.microsoft.com/office/drawing/2014/main" xmlns="" id="{DEDED2C9-22FB-4F26-8A74-4F180CD7E9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4E65E13-3C2B-4C2B-B6D5-D0E85606E815}"/>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2126531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1807227-BE83-4E5F-90DB-3E5E4F3AE7F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A1AF31FA-D88C-4529-9ACB-1C6551B492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CE38BB3A-9C31-4DE2-9C13-D74E3FC9BBD7}"/>
              </a:ext>
            </a:extLst>
          </p:cNvPr>
          <p:cNvSpPr>
            <a:spLocks noGrp="1"/>
          </p:cNvSpPr>
          <p:nvPr>
            <p:ph type="dt" sz="half" idx="10"/>
          </p:nvPr>
        </p:nvSpPr>
        <p:spPr/>
        <p:txBody>
          <a:bodyPr/>
          <a:lstStyle/>
          <a:p>
            <a:fld id="{D123BE47-339E-4EDF-9587-350CF1341573}" type="datetimeFigureOut">
              <a:rPr lang="zh-CN" altLang="en-US" smtClean="0"/>
              <a:t>2019/6/8</a:t>
            </a:fld>
            <a:endParaRPr lang="zh-CN" altLang="en-US"/>
          </a:p>
        </p:txBody>
      </p:sp>
      <p:sp>
        <p:nvSpPr>
          <p:cNvPr id="5" name="页脚占位符 4">
            <a:extLst>
              <a:ext uri="{FF2B5EF4-FFF2-40B4-BE49-F238E27FC236}">
                <a16:creationId xmlns:a16="http://schemas.microsoft.com/office/drawing/2014/main" xmlns="" id="{0CD43D95-71BF-41BA-99F3-DEA36F0EA8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DC2DB23A-2979-4D84-B1ED-8DF372C8576D}"/>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2604769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98E121A-BF55-4214-9D52-766FE5F785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2E8EE9C7-854D-4439-AF14-35FD4B4AD79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C8D19E9C-1F84-452C-B005-E0818837DA5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FD313842-2825-4C82-B641-3753378E8DE4}"/>
              </a:ext>
            </a:extLst>
          </p:cNvPr>
          <p:cNvSpPr>
            <a:spLocks noGrp="1"/>
          </p:cNvSpPr>
          <p:nvPr>
            <p:ph type="dt" sz="half" idx="10"/>
          </p:nvPr>
        </p:nvSpPr>
        <p:spPr/>
        <p:txBody>
          <a:bodyPr/>
          <a:lstStyle/>
          <a:p>
            <a:fld id="{D123BE47-339E-4EDF-9587-350CF1341573}" type="datetimeFigureOut">
              <a:rPr lang="zh-CN" altLang="en-US" smtClean="0"/>
              <a:t>2019/6/8</a:t>
            </a:fld>
            <a:endParaRPr lang="zh-CN" altLang="en-US"/>
          </a:p>
        </p:txBody>
      </p:sp>
      <p:sp>
        <p:nvSpPr>
          <p:cNvPr id="6" name="页脚占位符 5">
            <a:extLst>
              <a:ext uri="{FF2B5EF4-FFF2-40B4-BE49-F238E27FC236}">
                <a16:creationId xmlns:a16="http://schemas.microsoft.com/office/drawing/2014/main" xmlns="" id="{C44B952D-48B2-4E4F-B4FA-40C23030811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41CFF058-4B34-4257-BE4C-E88C51EFCC5C}"/>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2151253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4F06CDC-DE8A-477A-9CC8-E421DCFED5F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C06F4E54-948A-41F9-BE26-6E12A93870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34157F70-65BC-4B86-8734-16775A9643E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622AA0E4-6336-494C-BD7C-150121268E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0F88663F-4548-45B7-BF24-6EDB7AF6893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E68F6FD1-C90B-4B68-BDAC-6CC4DD64CABB}"/>
              </a:ext>
            </a:extLst>
          </p:cNvPr>
          <p:cNvSpPr>
            <a:spLocks noGrp="1"/>
          </p:cNvSpPr>
          <p:nvPr>
            <p:ph type="dt" sz="half" idx="10"/>
          </p:nvPr>
        </p:nvSpPr>
        <p:spPr/>
        <p:txBody>
          <a:bodyPr/>
          <a:lstStyle/>
          <a:p>
            <a:fld id="{D123BE47-339E-4EDF-9587-350CF1341573}" type="datetimeFigureOut">
              <a:rPr lang="zh-CN" altLang="en-US" smtClean="0"/>
              <a:t>2019/6/8</a:t>
            </a:fld>
            <a:endParaRPr lang="zh-CN" altLang="en-US"/>
          </a:p>
        </p:txBody>
      </p:sp>
      <p:sp>
        <p:nvSpPr>
          <p:cNvPr id="8" name="页脚占位符 7">
            <a:extLst>
              <a:ext uri="{FF2B5EF4-FFF2-40B4-BE49-F238E27FC236}">
                <a16:creationId xmlns:a16="http://schemas.microsoft.com/office/drawing/2014/main" xmlns="" id="{80880ED0-1719-44F2-8B67-CB2686AA1F6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0BEF848F-72B8-4325-9800-7309C4A5295D}"/>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189045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739855A-356D-46CF-9126-D5F18B48059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8AD2E551-4BB8-4532-BF69-6A3F78779E25}"/>
              </a:ext>
            </a:extLst>
          </p:cNvPr>
          <p:cNvSpPr>
            <a:spLocks noGrp="1"/>
          </p:cNvSpPr>
          <p:nvPr>
            <p:ph type="dt" sz="half" idx="10"/>
          </p:nvPr>
        </p:nvSpPr>
        <p:spPr/>
        <p:txBody>
          <a:bodyPr/>
          <a:lstStyle/>
          <a:p>
            <a:fld id="{D123BE47-339E-4EDF-9587-350CF1341573}" type="datetimeFigureOut">
              <a:rPr lang="zh-CN" altLang="en-US" smtClean="0"/>
              <a:t>2019/6/8</a:t>
            </a:fld>
            <a:endParaRPr lang="zh-CN" altLang="en-US"/>
          </a:p>
        </p:txBody>
      </p:sp>
      <p:sp>
        <p:nvSpPr>
          <p:cNvPr id="4" name="页脚占位符 3">
            <a:extLst>
              <a:ext uri="{FF2B5EF4-FFF2-40B4-BE49-F238E27FC236}">
                <a16:creationId xmlns:a16="http://schemas.microsoft.com/office/drawing/2014/main" xmlns="" id="{F2A65941-715F-4D94-9E87-14DC4B08DE4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D5116E73-4EA5-4B3F-9528-AE82C5EB819A}"/>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2720255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57C0F21A-A0A0-4C9B-AFD3-4FAF78F8A62B}"/>
              </a:ext>
            </a:extLst>
          </p:cNvPr>
          <p:cNvSpPr>
            <a:spLocks noGrp="1"/>
          </p:cNvSpPr>
          <p:nvPr>
            <p:ph type="dt" sz="half" idx="10"/>
          </p:nvPr>
        </p:nvSpPr>
        <p:spPr/>
        <p:txBody>
          <a:bodyPr/>
          <a:lstStyle/>
          <a:p>
            <a:fld id="{D123BE47-339E-4EDF-9587-350CF1341573}" type="datetimeFigureOut">
              <a:rPr lang="zh-CN" altLang="en-US" smtClean="0"/>
              <a:t>2019/6/8</a:t>
            </a:fld>
            <a:endParaRPr lang="zh-CN" altLang="en-US"/>
          </a:p>
        </p:txBody>
      </p:sp>
      <p:sp>
        <p:nvSpPr>
          <p:cNvPr id="3" name="页脚占位符 2">
            <a:extLst>
              <a:ext uri="{FF2B5EF4-FFF2-40B4-BE49-F238E27FC236}">
                <a16:creationId xmlns:a16="http://schemas.microsoft.com/office/drawing/2014/main" xmlns="" id="{3BF4BC4C-9782-4FF4-8986-9A147C96FE1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8C24EF78-3EAF-462B-A6D1-875E7A91CC39}"/>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pic>
        <p:nvPicPr>
          <p:cNvPr id="5" name="图片 4">
            <a:extLst>
              <a:ext uri="{FF2B5EF4-FFF2-40B4-BE49-F238E27FC236}">
                <a16:creationId xmlns:a16="http://schemas.microsoft.com/office/drawing/2014/main" xmlns="" id="{CCAE66E5-BB79-443C-A8C1-DB7C0020EF7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25582" b="37210"/>
          <a:stretch/>
        </p:blipFill>
        <p:spPr>
          <a:xfrm>
            <a:off x="0" y="1"/>
            <a:ext cx="12192000" cy="6857999"/>
          </a:xfrm>
          <a:prstGeom prst="rect">
            <a:avLst/>
          </a:prstGeom>
        </p:spPr>
      </p:pic>
    </p:spTree>
    <p:extLst>
      <p:ext uri="{BB962C8B-B14F-4D97-AF65-F5344CB8AC3E}">
        <p14:creationId xmlns:p14="http://schemas.microsoft.com/office/powerpoint/2010/main" val="1039909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C71A447-F953-463D-93EC-984ED884C4C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AB808A24-A455-4E4E-9697-12B64F0FDD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A507B68D-69EA-43F2-917D-E2EE5B6CE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417EFC0E-A3E1-44F9-9CBB-C2E2904F3E6F}"/>
              </a:ext>
            </a:extLst>
          </p:cNvPr>
          <p:cNvSpPr>
            <a:spLocks noGrp="1"/>
          </p:cNvSpPr>
          <p:nvPr>
            <p:ph type="dt" sz="half" idx="10"/>
          </p:nvPr>
        </p:nvSpPr>
        <p:spPr/>
        <p:txBody>
          <a:bodyPr/>
          <a:lstStyle/>
          <a:p>
            <a:fld id="{D123BE47-339E-4EDF-9587-350CF1341573}" type="datetimeFigureOut">
              <a:rPr lang="zh-CN" altLang="en-US" smtClean="0"/>
              <a:t>2019/6/8</a:t>
            </a:fld>
            <a:endParaRPr lang="zh-CN" altLang="en-US"/>
          </a:p>
        </p:txBody>
      </p:sp>
      <p:sp>
        <p:nvSpPr>
          <p:cNvPr id="6" name="页脚占位符 5">
            <a:extLst>
              <a:ext uri="{FF2B5EF4-FFF2-40B4-BE49-F238E27FC236}">
                <a16:creationId xmlns:a16="http://schemas.microsoft.com/office/drawing/2014/main" xmlns="" id="{14E20977-0CBB-4278-8193-966C72255C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C9362513-AB5A-4D73-BA21-324ECE308A82}"/>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2862498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B46296C-D4FE-46CC-B1DC-C587196A4EC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15492739-4775-4F24-A96C-A9F5EE2922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47B5EF32-24D7-43BD-8293-7F620B518E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99404BA8-1E78-4FF9-ABB2-555264EAF959}"/>
              </a:ext>
            </a:extLst>
          </p:cNvPr>
          <p:cNvSpPr>
            <a:spLocks noGrp="1"/>
          </p:cNvSpPr>
          <p:nvPr>
            <p:ph type="dt" sz="half" idx="10"/>
          </p:nvPr>
        </p:nvSpPr>
        <p:spPr/>
        <p:txBody>
          <a:bodyPr/>
          <a:lstStyle/>
          <a:p>
            <a:fld id="{D123BE47-339E-4EDF-9587-350CF1341573}" type="datetimeFigureOut">
              <a:rPr lang="zh-CN" altLang="en-US" smtClean="0"/>
              <a:t>2019/6/8</a:t>
            </a:fld>
            <a:endParaRPr lang="zh-CN" altLang="en-US"/>
          </a:p>
        </p:txBody>
      </p:sp>
      <p:sp>
        <p:nvSpPr>
          <p:cNvPr id="6" name="页脚占位符 5">
            <a:extLst>
              <a:ext uri="{FF2B5EF4-FFF2-40B4-BE49-F238E27FC236}">
                <a16:creationId xmlns:a16="http://schemas.microsoft.com/office/drawing/2014/main" xmlns="" id="{FE3FB889-007F-4B38-9134-033CC5F8A7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04002942-0370-4C35-A0F9-9542D4B283A2}"/>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512830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FB6C71EC-BE00-4DF6-BD78-7BDA5BD04C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B1E0D7D2-CB81-46C0-9A20-B7343BC1B9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B6F18D94-5AAF-4813-BF61-52693E534E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23BE47-339E-4EDF-9587-350CF1341573}" type="datetimeFigureOut">
              <a:rPr lang="zh-CN" altLang="en-US" smtClean="0"/>
              <a:t>2019/6/8</a:t>
            </a:fld>
            <a:endParaRPr lang="zh-CN" altLang="en-US"/>
          </a:p>
        </p:txBody>
      </p:sp>
      <p:sp>
        <p:nvSpPr>
          <p:cNvPr id="5" name="页脚占位符 4">
            <a:extLst>
              <a:ext uri="{FF2B5EF4-FFF2-40B4-BE49-F238E27FC236}">
                <a16:creationId xmlns:a16="http://schemas.microsoft.com/office/drawing/2014/main" xmlns="" id="{C6B0F8A7-E1ED-4D95-8EEC-B763D9D125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57116A6B-2F51-47B5-B16A-802BD1CCC2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3038250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blastchar/telco-customer-churn"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260501" y="1136691"/>
            <a:ext cx="8846777" cy="1107996"/>
          </a:xfrm>
          <a:prstGeom prst="rect">
            <a:avLst/>
          </a:prstGeom>
          <a:noFill/>
        </p:spPr>
        <p:txBody>
          <a:bodyPr wrap="square" rtlCol="0">
            <a:spAutoFit/>
            <a:scene3d>
              <a:camera prst="orthographicFront"/>
              <a:lightRig rig="threePt" dir="t"/>
            </a:scene3d>
            <a:sp3d contourW="12700"/>
          </a:bodyPr>
          <a:lstStyle/>
          <a:p>
            <a:r>
              <a:rPr lang="en-US" altLang="zh-TW" sz="6600" dirty="0">
                <a:latin typeface="Calibri" panose="020F0502020204030204" pitchFamily="34" charset="0"/>
                <a:ea typeface="標楷體" panose="03000509000000000000" pitchFamily="65" charset="-120"/>
                <a:cs typeface="Calibri" panose="020F0502020204030204" pitchFamily="34" charset="0"/>
              </a:rPr>
              <a:t>Telco Customer Churn</a:t>
            </a:r>
            <a:endParaRPr lang="zh-CN" altLang="en-US" sz="6600" b="1" dirty="0">
              <a:solidFill>
                <a:schemeClr val="tx1">
                  <a:lumMod val="65000"/>
                  <a:lumOff val="35000"/>
                </a:schemeClr>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endParaRPr>
          </a:p>
        </p:txBody>
      </p:sp>
      <p:sp>
        <p:nvSpPr>
          <p:cNvPr id="11" name="文本框 10"/>
          <p:cNvSpPr txBox="1"/>
          <p:nvPr/>
        </p:nvSpPr>
        <p:spPr>
          <a:xfrm>
            <a:off x="1468326" y="3221434"/>
            <a:ext cx="4601441" cy="923330"/>
          </a:xfrm>
          <a:prstGeom prst="rect">
            <a:avLst/>
          </a:prstGeom>
          <a:noFill/>
        </p:spPr>
        <p:txBody>
          <a:bodyPr wrap="square" rtlCol="0">
            <a:spAutoFit/>
            <a:scene3d>
              <a:camera prst="orthographicFront"/>
              <a:lightRig rig="threePt" dir="t"/>
            </a:scene3d>
            <a:sp3d contourW="12700"/>
          </a:bodyPr>
          <a:lstStyle/>
          <a:p>
            <a:pPr algn="ctr"/>
            <a:r>
              <a:rPr lang="zh-CN" altLang="en-US" sz="5400" dirty="0" smtClean="0">
                <a:solidFill>
                  <a:schemeClr val="tx1">
                    <a:lumMod val="65000"/>
                    <a:lumOff val="3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資料探勘</a:t>
            </a:r>
            <a:r>
              <a:rPr lang="zh-TW" altLang="en-US" sz="5400" dirty="0" smtClean="0">
                <a:solidFill>
                  <a:schemeClr val="tx1">
                    <a:lumMod val="65000"/>
                    <a:lumOff val="3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報告</a:t>
            </a:r>
            <a:endParaRPr lang="zh-CN" altLang="en-US" sz="5400" dirty="0">
              <a:solidFill>
                <a:schemeClr val="tx1">
                  <a:lumMod val="65000"/>
                  <a:lumOff val="3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endParaRPr>
          </a:p>
        </p:txBody>
      </p:sp>
      <p:sp>
        <p:nvSpPr>
          <p:cNvPr id="14" name="PA_半闭框 7"/>
          <p:cNvSpPr/>
          <p:nvPr>
            <p:custDataLst>
              <p:tags r:id="rId1"/>
            </p:custDataLst>
          </p:nvPr>
        </p:nvSpPr>
        <p:spPr>
          <a:xfrm>
            <a:off x="1260501" y="3208660"/>
            <a:ext cx="2124236" cy="972108"/>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alibri" panose="020F0502020204030204" pitchFamily="34" charset="0"/>
              <a:ea typeface="標楷體" panose="03000509000000000000" pitchFamily="65" charset="-120"/>
              <a:cs typeface="Calibri" panose="020F0502020204030204" pitchFamily="34" charset="0"/>
            </a:endParaRPr>
          </a:p>
        </p:txBody>
      </p:sp>
      <p:sp>
        <p:nvSpPr>
          <p:cNvPr id="15" name="PA_半闭框 7"/>
          <p:cNvSpPr/>
          <p:nvPr>
            <p:custDataLst>
              <p:tags r:id="rId2"/>
            </p:custDataLst>
          </p:nvPr>
        </p:nvSpPr>
        <p:spPr>
          <a:xfrm flipH="1" flipV="1">
            <a:off x="4293221" y="3469072"/>
            <a:ext cx="1899828" cy="675692"/>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alibri" panose="020F0502020204030204" pitchFamily="34" charset="0"/>
              <a:ea typeface="標楷體" panose="03000509000000000000" pitchFamily="65" charset="-120"/>
              <a:cs typeface="Calibri" panose="020F0502020204030204" pitchFamily="34" charset="0"/>
            </a:endParaRPr>
          </a:p>
        </p:txBody>
      </p:sp>
      <p:sp>
        <p:nvSpPr>
          <p:cNvPr id="16" name="文本框 9"/>
          <p:cNvSpPr txBox="1"/>
          <p:nvPr/>
        </p:nvSpPr>
        <p:spPr>
          <a:xfrm>
            <a:off x="2392808" y="4964715"/>
            <a:ext cx="3722493" cy="1421928"/>
          </a:xfrm>
          <a:prstGeom prst="rect">
            <a:avLst/>
          </a:prstGeom>
          <a:noFill/>
        </p:spPr>
        <p:txBody>
          <a:bodyPr wrap="none" rtlCol="0" anchor="ctr">
            <a:spAutoFit/>
          </a:bodyPr>
          <a:lstStyle/>
          <a:p>
            <a:pPr algn="ctr">
              <a:lnSpc>
                <a:spcPct val="120000"/>
              </a:lnSpc>
            </a:pPr>
            <a:r>
              <a:rPr lang="zh-CN" altLang="en-US" b="1" spc="300" dirty="0" smtClean="0">
                <a:solidFill>
                  <a:schemeClr val="tx1">
                    <a:lumMod val="65000"/>
                    <a:lumOff val="35000"/>
                  </a:schemeClr>
                </a:solidFill>
                <a:latin typeface="Calibri" panose="020F0502020204030204" pitchFamily="34" charset="0"/>
                <a:ea typeface="標楷體" panose="03000509000000000000" pitchFamily="65" charset="-120"/>
                <a:cs typeface="Calibri" panose="020F0502020204030204" pitchFamily="34" charset="0"/>
              </a:rPr>
              <a:t>組員</a:t>
            </a:r>
            <a:r>
              <a:rPr lang="zh-CN" altLang="en-US" b="1" spc="300" dirty="0" smtClean="0">
                <a:solidFill>
                  <a:schemeClr val="tx1">
                    <a:lumMod val="65000"/>
                    <a:lumOff val="35000"/>
                  </a:schemeClr>
                </a:solidFill>
                <a:latin typeface="Calibri" panose="020F0502020204030204" pitchFamily="34" charset="0"/>
                <a:ea typeface="標楷體" panose="03000509000000000000" pitchFamily="65" charset="-120"/>
                <a:cs typeface="Calibri" panose="020F0502020204030204" pitchFamily="34" charset="0"/>
              </a:rPr>
              <a:t>：</a:t>
            </a:r>
            <a:endParaRPr lang="en-US" altLang="zh-CN" b="1" spc="300" dirty="0" smtClean="0">
              <a:solidFill>
                <a:schemeClr val="tx1">
                  <a:lumMod val="65000"/>
                  <a:lumOff val="35000"/>
                </a:schemeClr>
              </a:solidFill>
              <a:latin typeface="Calibri" panose="020F0502020204030204" pitchFamily="34" charset="0"/>
              <a:ea typeface="標楷體" panose="03000509000000000000" pitchFamily="65" charset="-120"/>
              <a:cs typeface="Calibri" panose="020F0502020204030204" pitchFamily="34" charset="0"/>
            </a:endParaRPr>
          </a:p>
          <a:p>
            <a:pPr algn="ctr">
              <a:lnSpc>
                <a:spcPct val="120000"/>
              </a:lnSpc>
            </a:pPr>
            <a:r>
              <a:rPr lang="zh-TW" altLang="en-US" b="1" spc="300" dirty="0">
                <a:solidFill>
                  <a:schemeClr val="tx1">
                    <a:lumMod val="65000"/>
                    <a:lumOff val="35000"/>
                  </a:schemeClr>
                </a:solidFill>
                <a:latin typeface="Calibri" panose="020F0502020204030204" pitchFamily="34" charset="0"/>
                <a:ea typeface="標楷體" panose="03000509000000000000" pitchFamily="65" charset="-120"/>
                <a:cs typeface="Calibri" panose="020F0502020204030204" pitchFamily="34" charset="0"/>
              </a:rPr>
              <a:t>資財碩</a:t>
            </a:r>
            <a:r>
              <a:rPr lang="zh-CN" altLang="en-US" b="1" spc="300" dirty="0">
                <a:solidFill>
                  <a:schemeClr val="tx1">
                    <a:lumMod val="65000"/>
                    <a:lumOff val="35000"/>
                  </a:schemeClr>
                </a:solidFill>
                <a:latin typeface="Calibri" panose="020F0502020204030204" pitchFamily="34" charset="0"/>
                <a:ea typeface="標楷體" panose="03000509000000000000" pitchFamily="65" charset="-120"/>
                <a:cs typeface="Calibri" panose="020F0502020204030204" pitchFamily="34" charset="0"/>
              </a:rPr>
              <a:t>二</a:t>
            </a:r>
            <a:r>
              <a:rPr lang="en-US" altLang="zh-TW" b="1" spc="300" dirty="0">
                <a:solidFill>
                  <a:schemeClr val="tx1">
                    <a:lumMod val="65000"/>
                    <a:lumOff val="35000"/>
                  </a:schemeClr>
                </a:solidFill>
                <a:latin typeface="Calibri" panose="020F0502020204030204" pitchFamily="34" charset="0"/>
                <a:ea typeface="標楷體" panose="03000509000000000000" pitchFamily="65" charset="-120"/>
                <a:cs typeface="Calibri" panose="020F0502020204030204" pitchFamily="34" charset="0"/>
              </a:rPr>
              <a:t>-106AB8010-</a:t>
            </a:r>
            <a:r>
              <a:rPr lang="zh-CN" altLang="en-US" b="1" spc="300" dirty="0" smtClean="0">
                <a:solidFill>
                  <a:schemeClr val="tx1">
                    <a:lumMod val="65000"/>
                    <a:lumOff val="35000"/>
                  </a:schemeClr>
                </a:solidFill>
                <a:latin typeface="Calibri" panose="020F0502020204030204" pitchFamily="34" charset="0"/>
                <a:ea typeface="標楷體" panose="03000509000000000000" pitchFamily="65" charset="-120"/>
                <a:cs typeface="Calibri" panose="020F0502020204030204" pitchFamily="34" charset="0"/>
              </a:rPr>
              <a:t>李欣樺</a:t>
            </a:r>
            <a:endParaRPr lang="en-US" altLang="zh-CN" b="1" spc="300" dirty="0" smtClean="0">
              <a:solidFill>
                <a:schemeClr val="tx1">
                  <a:lumMod val="65000"/>
                  <a:lumOff val="35000"/>
                </a:schemeClr>
              </a:solidFill>
              <a:latin typeface="Calibri" panose="020F0502020204030204" pitchFamily="34" charset="0"/>
              <a:ea typeface="標楷體" panose="03000509000000000000" pitchFamily="65" charset="-120"/>
              <a:cs typeface="Calibri" panose="020F0502020204030204" pitchFamily="34" charset="0"/>
            </a:endParaRPr>
          </a:p>
          <a:p>
            <a:pPr algn="ctr">
              <a:lnSpc>
                <a:spcPct val="120000"/>
              </a:lnSpc>
            </a:pPr>
            <a:r>
              <a:rPr lang="zh-TW" altLang="en-US" b="1" spc="300" dirty="0">
                <a:solidFill>
                  <a:schemeClr val="tx1">
                    <a:lumMod val="65000"/>
                    <a:lumOff val="35000"/>
                  </a:schemeClr>
                </a:solidFill>
                <a:latin typeface="Calibri" panose="020F0502020204030204" pitchFamily="34" charset="0"/>
                <a:ea typeface="標楷體" panose="03000509000000000000" pitchFamily="65" charset="-120"/>
                <a:cs typeface="Calibri" panose="020F0502020204030204" pitchFamily="34" charset="0"/>
              </a:rPr>
              <a:t>資財碩一</a:t>
            </a:r>
            <a:r>
              <a:rPr lang="en-US" altLang="zh-TW" b="1" spc="300" dirty="0">
                <a:solidFill>
                  <a:schemeClr val="tx1">
                    <a:lumMod val="65000"/>
                    <a:lumOff val="35000"/>
                  </a:schemeClr>
                </a:solidFill>
                <a:latin typeface="Calibri" panose="020F0502020204030204" pitchFamily="34" charset="0"/>
                <a:ea typeface="標楷體" panose="03000509000000000000" pitchFamily="65" charset="-120"/>
                <a:cs typeface="Calibri" panose="020F0502020204030204" pitchFamily="34" charset="0"/>
              </a:rPr>
              <a:t>-</a:t>
            </a:r>
            <a:r>
              <a:rPr lang="en-US" altLang="zh-TW" b="1" spc="300" dirty="0" smtClean="0">
                <a:solidFill>
                  <a:schemeClr val="tx1">
                    <a:lumMod val="65000"/>
                    <a:lumOff val="35000"/>
                  </a:schemeClr>
                </a:solidFill>
                <a:latin typeface="Calibri" panose="020F0502020204030204" pitchFamily="34" charset="0"/>
                <a:ea typeface="標楷體" panose="03000509000000000000" pitchFamily="65" charset="-120"/>
                <a:cs typeface="Calibri" panose="020F0502020204030204" pitchFamily="34" charset="0"/>
              </a:rPr>
              <a:t>107AB8001-</a:t>
            </a:r>
            <a:r>
              <a:rPr lang="zh-CN" altLang="en-US" b="1" spc="300" dirty="0" smtClean="0">
                <a:solidFill>
                  <a:schemeClr val="tx1">
                    <a:lumMod val="65000"/>
                    <a:lumOff val="35000"/>
                  </a:schemeClr>
                </a:solidFill>
                <a:latin typeface="Calibri" panose="020F0502020204030204" pitchFamily="34" charset="0"/>
                <a:ea typeface="標楷體" panose="03000509000000000000" pitchFamily="65" charset="-120"/>
                <a:cs typeface="Calibri" panose="020F0502020204030204" pitchFamily="34" charset="0"/>
              </a:rPr>
              <a:t>蔡雯惠</a:t>
            </a:r>
            <a:endParaRPr lang="en-US" altLang="zh-CN" b="1" spc="300" dirty="0" smtClean="0">
              <a:solidFill>
                <a:schemeClr val="tx1">
                  <a:lumMod val="65000"/>
                  <a:lumOff val="35000"/>
                </a:schemeClr>
              </a:solidFill>
              <a:latin typeface="Calibri" panose="020F0502020204030204" pitchFamily="34" charset="0"/>
              <a:ea typeface="標楷體" panose="03000509000000000000" pitchFamily="65" charset="-120"/>
              <a:cs typeface="Calibri" panose="020F0502020204030204" pitchFamily="34" charset="0"/>
            </a:endParaRPr>
          </a:p>
          <a:p>
            <a:pPr algn="ctr">
              <a:lnSpc>
                <a:spcPct val="120000"/>
              </a:lnSpc>
            </a:pPr>
            <a:r>
              <a:rPr lang="zh-TW" altLang="en-US" b="1" spc="300" dirty="0" smtClean="0">
                <a:solidFill>
                  <a:schemeClr val="tx1">
                    <a:lumMod val="65000"/>
                    <a:lumOff val="35000"/>
                  </a:schemeClr>
                </a:solidFill>
                <a:latin typeface="Calibri" panose="020F0502020204030204" pitchFamily="34" charset="0"/>
                <a:ea typeface="標楷體" panose="03000509000000000000" pitchFamily="65" charset="-120"/>
                <a:cs typeface="Calibri" panose="020F0502020204030204" pitchFamily="34" charset="0"/>
              </a:rPr>
              <a:t>資財</a:t>
            </a:r>
            <a:r>
              <a:rPr lang="zh-TW" altLang="en-US" b="1" spc="300" dirty="0">
                <a:solidFill>
                  <a:schemeClr val="tx1">
                    <a:lumMod val="65000"/>
                    <a:lumOff val="35000"/>
                  </a:schemeClr>
                </a:solidFill>
                <a:latin typeface="Calibri" panose="020F0502020204030204" pitchFamily="34" charset="0"/>
                <a:ea typeface="標楷體" panose="03000509000000000000" pitchFamily="65" charset="-120"/>
                <a:cs typeface="Calibri" panose="020F0502020204030204" pitchFamily="34" charset="0"/>
              </a:rPr>
              <a:t>碩一</a:t>
            </a:r>
            <a:r>
              <a:rPr lang="en-US" altLang="zh-TW" b="1" spc="300" dirty="0">
                <a:solidFill>
                  <a:schemeClr val="tx1">
                    <a:lumMod val="65000"/>
                    <a:lumOff val="35000"/>
                  </a:schemeClr>
                </a:solidFill>
                <a:latin typeface="Calibri" panose="020F0502020204030204" pitchFamily="34" charset="0"/>
                <a:ea typeface="標楷體" panose="03000509000000000000" pitchFamily="65" charset="-120"/>
                <a:cs typeface="Calibri" panose="020F0502020204030204" pitchFamily="34" charset="0"/>
              </a:rPr>
              <a:t>-</a:t>
            </a:r>
            <a:r>
              <a:rPr lang="en-US" altLang="zh-TW" b="1" spc="300" dirty="0" smtClean="0">
                <a:solidFill>
                  <a:schemeClr val="tx1">
                    <a:lumMod val="65000"/>
                    <a:lumOff val="35000"/>
                  </a:schemeClr>
                </a:solidFill>
                <a:latin typeface="Calibri" panose="020F0502020204030204" pitchFamily="34" charset="0"/>
                <a:ea typeface="標楷體" panose="03000509000000000000" pitchFamily="65" charset="-120"/>
                <a:cs typeface="Calibri" panose="020F0502020204030204" pitchFamily="34" charset="0"/>
              </a:rPr>
              <a:t>107AB8406-</a:t>
            </a:r>
            <a:r>
              <a:rPr lang="zh-TW" altLang="en-US" b="1" spc="300" dirty="0" smtClean="0">
                <a:solidFill>
                  <a:schemeClr val="tx1">
                    <a:lumMod val="65000"/>
                    <a:lumOff val="35000"/>
                  </a:schemeClr>
                </a:solidFill>
                <a:latin typeface="Calibri" panose="020F0502020204030204" pitchFamily="34" charset="0"/>
                <a:ea typeface="標楷體" panose="03000509000000000000" pitchFamily="65" charset="-120"/>
                <a:cs typeface="Calibri" panose="020F0502020204030204" pitchFamily="34" charset="0"/>
              </a:rPr>
              <a:t>袁嘉妮</a:t>
            </a:r>
            <a:endParaRPr lang="en-US" altLang="zh-TW" b="1" spc="300" dirty="0" smtClean="0">
              <a:solidFill>
                <a:schemeClr val="tx1">
                  <a:lumMod val="65000"/>
                  <a:lumOff val="35000"/>
                </a:schemeClr>
              </a:solidFill>
              <a:latin typeface="Calibri" panose="020F0502020204030204" pitchFamily="34" charset="0"/>
              <a:ea typeface="標楷體" panose="03000509000000000000" pitchFamily="65" charset="-120"/>
              <a:cs typeface="Calibri" panose="020F0502020204030204" pitchFamily="34" charset="0"/>
            </a:endParaRPr>
          </a:p>
        </p:txBody>
      </p:sp>
      <p:sp>
        <p:nvSpPr>
          <p:cNvPr id="17" name="文本框 9"/>
          <p:cNvSpPr txBox="1"/>
          <p:nvPr/>
        </p:nvSpPr>
        <p:spPr>
          <a:xfrm>
            <a:off x="10649932" y="6425138"/>
            <a:ext cx="1471878" cy="402546"/>
          </a:xfrm>
          <a:prstGeom prst="rect">
            <a:avLst/>
          </a:prstGeom>
          <a:noFill/>
        </p:spPr>
        <p:txBody>
          <a:bodyPr wrap="none" rtlCol="0" anchor="ctr">
            <a:spAutoFit/>
          </a:bodyPr>
          <a:lstStyle/>
          <a:p>
            <a:pPr algn="ctr">
              <a:lnSpc>
                <a:spcPct val="120000"/>
              </a:lnSpc>
            </a:pPr>
            <a:r>
              <a:rPr lang="en-US" altLang="zh-TW" b="1" spc="300" dirty="0" smtClean="0">
                <a:solidFill>
                  <a:schemeClr val="tx1">
                    <a:lumMod val="65000"/>
                    <a:lumOff val="35000"/>
                  </a:schemeClr>
                </a:solidFill>
                <a:latin typeface="Calibri" panose="020F0502020204030204" pitchFamily="34" charset="0"/>
                <a:ea typeface="標楷體" panose="03000509000000000000" pitchFamily="65" charset="-120"/>
                <a:cs typeface="Calibri" panose="020F0502020204030204" pitchFamily="34" charset="0"/>
              </a:rPr>
              <a:t>108.06.13</a:t>
            </a:r>
          </a:p>
        </p:txBody>
      </p:sp>
    </p:spTree>
    <p:extLst>
      <p:ext uri="{BB962C8B-B14F-4D97-AF65-F5344CB8AC3E}">
        <p14:creationId xmlns:p14="http://schemas.microsoft.com/office/powerpoint/2010/main" val="138066150"/>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2000" fill="hold"/>
                                        <p:tgtEl>
                                          <p:spTgt spid="14"/>
                                        </p:tgtEl>
                                        <p:attrNameLst>
                                          <p:attrName>ppt_x</p:attrName>
                                        </p:attrNameLst>
                                      </p:cBhvr>
                                      <p:tavLst>
                                        <p:tav tm="0">
                                          <p:val>
                                            <p:strVal val="0-#ppt_w/2"/>
                                          </p:val>
                                        </p:tav>
                                        <p:tav tm="100000">
                                          <p:val>
                                            <p:strVal val="#ppt_x"/>
                                          </p:val>
                                        </p:tav>
                                      </p:tavLst>
                                    </p:anim>
                                    <p:anim calcmode="lin" valueType="num">
                                      <p:cBhvr additive="base">
                                        <p:cTn id="18" dur="2000" fill="hold"/>
                                        <p:tgtEl>
                                          <p:spTgt spid="14"/>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2"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2000" fill="hold"/>
                                        <p:tgtEl>
                                          <p:spTgt spid="15"/>
                                        </p:tgtEl>
                                        <p:attrNameLst>
                                          <p:attrName>ppt_x</p:attrName>
                                        </p:attrNameLst>
                                      </p:cBhvr>
                                      <p:tavLst>
                                        <p:tav tm="0">
                                          <p:val>
                                            <p:strVal val="1+#ppt_w/2"/>
                                          </p:val>
                                        </p:tav>
                                        <p:tav tm="100000">
                                          <p:val>
                                            <p:strVal val="#ppt_x"/>
                                          </p:val>
                                        </p:tav>
                                      </p:tavLst>
                                    </p:anim>
                                    <p:anim calcmode="lin" valueType="num">
                                      <p:cBhvr additive="base">
                                        <p:cTn id="23" dur="20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5000"/>
                            </p:stCondLst>
                            <p:childTnLst>
                              <p:par>
                                <p:cTn id="25" presetID="50" presetClass="entr" presetSubtype="0" decel="10000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1000" fill="hold"/>
                                        <p:tgtEl>
                                          <p:spTgt spid="16"/>
                                        </p:tgtEl>
                                        <p:attrNameLst>
                                          <p:attrName>ppt_w</p:attrName>
                                        </p:attrNameLst>
                                      </p:cBhvr>
                                      <p:tavLst>
                                        <p:tav tm="0">
                                          <p:val>
                                            <p:strVal val="#ppt_w+.3"/>
                                          </p:val>
                                        </p:tav>
                                        <p:tav tm="100000">
                                          <p:val>
                                            <p:strVal val="#ppt_w"/>
                                          </p:val>
                                        </p:tav>
                                      </p:tavLst>
                                    </p:anim>
                                    <p:anim calcmode="lin" valueType="num">
                                      <p:cBhvr>
                                        <p:cTn id="28" dur="1000" fill="hold"/>
                                        <p:tgtEl>
                                          <p:spTgt spid="16"/>
                                        </p:tgtEl>
                                        <p:attrNameLst>
                                          <p:attrName>ppt_h</p:attrName>
                                        </p:attrNameLst>
                                      </p:cBhvr>
                                      <p:tavLst>
                                        <p:tav tm="0">
                                          <p:val>
                                            <p:strVal val="#ppt_h"/>
                                          </p:val>
                                        </p:tav>
                                        <p:tav tm="100000">
                                          <p:val>
                                            <p:strVal val="#ppt_h"/>
                                          </p:val>
                                        </p:tav>
                                      </p:tavLst>
                                    </p:anim>
                                    <p:animEffect transition="in" filter="fade">
                                      <p:cBhvr>
                                        <p:cTn id="29" dur="1000"/>
                                        <p:tgtEl>
                                          <p:spTgt spid="16"/>
                                        </p:tgtEl>
                                      </p:cBhvr>
                                    </p:animEffect>
                                  </p:childTnLst>
                                </p:cTn>
                              </p:par>
                            </p:childTnLst>
                          </p:cTn>
                        </p:par>
                        <p:par>
                          <p:cTn id="30" fill="hold">
                            <p:stCondLst>
                              <p:cond delay="6000"/>
                            </p:stCondLst>
                            <p:childTnLst>
                              <p:par>
                                <p:cTn id="31" presetID="50" presetClass="entr" presetSubtype="0" decel="100000"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1000" fill="hold"/>
                                        <p:tgtEl>
                                          <p:spTgt spid="17"/>
                                        </p:tgtEl>
                                        <p:attrNameLst>
                                          <p:attrName>ppt_w</p:attrName>
                                        </p:attrNameLst>
                                      </p:cBhvr>
                                      <p:tavLst>
                                        <p:tav tm="0">
                                          <p:val>
                                            <p:strVal val="#ppt_w+.3"/>
                                          </p:val>
                                        </p:tav>
                                        <p:tav tm="100000">
                                          <p:val>
                                            <p:strVal val="#ppt_w"/>
                                          </p:val>
                                        </p:tav>
                                      </p:tavLst>
                                    </p:anim>
                                    <p:anim calcmode="lin" valueType="num">
                                      <p:cBhvr>
                                        <p:cTn id="34" dur="1000" fill="hold"/>
                                        <p:tgtEl>
                                          <p:spTgt spid="17"/>
                                        </p:tgtEl>
                                        <p:attrNameLst>
                                          <p:attrName>ppt_h</p:attrName>
                                        </p:attrNameLst>
                                      </p:cBhvr>
                                      <p:tavLst>
                                        <p:tav tm="0">
                                          <p:val>
                                            <p:strVal val="#ppt_h"/>
                                          </p:val>
                                        </p:tav>
                                        <p:tav tm="100000">
                                          <p:val>
                                            <p:strVal val="#ppt_h"/>
                                          </p:val>
                                        </p:tav>
                                      </p:tavLst>
                                    </p:anim>
                                    <p:animEffect transition="in" filter="fade">
                                      <p:cBhvr>
                                        <p:cTn id="35"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4" grpId="0" animBg="1" autoUpdateAnimBg="0"/>
      <p:bldP spid="15" grpId="0" animBg="1" autoUpdateAnimBg="0"/>
      <p:bldP spid="16"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88166208-686E-42B9-BD77-8B781B9DE816}"/>
              </a:ext>
            </a:extLst>
          </p:cNvPr>
          <p:cNvGrpSpPr/>
          <p:nvPr/>
        </p:nvGrpSpPr>
        <p:grpSpPr>
          <a:xfrm>
            <a:off x="540327" y="373151"/>
            <a:ext cx="2992699" cy="830997"/>
            <a:chOff x="568442" y="150966"/>
            <a:chExt cx="2823037" cy="830998"/>
          </a:xfrm>
        </p:grpSpPr>
        <p:sp>
          <p:nvSpPr>
            <p:cNvPr id="23" name="文本框 23">
              <a:extLst>
                <a:ext uri="{FF2B5EF4-FFF2-40B4-BE49-F238E27FC236}">
                  <a16:creationId xmlns:a16="http://schemas.microsoft.com/office/drawing/2014/main" xmlns="" id="{270C219A-1862-4353-8CF6-18261B2F11A0}"/>
                </a:ext>
              </a:extLst>
            </p:cNvPr>
            <p:cNvSpPr txBox="1"/>
            <p:nvPr/>
          </p:nvSpPr>
          <p:spPr>
            <a:xfrm>
              <a:off x="894658" y="150966"/>
              <a:ext cx="2496821" cy="830998"/>
            </a:xfrm>
            <a:prstGeom prst="rect">
              <a:avLst/>
            </a:prstGeom>
            <a:noFill/>
          </p:spPr>
          <p:txBody>
            <a:bodyPr wrap="none" rtlCol="0">
              <a:spAutoFit/>
            </a:bodyPr>
            <a:lstStyle/>
            <a:p>
              <a:r>
                <a:rPr lang="zh-TW" altLang="en-US" sz="4800" b="1" dirty="0">
                  <a:solidFill>
                    <a:schemeClr val="bg2">
                      <a:lumMod val="75000"/>
                    </a:schemeClr>
                  </a:solidFill>
                  <a:latin typeface="Calibri" panose="020F0502020204030204" pitchFamily="34" charset="0"/>
                  <a:ea typeface="標楷體" pitchFamily="65" charset="-120"/>
                  <a:cs typeface="Calibri" panose="020F0502020204030204" pitchFamily="34" charset="0"/>
                </a:rPr>
                <a:t>分析目的</a:t>
              </a:r>
              <a:endParaRPr lang="zh-CN" altLang="en-US" sz="4800" b="1" dirty="0">
                <a:solidFill>
                  <a:schemeClr val="bg2">
                    <a:lumMod val="7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endParaRPr>
            </a:p>
          </p:txBody>
        </p:sp>
        <p:sp>
          <p:nvSpPr>
            <p:cNvPr id="24" name="等腰三角形 23">
              <a:extLst>
                <a:ext uri="{FF2B5EF4-FFF2-40B4-BE49-F238E27FC236}">
                  <a16:creationId xmlns:a16="http://schemas.microsoft.com/office/drawing/2014/main" xmlns="" id="{1A7A8D32-75BD-4E64-85E9-DC4EF8183886}"/>
                </a:ext>
              </a:extLst>
            </p:cNvPr>
            <p:cNvSpPr/>
            <p:nvPr/>
          </p:nvSpPr>
          <p:spPr>
            <a:xfrm rot="16200000" flipH="1" flipV="1">
              <a:off x="521046" y="426376"/>
              <a:ext cx="382512" cy="287719"/>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Calibri" panose="020F0502020204030204" pitchFamily="34" charset="0"/>
                <a:ea typeface="FZHei-B01S" panose="02010601030101010101" pitchFamily="2" charset="-122"/>
                <a:cs typeface="Calibri" panose="020F0502020204030204" pitchFamily="34" charset="0"/>
                <a:sym typeface="FZHei-B01S" panose="02010601030101010101" pitchFamily="2" charset="-122"/>
              </a:endParaRPr>
            </a:p>
          </p:txBody>
        </p:sp>
      </p:grpSp>
      <p:sp>
        <p:nvSpPr>
          <p:cNvPr id="6" name="內容版面配置區 2"/>
          <p:cNvSpPr txBox="1">
            <a:spLocks/>
          </p:cNvSpPr>
          <p:nvPr/>
        </p:nvSpPr>
        <p:spPr>
          <a:xfrm>
            <a:off x="540327" y="1721122"/>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b="1" dirty="0" smtClean="0">
                <a:latin typeface="標楷體" panose="03000509000000000000" pitchFamily="65" charset="-120"/>
                <a:ea typeface="標楷體" panose="03000509000000000000" pitchFamily="65" charset="-120"/>
              </a:rPr>
              <a:t>分析方法</a:t>
            </a:r>
            <a:endParaRPr lang="en-US" altLang="zh-TW" b="1" dirty="0" smtClean="0">
              <a:latin typeface="標楷體" panose="03000509000000000000" pitchFamily="65" charset="-120"/>
              <a:ea typeface="標楷體" panose="03000509000000000000" pitchFamily="65" charset="-120"/>
            </a:endParaRPr>
          </a:p>
          <a:p>
            <a:pPr lvl="1"/>
            <a:r>
              <a:rPr lang="zh-TW" altLang="en-US" dirty="0" smtClean="0">
                <a:latin typeface="標楷體" panose="03000509000000000000" pitchFamily="65" charset="-120"/>
                <a:ea typeface="標楷體" panose="03000509000000000000" pitchFamily="65" charset="-120"/>
              </a:rPr>
              <a:t>比較過</a:t>
            </a:r>
            <a:r>
              <a:rPr lang="en-US" altLang="zh-TW" dirty="0" smtClean="0">
                <a:latin typeface="標楷體" panose="03000509000000000000" pitchFamily="65" charset="-120"/>
                <a:ea typeface="標楷體" panose="03000509000000000000" pitchFamily="65" charset="-120"/>
              </a:rPr>
              <a:t>Naïve</a:t>
            </a:r>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Bayes</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Decision</a:t>
            </a:r>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Tree</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Random</a:t>
            </a:r>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Forest……</a:t>
            </a:r>
            <a:r>
              <a:rPr lang="zh-TW" altLang="en-US" dirty="0" smtClean="0">
                <a:latin typeface="標楷體" panose="03000509000000000000" pitchFamily="65" charset="-120"/>
                <a:ea typeface="標楷體" panose="03000509000000000000" pitchFamily="65" charset="-120"/>
              </a:rPr>
              <a:t>等方式，發現</a:t>
            </a:r>
            <a:r>
              <a:rPr lang="en-US" altLang="zh-TW" dirty="0" smtClean="0">
                <a:latin typeface="標楷體" panose="03000509000000000000" pitchFamily="65" charset="-120"/>
                <a:ea typeface="標楷體" panose="03000509000000000000" pitchFamily="65" charset="-120"/>
              </a:rPr>
              <a:t>k-NN</a:t>
            </a:r>
            <a:r>
              <a:rPr lang="zh-TW" altLang="en-US" dirty="0" smtClean="0">
                <a:latin typeface="標楷體" panose="03000509000000000000" pitchFamily="65" charset="-120"/>
                <a:ea typeface="標楷體" panose="03000509000000000000" pitchFamily="65" charset="-120"/>
              </a:rPr>
              <a:t>的準確率最高</a:t>
            </a:r>
            <a:endParaRPr lang="en-US" altLang="zh-TW" dirty="0" smtClean="0">
              <a:latin typeface="標楷體" panose="03000509000000000000" pitchFamily="65" charset="-120"/>
              <a:ea typeface="標楷體" panose="03000509000000000000" pitchFamily="65" charset="-120"/>
            </a:endParaRPr>
          </a:p>
          <a:p>
            <a:pPr marL="457200" lvl="1" indent="0">
              <a:buNone/>
            </a:pPr>
            <a:endParaRPr lang="en-US" altLang="zh-TW" dirty="0" smtClean="0">
              <a:latin typeface="標楷體" panose="03000509000000000000" pitchFamily="65" charset="-120"/>
              <a:ea typeface="標楷體" panose="03000509000000000000" pitchFamily="65" charset="-120"/>
            </a:endParaRPr>
          </a:p>
          <a:p>
            <a:r>
              <a:rPr lang="zh-TW" altLang="en-US" b="1" dirty="0" smtClean="0">
                <a:latin typeface="標楷體" panose="03000509000000000000" pitchFamily="65" charset="-120"/>
                <a:ea typeface="標楷體" panose="03000509000000000000" pitchFamily="65" charset="-120"/>
              </a:rPr>
              <a:t>分析目的</a:t>
            </a:r>
            <a:r>
              <a:rPr lang="en-US" altLang="zh-TW" dirty="0" smtClean="0">
                <a:latin typeface="標楷體" panose="03000509000000000000" pitchFamily="65" charset="-120"/>
                <a:ea typeface="標楷體" panose="03000509000000000000" pitchFamily="65" charset="-120"/>
              </a:rPr>
              <a:t>	</a:t>
            </a:r>
          </a:p>
          <a:p>
            <a:pPr lvl="1"/>
            <a:r>
              <a:rPr lang="zh-TW" altLang="en-US" dirty="0" smtClean="0">
                <a:latin typeface="標楷體" panose="03000509000000000000" pitchFamily="65" charset="-120"/>
                <a:ea typeface="標楷體" panose="03000509000000000000" pitchFamily="65" charset="-120"/>
              </a:rPr>
              <a:t>主要是利用該資料集，將挑選出來的屬性透過</a:t>
            </a:r>
            <a:r>
              <a:rPr lang="en-US" altLang="zh-TW" dirty="0">
                <a:latin typeface="標楷體" panose="03000509000000000000" pitchFamily="65" charset="-120"/>
                <a:ea typeface="標楷體" panose="03000509000000000000" pitchFamily="65" charset="-120"/>
              </a:rPr>
              <a:t>k-NN</a:t>
            </a:r>
            <a:r>
              <a:rPr lang="zh-TW" altLang="en-US" dirty="0" smtClean="0">
                <a:latin typeface="標楷體" panose="03000509000000000000" pitchFamily="65" charset="-120"/>
                <a:ea typeface="標楷體" panose="03000509000000000000" pitchFamily="65" charset="-120"/>
              </a:rPr>
              <a:t>的方法去預測該顧客是否會流失。</a:t>
            </a:r>
          </a:p>
          <a:p>
            <a:endParaRPr lang="zh-TW" altLang="en-US" dirty="0"/>
          </a:p>
        </p:txBody>
      </p:sp>
    </p:spTree>
    <p:extLst>
      <p:ext uri="{BB962C8B-B14F-4D97-AF65-F5344CB8AC3E}">
        <p14:creationId xmlns:p14="http://schemas.microsoft.com/office/powerpoint/2010/main" val="110006798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五边形 8">
            <a:extLst>
              <a:ext uri="{FF2B5EF4-FFF2-40B4-BE49-F238E27FC236}">
                <a16:creationId xmlns:a16="http://schemas.microsoft.com/office/drawing/2014/main" xmlns="" id="{C9F7AAE5-0444-4FFC-A677-7CF542177A0F}"/>
              </a:ext>
            </a:extLst>
          </p:cNvPr>
          <p:cNvSpPr/>
          <p:nvPr/>
        </p:nvSpPr>
        <p:spPr>
          <a:xfrm>
            <a:off x="3987255" y="1484442"/>
            <a:ext cx="4298496" cy="4093806"/>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標楷體" pitchFamily="65" charset="-120"/>
              <a:cs typeface="Calibri" panose="020F0502020204030204" pitchFamily="34" charset="0"/>
              <a:sym typeface="FZHei-B01S" panose="02010601030101010101" pitchFamily="2" charset="-122"/>
            </a:endParaRPr>
          </a:p>
        </p:txBody>
      </p:sp>
      <p:sp>
        <p:nvSpPr>
          <p:cNvPr id="10" name="文本框 9"/>
          <p:cNvSpPr txBox="1"/>
          <p:nvPr/>
        </p:nvSpPr>
        <p:spPr>
          <a:xfrm>
            <a:off x="2780712" y="2321004"/>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rgbClr val="595959"/>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3</a:t>
            </a:r>
            <a:endParaRPr lang="zh-CN" altLang="en-US" sz="13800" dirty="0">
              <a:solidFill>
                <a:srgbClr val="595959"/>
              </a:solidFill>
              <a:latin typeface="Calibri" panose="020F0502020204030204" pitchFamily="34" charset="0"/>
              <a:ea typeface="標楷體" pitchFamily="65" charset="-120"/>
              <a:cs typeface="Calibri" panose="020F0502020204030204" pitchFamily="34" charset="0"/>
              <a:sym typeface="FZHei-B01S" panose="02010601030101010101" pitchFamily="2" charset="-122"/>
            </a:endParaRPr>
          </a:p>
        </p:txBody>
      </p:sp>
      <p:sp>
        <p:nvSpPr>
          <p:cNvPr id="11" name="文本框 10"/>
          <p:cNvSpPr txBox="1"/>
          <p:nvPr/>
        </p:nvSpPr>
        <p:spPr>
          <a:xfrm>
            <a:off x="4403415" y="3115846"/>
            <a:ext cx="3882336" cy="769441"/>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TW" altLang="en-US" sz="4400" dirty="0" smtClean="0">
                <a:latin typeface="標楷體" panose="03000509000000000000" pitchFamily="65" charset="-120"/>
                <a:ea typeface="標楷體" panose="03000509000000000000" pitchFamily="65" charset="-120"/>
              </a:rPr>
              <a:t>資料</a:t>
            </a:r>
            <a:r>
              <a:rPr lang="zh-TW" altLang="en-US" sz="4400" dirty="0">
                <a:latin typeface="標楷體" panose="03000509000000000000" pitchFamily="65" charset="-120"/>
                <a:ea typeface="標楷體" panose="03000509000000000000" pitchFamily="65" charset="-120"/>
              </a:rPr>
              <a:t>清理過程</a:t>
            </a:r>
            <a:endParaRPr lang="zh-CN" altLang="en-US" sz="4400" dirty="0">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endParaRPr>
          </a:p>
        </p:txBody>
      </p:sp>
      <p:sp>
        <p:nvSpPr>
          <p:cNvPr id="13" name="文本框 12"/>
          <p:cNvSpPr txBox="1"/>
          <p:nvPr/>
        </p:nvSpPr>
        <p:spPr>
          <a:xfrm>
            <a:off x="2461307" y="3291487"/>
            <a:ext cx="1571759" cy="400110"/>
          </a:xfrm>
          <a:prstGeom prst="rect">
            <a:avLst/>
          </a:prstGeom>
          <a:solidFill>
            <a:srgbClr val="F9F9F9"/>
          </a:solidFill>
        </p:spPr>
        <p:txBody>
          <a:bodyPr wrap="square" rtlCol="0">
            <a:spAutoFit/>
            <a:scene3d>
              <a:camera prst="orthographicFront"/>
              <a:lightRig rig="threePt" dir="t"/>
            </a:scene3d>
            <a:sp3d contourW="12700"/>
          </a:bodyPr>
          <a:lstStyle/>
          <a:p>
            <a:pPr algn="r"/>
            <a:r>
              <a:rPr lang="en-US" altLang="zh-CN" sz="2000" b="1" dirty="0">
                <a:solidFill>
                  <a:srgbClr val="595959"/>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PART </a:t>
            </a:r>
            <a:r>
              <a:rPr lang="en-US" altLang="zh-CN" sz="2000" b="1" dirty="0" smtClean="0">
                <a:solidFill>
                  <a:srgbClr val="595959"/>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03</a:t>
            </a:r>
            <a:endParaRPr lang="zh-CN" altLang="en-US" sz="2000" b="1" dirty="0">
              <a:solidFill>
                <a:srgbClr val="595959"/>
              </a:solidFill>
              <a:latin typeface="Calibri" panose="020F0502020204030204" pitchFamily="34" charset="0"/>
              <a:ea typeface="標楷體" pitchFamily="65" charset="-120"/>
              <a:cs typeface="Calibri" panose="020F0502020204030204" pitchFamily="34" charset="0"/>
              <a:sym typeface="FZHei-B01S" panose="02010601030101010101" pitchFamily="2" charset="-122"/>
            </a:endParaRPr>
          </a:p>
        </p:txBody>
      </p:sp>
      <p:sp>
        <p:nvSpPr>
          <p:cNvPr id="4" name="五边形 3">
            <a:extLst>
              <a:ext uri="{FF2B5EF4-FFF2-40B4-BE49-F238E27FC236}">
                <a16:creationId xmlns:a16="http://schemas.microsoft.com/office/drawing/2014/main" xmlns="" id="{4D30105D-DD25-478F-941B-A3F721DE78E8}"/>
              </a:ext>
            </a:extLst>
          </p:cNvPr>
          <p:cNvSpPr/>
          <p:nvPr/>
        </p:nvSpPr>
        <p:spPr>
          <a:xfrm>
            <a:off x="2131915" y="2156731"/>
            <a:ext cx="2499277" cy="2380264"/>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標楷體" pitchFamily="65" charset="-120"/>
              <a:cs typeface="Calibri" panose="020F0502020204030204" pitchFamily="34" charset="0"/>
              <a:sym typeface="FZHei-B01S" panose="02010601030101010101" pitchFamily="2" charset="-122"/>
            </a:endParaRPr>
          </a:p>
        </p:txBody>
      </p:sp>
    </p:spTree>
    <p:extLst>
      <p:ext uri="{BB962C8B-B14F-4D97-AF65-F5344CB8AC3E}">
        <p14:creationId xmlns:p14="http://schemas.microsoft.com/office/powerpoint/2010/main" val="4271286970"/>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3"/>
          <a:stretch>
            <a:fillRect/>
          </a:stretch>
        </p:blipFill>
        <p:spPr>
          <a:xfrm>
            <a:off x="1588736" y="2272434"/>
            <a:ext cx="3790950" cy="3071149"/>
          </a:xfrm>
          <a:prstGeom prst="rect">
            <a:avLst/>
          </a:prstGeom>
        </p:spPr>
      </p:pic>
      <p:pic>
        <p:nvPicPr>
          <p:cNvPr id="7" name="圖片 6"/>
          <p:cNvPicPr>
            <a:picLocks noChangeAspect="1"/>
          </p:cNvPicPr>
          <p:nvPr/>
        </p:nvPicPr>
        <p:blipFill rotWithShape="1">
          <a:blip r:embed="rId4"/>
          <a:srcRect r="5393"/>
          <a:stretch/>
        </p:blipFill>
        <p:spPr>
          <a:xfrm>
            <a:off x="6520145" y="1553377"/>
            <a:ext cx="3406287" cy="4238625"/>
          </a:xfrm>
          <a:prstGeom prst="rect">
            <a:avLst/>
          </a:prstGeom>
        </p:spPr>
      </p:pic>
      <p:sp>
        <p:nvSpPr>
          <p:cNvPr id="5" name="文本框 23">
            <a:extLst>
              <a:ext uri="{FF2B5EF4-FFF2-40B4-BE49-F238E27FC236}">
                <a16:creationId xmlns:a16="http://schemas.microsoft.com/office/drawing/2014/main" xmlns="" id="{270C219A-1862-4353-8CF6-18261B2F11A0}"/>
              </a:ext>
            </a:extLst>
          </p:cNvPr>
          <p:cNvSpPr txBox="1"/>
          <p:nvPr/>
        </p:nvSpPr>
        <p:spPr>
          <a:xfrm>
            <a:off x="886148" y="373151"/>
            <a:ext cx="4493538" cy="830997"/>
          </a:xfrm>
          <a:prstGeom prst="rect">
            <a:avLst/>
          </a:prstGeom>
          <a:noFill/>
        </p:spPr>
        <p:txBody>
          <a:bodyPr wrap="none" rtlCol="0">
            <a:spAutoFit/>
          </a:bodyPr>
          <a:lstStyle/>
          <a:p>
            <a:r>
              <a:rPr lang="zh-TW" altLang="en-US" sz="4800" b="1" dirty="0">
                <a:solidFill>
                  <a:schemeClr val="bg2">
                    <a:lumMod val="7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讀檔與屬性挑選</a:t>
            </a:r>
            <a:endParaRPr lang="zh-CN" altLang="en-US" sz="4800" b="1" dirty="0">
              <a:solidFill>
                <a:schemeClr val="bg2">
                  <a:lumMod val="7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endParaRPr>
          </a:p>
        </p:txBody>
      </p:sp>
      <p:sp>
        <p:nvSpPr>
          <p:cNvPr id="8" name="等腰三角形 7">
            <a:extLst>
              <a:ext uri="{FF2B5EF4-FFF2-40B4-BE49-F238E27FC236}">
                <a16:creationId xmlns:a16="http://schemas.microsoft.com/office/drawing/2014/main" xmlns="" id="{1A7A8D32-75BD-4E64-85E9-DC4EF8183886}"/>
              </a:ext>
            </a:extLst>
          </p:cNvPr>
          <p:cNvSpPr/>
          <p:nvPr/>
        </p:nvSpPr>
        <p:spPr>
          <a:xfrm rot="16200000" flipH="1" flipV="1">
            <a:off x="501577" y="639915"/>
            <a:ext cx="382512" cy="305011"/>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Calibri" panose="020F0502020204030204" pitchFamily="34" charset="0"/>
              <a:ea typeface="FZHei-B01S" panose="02010601030101010101" pitchFamily="2" charset="-122"/>
              <a:cs typeface="Calibri" panose="020F0502020204030204" pitchFamily="34" charset="0"/>
              <a:sym typeface="FZHei-B01S" panose="02010601030101010101" pitchFamily="2" charset="-122"/>
            </a:endParaRPr>
          </a:p>
        </p:txBody>
      </p:sp>
    </p:spTree>
    <p:extLst>
      <p:ext uri="{BB962C8B-B14F-4D97-AF65-F5344CB8AC3E}">
        <p14:creationId xmlns:p14="http://schemas.microsoft.com/office/powerpoint/2010/main" val="424521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圖片 13"/>
          <p:cNvPicPr>
            <a:picLocks noChangeAspect="1"/>
          </p:cNvPicPr>
          <p:nvPr/>
        </p:nvPicPr>
        <p:blipFill>
          <a:blip r:embed="rId3"/>
          <a:stretch>
            <a:fillRect/>
          </a:stretch>
        </p:blipFill>
        <p:spPr>
          <a:xfrm>
            <a:off x="540327" y="1638246"/>
            <a:ext cx="5143500" cy="4562475"/>
          </a:xfrm>
          <a:prstGeom prst="rect">
            <a:avLst/>
          </a:prstGeom>
        </p:spPr>
      </p:pic>
      <p:pic>
        <p:nvPicPr>
          <p:cNvPr id="15" name="圖片 14"/>
          <p:cNvPicPr>
            <a:picLocks noChangeAspect="1"/>
          </p:cNvPicPr>
          <p:nvPr/>
        </p:nvPicPr>
        <p:blipFill>
          <a:blip r:embed="rId4"/>
          <a:stretch>
            <a:fillRect/>
          </a:stretch>
        </p:blipFill>
        <p:spPr>
          <a:xfrm>
            <a:off x="5982131" y="2433950"/>
            <a:ext cx="4278050" cy="3766771"/>
          </a:xfrm>
          <a:prstGeom prst="rect">
            <a:avLst/>
          </a:prstGeom>
        </p:spPr>
      </p:pic>
      <p:grpSp>
        <p:nvGrpSpPr>
          <p:cNvPr id="18" name="群組 17"/>
          <p:cNvGrpSpPr/>
          <p:nvPr/>
        </p:nvGrpSpPr>
        <p:grpSpPr>
          <a:xfrm>
            <a:off x="5981701" y="637301"/>
            <a:ext cx="5277583" cy="5623702"/>
            <a:chOff x="5981701" y="637301"/>
            <a:chExt cx="5277583" cy="5623702"/>
          </a:xfrm>
        </p:grpSpPr>
        <p:pic>
          <p:nvPicPr>
            <p:cNvPr id="16" name="圖片 15"/>
            <p:cNvPicPr>
              <a:picLocks noChangeAspect="1"/>
            </p:cNvPicPr>
            <p:nvPr/>
          </p:nvPicPr>
          <p:blipFill>
            <a:blip r:embed="rId5"/>
            <a:stretch>
              <a:fillRect/>
            </a:stretch>
          </p:blipFill>
          <p:spPr>
            <a:xfrm>
              <a:off x="5981701" y="637301"/>
              <a:ext cx="4278480" cy="2440586"/>
            </a:xfrm>
            <a:prstGeom prst="rect">
              <a:avLst/>
            </a:prstGeom>
          </p:spPr>
        </p:pic>
        <p:pic>
          <p:nvPicPr>
            <p:cNvPr id="17" name="圖片 16"/>
            <p:cNvPicPr>
              <a:picLocks noChangeAspect="1"/>
            </p:cNvPicPr>
            <p:nvPr/>
          </p:nvPicPr>
          <p:blipFill>
            <a:blip r:embed="rId6"/>
            <a:stretch>
              <a:fillRect/>
            </a:stretch>
          </p:blipFill>
          <p:spPr>
            <a:xfrm>
              <a:off x="5981701" y="3077887"/>
              <a:ext cx="5277583" cy="3183116"/>
            </a:xfrm>
            <a:prstGeom prst="rect">
              <a:avLst/>
            </a:prstGeom>
          </p:spPr>
        </p:pic>
      </p:grpSp>
      <p:grpSp>
        <p:nvGrpSpPr>
          <p:cNvPr id="22" name="群組 21"/>
          <p:cNvGrpSpPr/>
          <p:nvPr/>
        </p:nvGrpSpPr>
        <p:grpSpPr>
          <a:xfrm>
            <a:off x="5981701" y="500282"/>
            <a:ext cx="5277583" cy="5700439"/>
            <a:chOff x="5981701" y="500282"/>
            <a:chExt cx="5277583" cy="5700439"/>
          </a:xfrm>
        </p:grpSpPr>
        <p:pic>
          <p:nvPicPr>
            <p:cNvPr id="19" name="圖片 18"/>
            <p:cNvPicPr>
              <a:picLocks noChangeAspect="1"/>
            </p:cNvPicPr>
            <p:nvPr/>
          </p:nvPicPr>
          <p:blipFill>
            <a:blip r:embed="rId7"/>
            <a:stretch>
              <a:fillRect/>
            </a:stretch>
          </p:blipFill>
          <p:spPr>
            <a:xfrm>
              <a:off x="5995477" y="500282"/>
              <a:ext cx="4264704" cy="2577606"/>
            </a:xfrm>
            <a:prstGeom prst="rect">
              <a:avLst/>
            </a:prstGeom>
          </p:spPr>
        </p:pic>
        <p:pic>
          <p:nvPicPr>
            <p:cNvPr id="21" name="圖片 20"/>
            <p:cNvPicPr>
              <a:picLocks noChangeAspect="1"/>
            </p:cNvPicPr>
            <p:nvPr/>
          </p:nvPicPr>
          <p:blipFill>
            <a:blip r:embed="rId8"/>
            <a:stretch>
              <a:fillRect/>
            </a:stretch>
          </p:blipFill>
          <p:spPr>
            <a:xfrm>
              <a:off x="5981701" y="3060035"/>
              <a:ext cx="5277583" cy="3140686"/>
            </a:xfrm>
            <a:prstGeom prst="rect">
              <a:avLst/>
            </a:prstGeom>
          </p:spPr>
        </p:pic>
      </p:grpSp>
      <p:grpSp>
        <p:nvGrpSpPr>
          <p:cNvPr id="25" name="群組 24"/>
          <p:cNvGrpSpPr/>
          <p:nvPr/>
        </p:nvGrpSpPr>
        <p:grpSpPr>
          <a:xfrm>
            <a:off x="5683827" y="429895"/>
            <a:ext cx="5358323" cy="5770826"/>
            <a:chOff x="5995477" y="500282"/>
            <a:chExt cx="5358323" cy="5770826"/>
          </a:xfrm>
        </p:grpSpPr>
        <p:pic>
          <p:nvPicPr>
            <p:cNvPr id="23" name="圖片 22"/>
            <p:cNvPicPr>
              <a:picLocks noChangeAspect="1"/>
            </p:cNvPicPr>
            <p:nvPr/>
          </p:nvPicPr>
          <p:blipFill>
            <a:blip r:embed="rId9"/>
            <a:stretch>
              <a:fillRect/>
            </a:stretch>
          </p:blipFill>
          <p:spPr>
            <a:xfrm>
              <a:off x="6038339" y="500282"/>
              <a:ext cx="4235188" cy="2577605"/>
            </a:xfrm>
            <a:prstGeom prst="rect">
              <a:avLst/>
            </a:prstGeom>
          </p:spPr>
        </p:pic>
        <p:pic>
          <p:nvPicPr>
            <p:cNvPr id="24" name="圖片 23"/>
            <p:cNvPicPr>
              <a:picLocks noChangeAspect="1"/>
            </p:cNvPicPr>
            <p:nvPr/>
          </p:nvPicPr>
          <p:blipFill>
            <a:blip r:embed="rId10"/>
            <a:stretch>
              <a:fillRect/>
            </a:stretch>
          </p:blipFill>
          <p:spPr>
            <a:xfrm>
              <a:off x="5995477" y="3077886"/>
              <a:ext cx="5358323" cy="3193222"/>
            </a:xfrm>
            <a:prstGeom prst="rect">
              <a:avLst/>
            </a:prstGeom>
          </p:spPr>
        </p:pic>
      </p:grpSp>
      <p:sp>
        <p:nvSpPr>
          <p:cNvPr id="20" name="文本框 23">
            <a:extLst>
              <a:ext uri="{FF2B5EF4-FFF2-40B4-BE49-F238E27FC236}">
                <a16:creationId xmlns:a16="http://schemas.microsoft.com/office/drawing/2014/main" xmlns="" id="{270C219A-1862-4353-8CF6-18261B2F11A0}"/>
              </a:ext>
            </a:extLst>
          </p:cNvPr>
          <p:cNvSpPr txBox="1"/>
          <p:nvPr/>
        </p:nvSpPr>
        <p:spPr>
          <a:xfrm>
            <a:off x="886148" y="373151"/>
            <a:ext cx="2031325" cy="830997"/>
          </a:xfrm>
          <a:prstGeom prst="rect">
            <a:avLst/>
          </a:prstGeom>
          <a:noFill/>
        </p:spPr>
        <p:txBody>
          <a:bodyPr wrap="none" rtlCol="0">
            <a:spAutoFit/>
          </a:bodyPr>
          <a:lstStyle/>
          <a:p>
            <a:r>
              <a:rPr lang="zh-CN" altLang="en-US" sz="4800" b="1" dirty="0">
                <a:solidFill>
                  <a:schemeClr val="bg2">
                    <a:lumMod val="7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預處理</a:t>
            </a:r>
          </a:p>
        </p:txBody>
      </p:sp>
      <p:sp>
        <p:nvSpPr>
          <p:cNvPr id="26" name="等腰三角形 25">
            <a:extLst>
              <a:ext uri="{FF2B5EF4-FFF2-40B4-BE49-F238E27FC236}">
                <a16:creationId xmlns:a16="http://schemas.microsoft.com/office/drawing/2014/main" xmlns="" id="{1A7A8D32-75BD-4E64-85E9-DC4EF8183886}"/>
              </a:ext>
            </a:extLst>
          </p:cNvPr>
          <p:cNvSpPr/>
          <p:nvPr/>
        </p:nvSpPr>
        <p:spPr>
          <a:xfrm rot="16200000" flipH="1" flipV="1">
            <a:off x="501577" y="639915"/>
            <a:ext cx="382512" cy="305011"/>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Calibri" panose="020F0502020204030204" pitchFamily="34" charset="0"/>
              <a:ea typeface="FZHei-B01S" panose="02010601030101010101" pitchFamily="2" charset="-122"/>
              <a:cs typeface="Calibri" panose="020F0502020204030204" pitchFamily="34" charset="0"/>
              <a:sym typeface="FZHei-B01S" panose="02010601030101010101" pitchFamily="2" charset="-122"/>
            </a:endParaRPr>
          </a:p>
        </p:txBody>
      </p:sp>
    </p:spTree>
    <p:extLst>
      <p:ext uri="{BB962C8B-B14F-4D97-AF65-F5344CB8AC3E}">
        <p14:creationId xmlns:p14="http://schemas.microsoft.com/office/powerpoint/2010/main" val="119690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3"/>
          <a:stretch>
            <a:fillRect/>
          </a:stretch>
        </p:blipFill>
        <p:spPr>
          <a:xfrm>
            <a:off x="1946031" y="2087908"/>
            <a:ext cx="2614246" cy="3363119"/>
          </a:xfrm>
          <a:prstGeom prst="rect">
            <a:avLst/>
          </a:prstGeom>
        </p:spPr>
      </p:pic>
      <p:pic>
        <p:nvPicPr>
          <p:cNvPr id="7" name="圖片 6"/>
          <p:cNvPicPr>
            <a:picLocks noChangeAspect="1"/>
          </p:cNvPicPr>
          <p:nvPr/>
        </p:nvPicPr>
        <p:blipFill>
          <a:blip r:embed="rId4"/>
          <a:stretch>
            <a:fillRect/>
          </a:stretch>
        </p:blipFill>
        <p:spPr>
          <a:xfrm>
            <a:off x="5885717" y="2111984"/>
            <a:ext cx="4020282" cy="3314969"/>
          </a:xfrm>
          <a:prstGeom prst="rect">
            <a:avLst/>
          </a:prstGeom>
        </p:spPr>
      </p:pic>
      <p:sp>
        <p:nvSpPr>
          <p:cNvPr id="5" name="文本框 23">
            <a:extLst>
              <a:ext uri="{FF2B5EF4-FFF2-40B4-BE49-F238E27FC236}">
                <a16:creationId xmlns:a16="http://schemas.microsoft.com/office/drawing/2014/main" xmlns="" id="{270C219A-1862-4353-8CF6-18261B2F11A0}"/>
              </a:ext>
            </a:extLst>
          </p:cNvPr>
          <p:cNvSpPr txBox="1"/>
          <p:nvPr/>
        </p:nvSpPr>
        <p:spPr>
          <a:xfrm>
            <a:off x="886148" y="373151"/>
            <a:ext cx="2661306" cy="830997"/>
          </a:xfrm>
          <a:prstGeom prst="rect">
            <a:avLst/>
          </a:prstGeom>
          <a:noFill/>
        </p:spPr>
        <p:txBody>
          <a:bodyPr wrap="none" rtlCol="0">
            <a:spAutoFit/>
          </a:bodyPr>
          <a:lstStyle/>
          <a:p>
            <a:r>
              <a:rPr lang="zh-CN" altLang="en-US" sz="4800" b="1" dirty="0">
                <a:solidFill>
                  <a:schemeClr val="bg2">
                    <a:lumMod val="7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設定</a:t>
            </a:r>
            <a:r>
              <a:rPr lang="en-US" altLang="zh-CN" sz="4800" b="1" dirty="0">
                <a:solidFill>
                  <a:schemeClr val="bg2">
                    <a:lumMod val="7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label</a:t>
            </a:r>
            <a:endParaRPr lang="zh-CN" altLang="en-US" sz="4800" b="1" dirty="0">
              <a:solidFill>
                <a:schemeClr val="bg2">
                  <a:lumMod val="7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endParaRPr>
          </a:p>
        </p:txBody>
      </p:sp>
      <p:sp>
        <p:nvSpPr>
          <p:cNvPr id="8" name="等腰三角形 7">
            <a:extLst>
              <a:ext uri="{FF2B5EF4-FFF2-40B4-BE49-F238E27FC236}">
                <a16:creationId xmlns:a16="http://schemas.microsoft.com/office/drawing/2014/main" xmlns="" id="{1A7A8D32-75BD-4E64-85E9-DC4EF8183886}"/>
              </a:ext>
            </a:extLst>
          </p:cNvPr>
          <p:cNvSpPr/>
          <p:nvPr/>
        </p:nvSpPr>
        <p:spPr>
          <a:xfrm rot="16200000" flipH="1" flipV="1">
            <a:off x="501577" y="639915"/>
            <a:ext cx="382512" cy="305011"/>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Calibri" panose="020F0502020204030204" pitchFamily="34" charset="0"/>
              <a:ea typeface="FZHei-B01S" panose="02010601030101010101" pitchFamily="2" charset="-122"/>
              <a:cs typeface="Calibri" panose="020F0502020204030204" pitchFamily="34" charset="0"/>
              <a:sym typeface="FZHei-B01S" panose="02010601030101010101" pitchFamily="2" charset="-122"/>
            </a:endParaRPr>
          </a:p>
        </p:txBody>
      </p:sp>
    </p:spTree>
    <p:extLst>
      <p:ext uri="{BB962C8B-B14F-4D97-AF65-F5344CB8AC3E}">
        <p14:creationId xmlns:p14="http://schemas.microsoft.com/office/powerpoint/2010/main" val="3033132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五边形 8">
            <a:extLst>
              <a:ext uri="{FF2B5EF4-FFF2-40B4-BE49-F238E27FC236}">
                <a16:creationId xmlns:a16="http://schemas.microsoft.com/office/drawing/2014/main" xmlns="" id="{C9F7AAE5-0444-4FFC-A677-7CF542177A0F}"/>
              </a:ext>
            </a:extLst>
          </p:cNvPr>
          <p:cNvSpPr/>
          <p:nvPr/>
        </p:nvSpPr>
        <p:spPr>
          <a:xfrm>
            <a:off x="3987255" y="1484442"/>
            <a:ext cx="4298496" cy="4093806"/>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標楷體" pitchFamily="65" charset="-120"/>
              <a:cs typeface="Calibri" panose="020F0502020204030204" pitchFamily="34" charset="0"/>
              <a:sym typeface="FZHei-B01S" panose="02010601030101010101" pitchFamily="2" charset="-122"/>
            </a:endParaRPr>
          </a:p>
        </p:txBody>
      </p:sp>
      <p:sp>
        <p:nvSpPr>
          <p:cNvPr id="10" name="文本框 9"/>
          <p:cNvSpPr txBox="1"/>
          <p:nvPr/>
        </p:nvSpPr>
        <p:spPr>
          <a:xfrm>
            <a:off x="2780712" y="2321004"/>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rgbClr val="595959"/>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4</a:t>
            </a:r>
            <a:endParaRPr lang="zh-CN" altLang="en-US" sz="13800" dirty="0">
              <a:solidFill>
                <a:srgbClr val="595959"/>
              </a:solidFill>
              <a:latin typeface="Calibri" panose="020F0502020204030204" pitchFamily="34" charset="0"/>
              <a:ea typeface="標楷體" pitchFamily="65" charset="-120"/>
              <a:cs typeface="Calibri" panose="020F0502020204030204" pitchFamily="34" charset="0"/>
              <a:sym typeface="FZHei-B01S" panose="02010601030101010101" pitchFamily="2" charset="-122"/>
            </a:endParaRPr>
          </a:p>
        </p:txBody>
      </p:sp>
      <p:sp>
        <p:nvSpPr>
          <p:cNvPr id="11" name="文本框 10"/>
          <p:cNvSpPr txBox="1"/>
          <p:nvPr/>
        </p:nvSpPr>
        <p:spPr>
          <a:xfrm>
            <a:off x="4631192" y="3024070"/>
            <a:ext cx="3250201" cy="2185214"/>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TW" altLang="en-US" sz="4400" dirty="0">
                <a:latin typeface="標楷體" panose="03000509000000000000" pitchFamily="65" charset="-120"/>
                <a:ea typeface="標楷體" panose="03000509000000000000" pitchFamily="65" charset="-120"/>
              </a:rPr>
              <a:t>模型建構與驗證</a:t>
            </a:r>
            <a:r>
              <a:rPr lang="en-US" altLang="zh-TW" sz="4800" dirty="0">
                <a:latin typeface="Calibri" panose="020F0502020204030204" pitchFamily="34" charset="0"/>
                <a:cs typeface="Calibri" panose="020F0502020204030204" pitchFamily="34" charset="0"/>
              </a:rPr>
              <a:t/>
            </a:r>
            <a:br>
              <a:rPr lang="en-US" altLang="zh-TW" sz="4800" dirty="0">
                <a:latin typeface="Calibri" panose="020F0502020204030204" pitchFamily="34" charset="0"/>
                <a:cs typeface="Calibri" panose="020F0502020204030204" pitchFamily="34" charset="0"/>
              </a:rPr>
            </a:br>
            <a:endParaRPr lang="zh-CN" altLang="en-US" sz="4800" dirty="0">
              <a:solidFill>
                <a:srgbClr val="595959"/>
              </a:solidFill>
              <a:latin typeface="Calibri" panose="020F0502020204030204" pitchFamily="34" charset="0"/>
              <a:ea typeface="標楷體" pitchFamily="65" charset="-120"/>
              <a:cs typeface="Calibri" panose="020F0502020204030204" pitchFamily="34" charset="0"/>
              <a:sym typeface="FZHei-B01S" panose="02010601030101010101" pitchFamily="2" charset="-122"/>
            </a:endParaRPr>
          </a:p>
        </p:txBody>
      </p:sp>
      <p:sp>
        <p:nvSpPr>
          <p:cNvPr id="13" name="文本框 12"/>
          <p:cNvSpPr txBox="1"/>
          <p:nvPr/>
        </p:nvSpPr>
        <p:spPr>
          <a:xfrm>
            <a:off x="2461307" y="3291487"/>
            <a:ext cx="1571759" cy="400110"/>
          </a:xfrm>
          <a:prstGeom prst="rect">
            <a:avLst/>
          </a:prstGeom>
          <a:solidFill>
            <a:srgbClr val="F9F9F9"/>
          </a:solidFill>
        </p:spPr>
        <p:txBody>
          <a:bodyPr wrap="square" rtlCol="0">
            <a:spAutoFit/>
            <a:scene3d>
              <a:camera prst="orthographicFront"/>
              <a:lightRig rig="threePt" dir="t"/>
            </a:scene3d>
            <a:sp3d contourW="12700"/>
          </a:bodyPr>
          <a:lstStyle/>
          <a:p>
            <a:pPr algn="r"/>
            <a:r>
              <a:rPr lang="en-US" altLang="zh-CN" sz="2000" b="1" dirty="0">
                <a:solidFill>
                  <a:srgbClr val="595959"/>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PART </a:t>
            </a:r>
            <a:r>
              <a:rPr lang="en-US" altLang="zh-CN" sz="2000" b="1" dirty="0" smtClean="0">
                <a:solidFill>
                  <a:srgbClr val="595959"/>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04</a:t>
            </a:r>
            <a:endParaRPr lang="zh-CN" altLang="en-US" sz="2000" b="1" dirty="0">
              <a:solidFill>
                <a:srgbClr val="595959"/>
              </a:solidFill>
              <a:latin typeface="Calibri" panose="020F0502020204030204" pitchFamily="34" charset="0"/>
              <a:ea typeface="標楷體" pitchFamily="65" charset="-120"/>
              <a:cs typeface="Calibri" panose="020F0502020204030204" pitchFamily="34" charset="0"/>
              <a:sym typeface="FZHei-B01S" panose="02010601030101010101" pitchFamily="2" charset="-122"/>
            </a:endParaRPr>
          </a:p>
        </p:txBody>
      </p:sp>
      <p:sp>
        <p:nvSpPr>
          <p:cNvPr id="4" name="五边形 3">
            <a:extLst>
              <a:ext uri="{FF2B5EF4-FFF2-40B4-BE49-F238E27FC236}">
                <a16:creationId xmlns:a16="http://schemas.microsoft.com/office/drawing/2014/main" xmlns="" id="{4D30105D-DD25-478F-941B-A3F721DE78E8}"/>
              </a:ext>
            </a:extLst>
          </p:cNvPr>
          <p:cNvSpPr/>
          <p:nvPr/>
        </p:nvSpPr>
        <p:spPr>
          <a:xfrm>
            <a:off x="2131915" y="2156731"/>
            <a:ext cx="2499277" cy="2380264"/>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標楷體" pitchFamily="65" charset="-120"/>
              <a:cs typeface="Calibri" panose="020F0502020204030204" pitchFamily="34" charset="0"/>
              <a:sym typeface="FZHei-B01S" panose="02010601030101010101" pitchFamily="2" charset="-122"/>
            </a:endParaRPr>
          </a:p>
        </p:txBody>
      </p:sp>
    </p:spTree>
    <p:extLst>
      <p:ext uri="{BB962C8B-B14F-4D97-AF65-F5344CB8AC3E}">
        <p14:creationId xmlns:p14="http://schemas.microsoft.com/office/powerpoint/2010/main" val="4271286970"/>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p:cNvPicPr>
            <a:picLocks noChangeAspect="1"/>
          </p:cNvPicPr>
          <p:nvPr/>
        </p:nvPicPr>
        <p:blipFill>
          <a:blip r:embed="rId3"/>
          <a:stretch>
            <a:fillRect/>
          </a:stretch>
        </p:blipFill>
        <p:spPr>
          <a:xfrm>
            <a:off x="1297567" y="2286023"/>
            <a:ext cx="3876675" cy="2505075"/>
          </a:xfrm>
          <a:prstGeom prst="rect">
            <a:avLst/>
          </a:prstGeom>
        </p:spPr>
      </p:pic>
      <p:pic>
        <p:nvPicPr>
          <p:cNvPr id="10" name="圖片 9"/>
          <p:cNvPicPr>
            <a:picLocks noChangeAspect="1"/>
          </p:cNvPicPr>
          <p:nvPr/>
        </p:nvPicPr>
        <p:blipFill>
          <a:blip r:embed="rId4"/>
          <a:stretch>
            <a:fillRect/>
          </a:stretch>
        </p:blipFill>
        <p:spPr>
          <a:xfrm>
            <a:off x="5787140" y="1932203"/>
            <a:ext cx="4881196" cy="3021129"/>
          </a:xfrm>
          <a:prstGeom prst="rect">
            <a:avLst/>
          </a:prstGeom>
        </p:spPr>
      </p:pic>
      <p:sp>
        <p:nvSpPr>
          <p:cNvPr id="5" name="文本框 23">
            <a:extLst>
              <a:ext uri="{FF2B5EF4-FFF2-40B4-BE49-F238E27FC236}">
                <a16:creationId xmlns:a16="http://schemas.microsoft.com/office/drawing/2014/main" xmlns="" id="{270C219A-1862-4353-8CF6-18261B2F11A0}"/>
              </a:ext>
            </a:extLst>
          </p:cNvPr>
          <p:cNvSpPr txBox="1"/>
          <p:nvPr/>
        </p:nvSpPr>
        <p:spPr>
          <a:xfrm>
            <a:off x="860909" y="442657"/>
            <a:ext cx="4493538" cy="830997"/>
          </a:xfrm>
          <a:prstGeom prst="rect">
            <a:avLst/>
          </a:prstGeom>
          <a:noFill/>
        </p:spPr>
        <p:txBody>
          <a:bodyPr wrap="none" rtlCol="0">
            <a:spAutoFit/>
          </a:bodyPr>
          <a:lstStyle/>
          <a:p>
            <a:r>
              <a:rPr lang="zh-TW" altLang="en-US" sz="4800" b="1" dirty="0">
                <a:solidFill>
                  <a:schemeClr val="bg2">
                    <a:lumMod val="75000"/>
                  </a:schemeClr>
                </a:solidFill>
                <a:latin typeface="Calibri" panose="020F0502020204030204" pitchFamily="34" charset="0"/>
                <a:ea typeface="標楷體" pitchFamily="65" charset="-120"/>
                <a:cs typeface="Calibri" panose="020F0502020204030204" pitchFamily="34" charset="0"/>
              </a:rPr>
              <a:t>模型建構與驗證</a:t>
            </a:r>
            <a:endParaRPr lang="zh-CN" altLang="en-US" sz="4800" b="1" dirty="0">
              <a:solidFill>
                <a:schemeClr val="bg2">
                  <a:lumMod val="7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endParaRPr>
          </a:p>
        </p:txBody>
      </p:sp>
      <p:sp>
        <p:nvSpPr>
          <p:cNvPr id="6" name="等腰三角形 5">
            <a:extLst>
              <a:ext uri="{FF2B5EF4-FFF2-40B4-BE49-F238E27FC236}">
                <a16:creationId xmlns:a16="http://schemas.microsoft.com/office/drawing/2014/main" xmlns="" id="{1A7A8D32-75BD-4E64-85E9-DC4EF8183886}"/>
              </a:ext>
            </a:extLst>
          </p:cNvPr>
          <p:cNvSpPr/>
          <p:nvPr/>
        </p:nvSpPr>
        <p:spPr>
          <a:xfrm rot="16200000" flipH="1" flipV="1">
            <a:off x="506217" y="726910"/>
            <a:ext cx="304323" cy="262490"/>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Calibri" panose="020F0502020204030204" pitchFamily="34" charset="0"/>
              <a:ea typeface="FZHei-B01S" panose="02010601030101010101" pitchFamily="2" charset="-122"/>
              <a:cs typeface="Calibri" panose="020F0502020204030204" pitchFamily="34" charset="0"/>
              <a:sym typeface="FZHei-B01S" panose="02010601030101010101" pitchFamily="2" charset="-122"/>
            </a:endParaRPr>
          </a:p>
        </p:txBody>
      </p:sp>
    </p:spTree>
    <p:extLst>
      <p:ext uri="{BB962C8B-B14F-4D97-AF65-F5344CB8AC3E}">
        <p14:creationId xmlns:p14="http://schemas.microsoft.com/office/powerpoint/2010/main" val="1159295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3"/>
          <a:stretch>
            <a:fillRect/>
          </a:stretch>
        </p:blipFill>
        <p:spPr>
          <a:xfrm>
            <a:off x="1896207" y="2095426"/>
            <a:ext cx="2886807" cy="2824591"/>
          </a:xfrm>
          <a:prstGeom prst="rect">
            <a:avLst/>
          </a:prstGeom>
        </p:spPr>
      </p:pic>
      <p:pic>
        <p:nvPicPr>
          <p:cNvPr id="5" name="圖片 4"/>
          <p:cNvPicPr>
            <a:picLocks noChangeAspect="1"/>
          </p:cNvPicPr>
          <p:nvPr/>
        </p:nvPicPr>
        <p:blipFill>
          <a:blip r:embed="rId4"/>
          <a:stretch>
            <a:fillRect/>
          </a:stretch>
        </p:blipFill>
        <p:spPr>
          <a:xfrm>
            <a:off x="5681180" y="1955146"/>
            <a:ext cx="3895725" cy="3105150"/>
          </a:xfrm>
          <a:prstGeom prst="rect">
            <a:avLst/>
          </a:prstGeom>
        </p:spPr>
      </p:pic>
      <p:sp>
        <p:nvSpPr>
          <p:cNvPr id="6" name="文本框 23">
            <a:extLst>
              <a:ext uri="{FF2B5EF4-FFF2-40B4-BE49-F238E27FC236}">
                <a16:creationId xmlns:a16="http://schemas.microsoft.com/office/drawing/2014/main" xmlns="" id="{270C219A-1862-4353-8CF6-18261B2F11A0}"/>
              </a:ext>
            </a:extLst>
          </p:cNvPr>
          <p:cNvSpPr txBox="1"/>
          <p:nvPr/>
        </p:nvSpPr>
        <p:spPr>
          <a:xfrm>
            <a:off x="913161" y="510246"/>
            <a:ext cx="4493538" cy="830997"/>
          </a:xfrm>
          <a:prstGeom prst="rect">
            <a:avLst/>
          </a:prstGeom>
          <a:noFill/>
        </p:spPr>
        <p:txBody>
          <a:bodyPr wrap="none" rtlCol="0">
            <a:spAutoFit/>
          </a:bodyPr>
          <a:lstStyle/>
          <a:p>
            <a:r>
              <a:rPr lang="zh-TW" altLang="en-US" sz="4800" b="1" dirty="0">
                <a:solidFill>
                  <a:schemeClr val="bg2">
                    <a:lumMod val="75000"/>
                  </a:schemeClr>
                </a:solidFill>
                <a:latin typeface="Calibri" panose="020F0502020204030204" pitchFamily="34" charset="0"/>
                <a:ea typeface="標楷體" pitchFamily="65" charset="-120"/>
                <a:cs typeface="Calibri" panose="020F0502020204030204" pitchFamily="34" charset="0"/>
              </a:rPr>
              <a:t>模型建構與驗證</a:t>
            </a:r>
            <a:endParaRPr lang="zh-CN" altLang="en-US" sz="4800" b="1" dirty="0">
              <a:solidFill>
                <a:schemeClr val="bg2">
                  <a:lumMod val="7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endParaRPr>
          </a:p>
        </p:txBody>
      </p:sp>
      <p:sp>
        <p:nvSpPr>
          <p:cNvPr id="7" name="等腰三角形 6">
            <a:extLst>
              <a:ext uri="{FF2B5EF4-FFF2-40B4-BE49-F238E27FC236}">
                <a16:creationId xmlns:a16="http://schemas.microsoft.com/office/drawing/2014/main" xmlns="" id="{1A7A8D32-75BD-4E64-85E9-DC4EF8183886}"/>
              </a:ext>
            </a:extLst>
          </p:cNvPr>
          <p:cNvSpPr/>
          <p:nvPr/>
        </p:nvSpPr>
        <p:spPr>
          <a:xfrm rot="16200000" flipH="1" flipV="1">
            <a:off x="541051" y="794499"/>
            <a:ext cx="304323" cy="262490"/>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Calibri" panose="020F0502020204030204" pitchFamily="34" charset="0"/>
              <a:ea typeface="FZHei-B01S" panose="02010601030101010101" pitchFamily="2" charset="-122"/>
              <a:cs typeface="Calibri" panose="020F0502020204030204" pitchFamily="34" charset="0"/>
              <a:sym typeface="FZHei-B01S" panose="02010601030101010101" pitchFamily="2" charset="-122"/>
            </a:endParaRPr>
          </a:p>
        </p:txBody>
      </p:sp>
    </p:spTree>
    <p:extLst>
      <p:ext uri="{BB962C8B-B14F-4D97-AF65-F5344CB8AC3E}">
        <p14:creationId xmlns:p14="http://schemas.microsoft.com/office/powerpoint/2010/main" val="9714076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五边形 8">
            <a:extLst>
              <a:ext uri="{FF2B5EF4-FFF2-40B4-BE49-F238E27FC236}">
                <a16:creationId xmlns:a16="http://schemas.microsoft.com/office/drawing/2014/main" xmlns="" id="{C9F7AAE5-0444-4FFC-A677-7CF542177A0F}"/>
              </a:ext>
            </a:extLst>
          </p:cNvPr>
          <p:cNvSpPr/>
          <p:nvPr/>
        </p:nvSpPr>
        <p:spPr>
          <a:xfrm>
            <a:off x="3987255" y="1484442"/>
            <a:ext cx="4298496" cy="4093806"/>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標楷體" pitchFamily="65" charset="-120"/>
              <a:cs typeface="Calibri" panose="020F0502020204030204" pitchFamily="34" charset="0"/>
              <a:sym typeface="FZHei-B01S" panose="02010601030101010101" pitchFamily="2" charset="-122"/>
            </a:endParaRPr>
          </a:p>
        </p:txBody>
      </p:sp>
      <p:sp>
        <p:nvSpPr>
          <p:cNvPr id="10" name="文本框 9"/>
          <p:cNvSpPr txBox="1"/>
          <p:nvPr/>
        </p:nvSpPr>
        <p:spPr>
          <a:xfrm>
            <a:off x="2780712" y="2321004"/>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smtClean="0">
                <a:solidFill>
                  <a:srgbClr val="595959"/>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5</a:t>
            </a:r>
            <a:endParaRPr lang="zh-CN" altLang="en-US" sz="13800" dirty="0">
              <a:solidFill>
                <a:srgbClr val="595959"/>
              </a:solidFill>
              <a:latin typeface="Calibri" panose="020F0502020204030204" pitchFamily="34" charset="0"/>
              <a:ea typeface="標楷體" pitchFamily="65" charset="-120"/>
              <a:cs typeface="Calibri" panose="020F0502020204030204" pitchFamily="34" charset="0"/>
              <a:sym typeface="FZHei-B01S" panose="02010601030101010101" pitchFamily="2" charset="-122"/>
            </a:endParaRPr>
          </a:p>
        </p:txBody>
      </p:sp>
      <p:sp>
        <p:nvSpPr>
          <p:cNvPr id="11" name="文本框 10"/>
          <p:cNvSpPr txBox="1"/>
          <p:nvPr/>
        </p:nvSpPr>
        <p:spPr>
          <a:xfrm>
            <a:off x="4631192" y="3076043"/>
            <a:ext cx="3250201"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4800" dirty="0">
                <a:solidFill>
                  <a:srgbClr val="595959"/>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結論與建議</a:t>
            </a:r>
          </a:p>
        </p:txBody>
      </p:sp>
      <p:sp>
        <p:nvSpPr>
          <p:cNvPr id="13" name="文本框 12"/>
          <p:cNvSpPr txBox="1"/>
          <p:nvPr/>
        </p:nvSpPr>
        <p:spPr>
          <a:xfrm>
            <a:off x="2461307" y="3291487"/>
            <a:ext cx="1571759" cy="400110"/>
          </a:xfrm>
          <a:prstGeom prst="rect">
            <a:avLst/>
          </a:prstGeom>
          <a:solidFill>
            <a:srgbClr val="F9F9F9"/>
          </a:solidFill>
        </p:spPr>
        <p:txBody>
          <a:bodyPr wrap="square" rtlCol="0">
            <a:spAutoFit/>
            <a:scene3d>
              <a:camera prst="orthographicFront"/>
              <a:lightRig rig="threePt" dir="t"/>
            </a:scene3d>
            <a:sp3d contourW="12700"/>
          </a:bodyPr>
          <a:lstStyle/>
          <a:p>
            <a:pPr algn="r"/>
            <a:r>
              <a:rPr lang="en-US" altLang="zh-CN" sz="2000" b="1" dirty="0">
                <a:solidFill>
                  <a:srgbClr val="595959"/>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PART </a:t>
            </a:r>
            <a:r>
              <a:rPr lang="en-US" altLang="zh-CN" sz="2000" b="1" dirty="0" smtClean="0">
                <a:solidFill>
                  <a:srgbClr val="595959"/>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05</a:t>
            </a:r>
            <a:endParaRPr lang="zh-CN" altLang="en-US" sz="2000" b="1" dirty="0">
              <a:solidFill>
                <a:srgbClr val="595959"/>
              </a:solidFill>
              <a:latin typeface="Calibri" panose="020F0502020204030204" pitchFamily="34" charset="0"/>
              <a:ea typeface="標楷體" pitchFamily="65" charset="-120"/>
              <a:cs typeface="Calibri" panose="020F0502020204030204" pitchFamily="34" charset="0"/>
              <a:sym typeface="FZHei-B01S" panose="02010601030101010101" pitchFamily="2" charset="-122"/>
            </a:endParaRPr>
          </a:p>
        </p:txBody>
      </p:sp>
      <p:sp>
        <p:nvSpPr>
          <p:cNvPr id="4" name="五边形 3">
            <a:extLst>
              <a:ext uri="{FF2B5EF4-FFF2-40B4-BE49-F238E27FC236}">
                <a16:creationId xmlns:a16="http://schemas.microsoft.com/office/drawing/2014/main" xmlns="" id="{4D30105D-DD25-478F-941B-A3F721DE78E8}"/>
              </a:ext>
            </a:extLst>
          </p:cNvPr>
          <p:cNvSpPr/>
          <p:nvPr/>
        </p:nvSpPr>
        <p:spPr>
          <a:xfrm>
            <a:off x="2131915" y="2156731"/>
            <a:ext cx="2499277" cy="2380264"/>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標楷體" pitchFamily="65" charset="-120"/>
              <a:cs typeface="Calibri" panose="020F0502020204030204" pitchFamily="34" charset="0"/>
              <a:sym typeface="FZHei-B01S" panose="02010601030101010101" pitchFamily="2" charset="-122"/>
            </a:endParaRPr>
          </a:p>
        </p:txBody>
      </p:sp>
    </p:spTree>
    <p:extLst>
      <p:ext uri="{BB962C8B-B14F-4D97-AF65-F5344CB8AC3E}">
        <p14:creationId xmlns:p14="http://schemas.microsoft.com/office/powerpoint/2010/main" val="720811277"/>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588096" y="1871944"/>
            <a:ext cx="10351376" cy="2614979"/>
          </a:xfrm>
          <a:prstGeom prst="rect">
            <a:avLst/>
          </a:prstGeom>
        </p:spPr>
      </p:pic>
      <p:sp>
        <p:nvSpPr>
          <p:cNvPr id="5" name="文字方塊 4"/>
          <p:cNvSpPr txBox="1"/>
          <p:nvPr/>
        </p:nvSpPr>
        <p:spPr>
          <a:xfrm>
            <a:off x="4970585" y="2895600"/>
            <a:ext cx="445956" cy="369332"/>
          </a:xfrm>
          <a:prstGeom prst="rect">
            <a:avLst/>
          </a:prstGeom>
          <a:noFill/>
        </p:spPr>
        <p:txBody>
          <a:bodyPr wrap="none" rtlCol="0">
            <a:spAutoFit/>
          </a:bodyPr>
          <a:lstStyle/>
          <a:p>
            <a:r>
              <a:rPr lang="en-US" altLang="zh-TW" dirty="0" smtClean="0">
                <a:solidFill>
                  <a:srgbClr val="FF0000"/>
                </a:solidFill>
              </a:rPr>
              <a:t>TN</a:t>
            </a:r>
            <a:endParaRPr lang="zh-TW" altLang="en-US" dirty="0">
              <a:solidFill>
                <a:srgbClr val="FF0000"/>
              </a:solidFill>
            </a:endParaRPr>
          </a:p>
        </p:txBody>
      </p:sp>
      <p:sp>
        <p:nvSpPr>
          <p:cNvPr id="6" name="文字方塊 5"/>
          <p:cNvSpPr txBox="1"/>
          <p:nvPr/>
        </p:nvSpPr>
        <p:spPr>
          <a:xfrm>
            <a:off x="4970585" y="3323436"/>
            <a:ext cx="409086" cy="369332"/>
          </a:xfrm>
          <a:prstGeom prst="rect">
            <a:avLst/>
          </a:prstGeom>
          <a:noFill/>
        </p:spPr>
        <p:txBody>
          <a:bodyPr wrap="none" rtlCol="0">
            <a:spAutoFit/>
          </a:bodyPr>
          <a:lstStyle/>
          <a:p>
            <a:r>
              <a:rPr lang="en-US" altLang="zh-TW" dirty="0" smtClean="0">
                <a:solidFill>
                  <a:srgbClr val="FF0000"/>
                </a:solidFill>
              </a:rPr>
              <a:t>FP</a:t>
            </a:r>
            <a:endParaRPr lang="zh-TW" altLang="en-US" dirty="0">
              <a:solidFill>
                <a:srgbClr val="FF0000"/>
              </a:solidFill>
            </a:endParaRPr>
          </a:p>
        </p:txBody>
      </p:sp>
      <p:sp>
        <p:nvSpPr>
          <p:cNvPr id="7" name="文字方塊 6"/>
          <p:cNvSpPr txBox="1"/>
          <p:nvPr/>
        </p:nvSpPr>
        <p:spPr>
          <a:xfrm>
            <a:off x="7803925" y="2895600"/>
            <a:ext cx="439544" cy="369332"/>
          </a:xfrm>
          <a:prstGeom prst="rect">
            <a:avLst/>
          </a:prstGeom>
          <a:noFill/>
        </p:spPr>
        <p:txBody>
          <a:bodyPr wrap="none" rtlCol="0">
            <a:spAutoFit/>
          </a:bodyPr>
          <a:lstStyle/>
          <a:p>
            <a:r>
              <a:rPr lang="en-US" altLang="zh-TW" dirty="0" smtClean="0">
                <a:solidFill>
                  <a:srgbClr val="FF0000"/>
                </a:solidFill>
              </a:rPr>
              <a:t>FN</a:t>
            </a:r>
            <a:endParaRPr lang="zh-TW" altLang="en-US" dirty="0">
              <a:solidFill>
                <a:srgbClr val="FF0000"/>
              </a:solidFill>
            </a:endParaRPr>
          </a:p>
        </p:txBody>
      </p:sp>
      <p:sp>
        <p:nvSpPr>
          <p:cNvPr id="8" name="文字方塊 7"/>
          <p:cNvSpPr txBox="1"/>
          <p:nvPr/>
        </p:nvSpPr>
        <p:spPr>
          <a:xfrm>
            <a:off x="7803925" y="3323436"/>
            <a:ext cx="415498" cy="369332"/>
          </a:xfrm>
          <a:prstGeom prst="rect">
            <a:avLst/>
          </a:prstGeom>
          <a:noFill/>
        </p:spPr>
        <p:txBody>
          <a:bodyPr wrap="none" rtlCol="0">
            <a:spAutoFit/>
          </a:bodyPr>
          <a:lstStyle/>
          <a:p>
            <a:r>
              <a:rPr lang="en-US" altLang="zh-TW" dirty="0" smtClean="0">
                <a:solidFill>
                  <a:srgbClr val="FF0000"/>
                </a:solidFill>
              </a:rPr>
              <a:t>TP</a:t>
            </a:r>
            <a:endParaRPr lang="zh-TW" altLang="en-US" dirty="0">
              <a:solidFill>
                <a:srgbClr val="FF0000"/>
              </a:solidFill>
            </a:endParaRPr>
          </a:p>
        </p:txBody>
      </p:sp>
      <p:sp>
        <p:nvSpPr>
          <p:cNvPr id="9" name="文本框 23">
            <a:extLst>
              <a:ext uri="{FF2B5EF4-FFF2-40B4-BE49-F238E27FC236}">
                <a16:creationId xmlns:a16="http://schemas.microsoft.com/office/drawing/2014/main" xmlns="" id="{270C219A-1862-4353-8CF6-18261B2F11A0}"/>
              </a:ext>
            </a:extLst>
          </p:cNvPr>
          <p:cNvSpPr txBox="1"/>
          <p:nvPr/>
        </p:nvSpPr>
        <p:spPr>
          <a:xfrm>
            <a:off x="860912" y="327372"/>
            <a:ext cx="3262432" cy="830997"/>
          </a:xfrm>
          <a:prstGeom prst="rect">
            <a:avLst/>
          </a:prstGeom>
          <a:noFill/>
        </p:spPr>
        <p:txBody>
          <a:bodyPr wrap="none" rtlCol="0">
            <a:spAutoFit/>
          </a:bodyPr>
          <a:lstStyle/>
          <a:p>
            <a:r>
              <a:rPr lang="zh-TW" altLang="en-US" sz="4800" b="1" dirty="0">
                <a:solidFill>
                  <a:schemeClr val="bg2">
                    <a:lumMod val="75000"/>
                  </a:schemeClr>
                </a:solidFill>
                <a:latin typeface="Calibri" panose="020F0502020204030204" pitchFamily="34" charset="0"/>
                <a:ea typeface="標楷體" pitchFamily="65" charset="-120"/>
                <a:cs typeface="Calibri" panose="020F0502020204030204" pitchFamily="34" charset="0"/>
              </a:rPr>
              <a:t>結論與建議</a:t>
            </a:r>
            <a:endParaRPr lang="zh-CN" altLang="en-US" sz="4800" b="1" dirty="0">
              <a:solidFill>
                <a:schemeClr val="bg2">
                  <a:lumMod val="7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endParaRPr>
          </a:p>
        </p:txBody>
      </p:sp>
      <p:sp>
        <p:nvSpPr>
          <p:cNvPr id="10" name="等腰三角形 9">
            <a:extLst>
              <a:ext uri="{FF2B5EF4-FFF2-40B4-BE49-F238E27FC236}">
                <a16:creationId xmlns:a16="http://schemas.microsoft.com/office/drawing/2014/main" xmlns="" id="{1A7A8D32-75BD-4E64-85E9-DC4EF8183886}"/>
              </a:ext>
            </a:extLst>
          </p:cNvPr>
          <p:cNvSpPr/>
          <p:nvPr/>
        </p:nvSpPr>
        <p:spPr>
          <a:xfrm rot="16200000" flipH="1" flipV="1">
            <a:off x="567180" y="611626"/>
            <a:ext cx="304323" cy="262490"/>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Calibri" panose="020F0502020204030204" pitchFamily="34" charset="0"/>
              <a:ea typeface="FZHei-B01S" panose="02010601030101010101" pitchFamily="2" charset="-122"/>
              <a:cs typeface="Calibri" panose="020F0502020204030204" pitchFamily="34" charset="0"/>
              <a:sym typeface="FZHei-B01S" panose="02010601030101010101" pitchFamily="2" charset="-122"/>
            </a:endParaRPr>
          </a:p>
        </p:txBody>
      </p:sp>
    </p:spTree>
    <p:extLst>
      <p:ext uri="{BB962C8B-B14F-4D97-AF65-F5344CB8AC3E}">
        <p14:creationId xmlns:p14="http://schemas.microsoft.com/office/powerpoint/2010/main" val="33245810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917AFB1C-6FD3-4CE2-A2DD-6AD452BA011E}"/>
              </a:ext>
            </a:extLst>
          </p:cNvPr>
          <p:cNvGrpSpPr/>
          <p:nvPr/>
        </p:nvGrpSpPr>
        <p:grpSpPr>
          <a:xfrm>
            <a:off x="706315" y="510524"/>
            <a:ext cx="7759975" cy="3403476"/>
            <a:chOff x="706315" y="510524"/>
            <a:chExt cx="7759975" cy="3403476"/>
          </a:xfrm>
          <a:noFill/>
        </p:grpSpPr>
        <p:grpSp>
          <p:nvGrpSpPr>
            <p:cNvPr id="9" name="组合 8"/>
            <p:cNvGrpSpPr/>
            <p:nvPr/>
          </p:nvGrpSpPr>
          <p:grpSpPr>
            <a:xfrm>
              <a:off x="798688" y="2590561"/>
              <a:ext cx="2609524" cy="1323439"/>
              <a:chOff x="967489" y="2337749"/>
              <a:chExt cx="2954205" cy="1498246"/>
            </a:xfrm>
            <a:grpFill/>
          </p:grpSpPr>
          <p:sp>
            <p:nvSpPr>
              <p:cNvPr id="6" name="文本框 5"/>
              <p:cNvSpPr txBox="1"/>
              <p:nvPr/>
            </p:nvSpPr>
            <p:spPr>
              <a:xfrm>
                <a:off x="1009135" y="2337749"/>
                <a:ext cx="1196719" cy="1498246"/>
              </a:xfrm>
              <a:prstGeom prst="rect">
                <a:avLst/>
              </a:prstGeom>
              <a:grpFill/>
            </p:spPr>
            <p:txBody>
              <a:bodyPr wrap="square" rtlCol="0">
                <a:spAutoFit/>
                <a:scene3d>
                  <a:camera prst="orthographicFront"/>
                  <a:lightRig rig="threePt" dir="t"/>
                </a:scene3d>
                <a:sp3d contourW="12700"/>
              </a:bodyPr>
              <a:lstStyle/>
              <a:p>
                <a:pPr algn="ctr"/>
                <a:r>
                  <a:rPr lang="en-US" altLang="zh-CN" sz="8000" dirty="0">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rPr>
                  <a:t>1</a:t>
                </a:r>
                <a:endParaRPr lang="zh-CN" altLang="en-US" sz="8000" dirty="0">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endParaRPr>
              </a:p>
            </p:txBody>
          </p:sp>
          <p:sp>
            <p:nvSpPr>
              <p:cNvPr id="2" name="平行四边形 1"/>
              <p:cNvSpPr/>
              <p:nvPr/>
            </p:nvSpPr>
            <p:spPr>
              <a:xfrm rot="19932207">
                <a:off x="967489" y="2895876"/>
                <a:ext cx="2954205" cy="626794"/>
              </a:xfrm>
              <a:prstGeom prst="parallelogram">
                <a:avLst>
                  <a:gd name="adj" fmla="val 52774"/>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endParaRPr>
              </a:p>
            </p:txBody>
          </p:sp>
          <p:sp>
            <p:nvSpPr>
              <p:cNvPr id="7" name="文本框 6"/>
              <p:cNvSpPr txBox="1"/>
              <p:nvPr/>
            </p:nvSpPr>
            <p:spPr>
              <a:xfrm rot="19920000">
                <a:off x="1385584" y="2967607"/>
                <a:ext cx="2055444" cy="452959"/>
              </a:xfrm>
              <a:prstGeom prst="rect">
                <a:avLst/>
              </a:prstGeom>
              <a:grpFill/>
            </p:spPr>
            <p:txBody>
              <a:bodyPr wrap="square" rtlCol="0">
                <a:spAutoFit/>
                <a:scene3d>
                  <a:camera prst="orthographicFront"/>
                  <a:lightRig rig="threePt" dir="t"/>
                </a:scene3d>
                <a:sp3d contourW="12700"/>
              </a:bodyPr>
              <a:lstStyle/>
              <a:p>
                <a:pPr algn="ctr"/>
                <a:r>
                  <a:rPr lang="zh-TW" altLang="en-US" sz="2000" dirty="0">
                    <a:latin typeface="標楷體" panose="03000509000000000000" pitchFamily="65" charset="-120"/>
                    <a:ea typeface="標楷體" panose="03000509000000000000" pitchFamily="65" charset="-120"/>
                  </a:rPr>
                  <a:t>資料集介紹</a:t>
                </a:r>
                <a:endParaRPr lang="zh-CN" altLang="en-US" sz="2000" dirty="0">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endParaRPr>
              </a:p>
            </p:txBody>
          </p:sp>
        </p:grpSp>
        <p:grpSp>
          <p:nvGrpSpPr>
            <p:cNvPr id="34" name="组合 33"/>
            <p:cNvGrpSpPr/>
            <p:nvPr/>
          </p:nvGrpSpPr>
          <p:grpSpPr>
            <a:xfrm>
              <a:off x="3327727" y="2590561"/>
              <a:ext cx="2609524" cy="1323439"/>
              <a:chOff x="967489" y="2337749"/>
              <a:chExt cx="2954205" cy="1498246"/>
            </a:xfrm>
            <a:grpFill/>
          </p:grpSpPr>
          <p:sp>
            <p:nvSpPr>
              <p:cNvPr id="35" name="文本框 34"/>
              <p:cNvSpPr txBox="1"/>
              <p:nvPr/>
            </p:nvSpPr>
            <p:spPr>
              <a:xfrm>
                <a:off x="1009135" y="2337749"/>
                <a:ext cx="1196719" cy="1498246"/>
              </a:xfrm>
              <a:prstGeom prst="rect">
                <a:avLst/>
              </a:prstGeom>
              <a:grpFill/>
            </p:spPr>
            <p:txBody>
              <a:bodyPr wrap="square" rtlCol="0">
                <a:spAutoFit/>
                <a:scene3d>
                  <a:camera prst="orthographicFront"/>
                  <a:lightRig rig="threePt" dir="t"/>
                </a:scene3d>
                <a:sp3d contourW="12700"/>
              </a:bodyPr>
              <a:lstStyle/>
              <a:p>
                <a:pPr algn="ctr"/>
                <a:r>
                  <a:rPr lang="en-US" altLang="zh-CN" sz="8000" dirty="0">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rPr>
                  <a:t>2</a:t>
                </a:r>
                <a:endParaRPr lang="zh-CN" altLang="en-US" sz="8000" dirty="0">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endParaRPr>
              </a:p>
            </p:txBody>
          </p:sp>
          <p:sp>
            <p:nvSpPr>
              <p:cNvPr id="36" name="平行四边形 35"/>
              <p:cNvSpPr/>
              <p:nvPr/>
            </p:nvSpPr>
            <p:spPr>
              <a:xfrm rot="19932207">
                <a:off x="967489" y="2895876"/>
                <a:ext cx="2954205" cy="626794"/>
              </a:xfrm>
              <a:prstGeom prst="parallelogram">
                <a:avLst>
                  <a:gd name="adj" fmla="val 52774"/>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endParaRPr>
              </a:p>
            </p:txBody>
          </p:sp>
          <p:sp>
            <p:nvSpPr>
              <p:cNvPr id="37" name="文本框 36"/>
              <p:cNvSpPr txBox="1"/>
              <p:nvPr/>
            </p:nvSpPr>
            <p:spPr>
              <a:xfrm rot="19920000">
                <a:off x="1385021" y="2965351"/>
                <a:ext cx="2065059" cy="452959"/>
              </a:xfrm>
              <a:prstGeom prst="rect">
                <a:avLst/>
              </a:prstGeom>
              <a:grpFill/>
            </p:spPr>
            <p:txBody>
              <a:bodyPr wrap="square" rtlCol="0">
                <a:spAutoFit/>
                <a:scene3d>
                  <a:camera prst="orthographicFront"/>
                  <a:lightRig rig="threePt" dir="t"/>
                </a:scene3d>
                <a:sp3d contourW="12700"/>
              </a:bodyPr>
              <a:lstStyle/>
              <a:p>
                <a:pPr algn="ctr"/>
                <a:r>
                  <a:rPr lang="zh-TW" altLang="en-US" sz="2000" dirty="0">
                    <a:latin typeface="標楷體" panose="03000509000000000000" pitchFamily="65" charset="-120"/>
                    <a:ea typeface="標楷體" panose="03000509000000000000" pitchFamily="65" charset="-120"/>
                  </a:rPr>
                  <a:t>分析目的</a:t>
                </a:r>
                <a:endParaRPr lang="zh-CN" altLang="en-US" sz="2000" b="1" dirty="0">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endParaRPr>
              </a:p>
            </p:txBody>
          </p:sp>
        </p:grpSp>
        <p:grpSp>
          <p:nvGrpSpPr>
            <p:cNvPr id="38" name="组合 37"/>
            <p:cNvGrpSpPr/>
            <p:nvPr/>
          </p:nvGrpSpPr>
          <p:grpSpPr>
            <a:xfrm>
              <a:off x="5856766" y="2590561"/>
              <a:ext cx="2609524" cy="1323439"/>
              <a:chOff x="967489" y="2337749"/>
              <a:chExt cx="2954205" cy="1498246"/>
            </a:xfrm>
            <a:grpFill/>
          </p:grpSpPr>
          <p:sp>
            <p:nvSpPr>
              <p:cNvPr id="39" name="文本框 38"/>
              <p:cNvSpPr txBox="1"/>
              <p:nvPr/>
            </p:nvSpPr>
            <p:spPr>
              <a:xfrm>
                <a:off x="1009135" y="2337749"/>
                <a:ext cx="1196719" cy="1498246"/>
              </a:xfrm>
              <a:prstGeom prst="rect">
                <a:avLst/>
              </a:prstGeom>
              <a:grpFill/>
            </p:spPr>
            <p:txBody>
              <a:bodyPr wrap="square" rtlCol="0">
                <a:spAutoFit/>
                <a:scene3d>
                  <a:camera prst="orthographicFront"/>
                  <a:lightRig rig="threePt" dir="t"/>
                </a:scene3d>
                <a:sp3d contourW="12700"/>
              </a:bodyPr>
              <a:lstStyle/>
              <a:p>
                <a:pPr algn="ctr"/>
                <a:r>
                  <a:rPr lang="en-US" altLang="zh-CN" sz="8000" dirty="0">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rPr>
                  <a:t>3</a:t>
                </a:r>
                <a:endParaRPr lang="zh-CN" altLang="en-US" sz="8000" dirty="0">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endParaRPr>
              </a:p>
            </p:txBody>
          </p:sp>
          <p:sp>
            <p:nvSpPr>
              <p:cNvPr id="40" name="平行四边形 39"/>
              <p:cNvSpPr/>
              <p:nvPr/>
            </p:nvSpPr>
            <p:spPr>
              <a:xfrm rot="19932207">
                <a:off x="967489" y="2895876"/>
                <a:ext cx="2954205" cy="626794"/>
              </a:xfrm>
              <a:prstGeom prst="parallelogram">
                <a:avLst>
                  <a:gd name="adj" fmla="val 52774"/>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endParaRPr>
              </a:p>
            </p:txBody>
          </p:sp>
          <p:sp>
            <p:nvSpPr>
              <p:cNvPr id="41" name="文本框 40"/>
              <p:cNvSpPr txBox="1"/>
              <p:nvPr/>
            </p:nvSpPr>
            <p:spPr>
              <a:xfrm rot="19920000">
                <a:off x="1388250" y="2978301"/>
                <a:ext cx="2009881" cy="452959"/>
              </a:xfrm>
              <a:prstGeom prst="rect">
                <a:avLst/>
              </a:prstGeom>
              <a:grpFill/>
            </p:spPr>
            <p:txBody>
              <a:bodyPr wrap="square" rtlCol="0">
                <a:spAutoFit/>
                <a:scene3d>
                  <a:camera prst="orthographicFront"/>
                  <a:lightRig rig="threePt" dir="t"/>
                </a:scene3d>
                <a:sp3d contourW="12700"/>
              </a:bodyPr>
              <a:lstStyle/>
              <a:p>
                <a:pPr algn="ctr"/>
                <a:r>
                  <a:rPr lang="zh-TW" altLang="en-US" sz="2000" dirty="0">
                    <a:latin typeface="標楷體" panose="03000509000000000000" pitchFamily="65" charset="-120"/>
                    <a:ea typeface="標楷體" panose="03000509000000000000" pitchFamily="65" charset="-120"/>
                  </a:rPr>
                  <a:t>資料清理</a:t>
                </a:r>
                <a:r>
                  <a:rPr lang="zh-TW" altLang="en-US" sz="2000" dirty="0" smtClean="0">
                    <a:latin typeface="標楷體" panose="03000509000000000000" pitchFamily="65" charset="-120"/>
                    <a:ea typeface="標楷體" panose="03000509000000000000" pitchFamily="65" charset="-120"/>
                  </a:rPr>
                  <a:t>過程</a:t>
                </a:r>
                <a:r>
                  <a:rPr lang="zh-CN" altLang="en-US" sz="2000" b="1" dirty="0" smtClean="0">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rPr>
                  <a:t> </a:t>
                </a:r>
                <a:endParaRPr lang="zh-CN" altLang="en-US" sz="2000" b="1" dirty="0">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endParaRPr>
              </a:p>
            </p:txBody>
          </p:sp>
        </p:grpSp>
        <p:sp>
          <p:nvSpPr>
            <p:cNvPr id="47" name="文本框 46"/>
            <p:cNvSpPr txBox="1"/>
            <p:nvPr/>
          </p:nvSpPr>
          <p:spPr>
            <a:xfrm>
              <a:off x="706315" y="510524"/>
              <a:ext cx="5285745" cy="1015663"/>
            </a:xfrm>
            <a:prstGeom prst="rect">
              <a:avLst/>
            </a:prstGeom>
            <a:grpFill/>
          </p:spPr>
          <p:txBody>
            <a:bodyPr wrap="square" rtlCol="0">
              <a:spAutoFit/>
              <a:scene3d>
                <a:camera prst="orthographicFront"/>
                <a:lightRig rig="threePt" dir="t"/>
              </a:scene3d>
              <a:sp3d contourW="12700"/>
            </a:bodyPr>
            <a:lstStyle/>
            <a:p>
              <a:pPr algn="ctr"/>
              <a:r>
                <a:rPr lang="en-US" altLang="zh-CN" sz="6000" dirty="0">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rPr>
                <a:t>CONTENTS</a:t>
              </a:r>
              <a:endParaRPr lang="zh-CN" altLang="en-US" sz="6000" dirty="0">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endParaRPr>
            </a:p>
          </p:txBody>
        </p:sp>
      </p:grpSp>
      <p:sp>
        <p:nvSpPr>
          <p:cNvPr id="20" name="文本框 5"/>
          <p:cNvSpPr txBox="1"/>
          <p:nvPr/>
        </p:nvSpPr>
        <p:spPr>
          <a:xfrm>
            <a:off x="4174077" y="4779586"/>
            <a:ext cx="1057092" cy="1323439"/>
          </a:xfrm>
          <a:prstGeom prst="rect">
            <a:avLst/>
          </a:prstGeom>
          <a:noFill/>
        </p:spPr>
        <p:txBody>
          <a:bodyPr wrap="square" rtlCol="0">
            <a:spAutoFit/>
            <a:scene3d>
              <a:camera prst="orthographicFront"/>
              <a:lightRig rig="threePt" dir="t"/>
            </a:scene3d>
            <a:sp3d contourW="12700"/>
          </a:bodyPr>
          <a:lstStyle/>
          <a:p>
            <a:pPr algn="ctr"/>
            <a:r>
              <a:rPr lang="en-US" altLang="zh-CN" sz="8000" dirty="0" smtClean="0">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rPr>
              <a:t>4</a:t>
            </a:r>
            <a:endParaRPr lang="zh-CN" altLang="en-US" sz="8000" dirty="0">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endParaRPr>
          </a:p>
        </p:txBody>
      </p:sp>
      <p:sp>
        <p:nvSpPr>
          <p:cNvPr id="21" name="平行四边形 1"/>
          <p:cNvSpPr/>
          <p:nvPr/>
        </p:nvSpPr>
        <p:spPr>
          <a:xfrm rot="19932207">
            <a:off x="4137290" y="5272594"/>
            <a:ext cx="2609524" cy="553663"/>
          </a:xfrm>
          <a:prstGeom prst="parallelogram">
            <a:avLst>
              <a:gd name="adj" fmla="val 52774"/>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endParaRPr>
          </a:p>
        </p:txBody>
      </p:sp>
      <p:sp>
        <p:nvSpPr>
          <p:cNvPr id="22" name="文本框 6"/>
          <p:cNvSpPr txBox="1"/>
          <p:nvPr/>
        </p:nvSpPr>
        <p:spPr>
          <a:xfrm rot="19920000">
            <a:off x="4142950" y="5345402"/>
            <a:ext cx="2506828" cy="400110"/>
          </a:xfrm>
          <a:prstGeom prst="rect">
            <a:avLst/>
          </a:prstGeom>
          <a:noFill/>
        </p:spPr>
        <p:txBody>
          <a:bodyPr wrap="square" rtlCol="0">
            <a:spAutoFit/>
            <a:scene3d>
              <a:camera prst="orthographicFront"/>
              <a:lightRig rig="threePt" dir="t"/>
            </a:scene3d>
            <a:sp3d contourW="12700"/>
          </a:bodyPr>
          <a:lstStyle/>
          <a:p>
            <a:pPr algn="ctr"/>
            <a:r>
              <a:rPr lang="zh-TW" altLang="en-US" sz="2000" dirty="0">
                <a:latin typeface="標楷體" panose="03000509000000000000" pitchFamily="65" charset="-120"/>
                <a:ea typeface="標楷體" panose="03000509000000000000" pitchFamily="65" charset="-120"/>
              </a:rPr>
              <a:t>模型建構與驗證</a:t>
            </a:r>
            <a:endParaRPr lang="zh-CN" altLang="en-US" sz="2000" dirty="0">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endParaRPr>
          </a:p>
        </p:txBody>
      </p:sp>
      <p:sp>
        <p:nvSpPr>
          <p:cNvPr id="23" name="文本框 34"/>
          <p:cNvSpPr txBox="1"/>
          <p:nvPr/>
        </p:nvSpPr>
        <p:spPr>
          <a:xfrm>
            <a:off x="7399913" y="4687357"/>
            <a:ext cx="1057092" cy="1323439"/>
          </a:xfrm>
          <a:prstGeom prst="rect">
            <a:avLst/>
          </a:prstGeom>
          <a:noFill/>
        </p:spPr>
        <p:txBody>
          <a:bodyPr wrap="square" rtlCol="0">
            <a:spAutoFit/>
            <a:scene3d>
              <a:camera prst="orthographicFront"/>
              <a:lightRig rig="threePt" dir="t"/>
            </a:scene3d>
            <a:sp3d contourW="12700"/>
          </a:bodyPr>
          <a:lstStyle/>
          <a:p>
            <a:pPr algn="ctr"/>
            <a:r>
              <a:rPr lang="en-US" altLang="zh-CN" sz="8000" dirty="0" smtClean="0">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rPr>
              <a:t>5</a:t>
            </a:r>
            <a:endParaRPr lang="zh-CN" altLang="en-US" sz="8000" dirty="0">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endParaRPr>
          </a:p>
        </p:txBody>
      </p:sp>
      <p:sp>
        <p:nvSpPr>
          <p:cNvPr id="24" name="平行四边形 35"/>
          <p:cNvSpPr/>
          <p:nvPr/>
        </p:nvSpPr>
        <p:spPr>
          <a:xfrm rot="19932207">
            <a:off x="7363126" y="5180365"/>
            <a:ext cx="2609524" cy="553663"/>
          </a:xfrm>
          <a:prstGeom prst="parallelogram">
            <a:avLst>
              <a:gd name="adj" fmla="val 52774"/>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endParaRPr>
          </a:p>
        </p:txBody>
      </p:sp>
      <p:sp>
        <p:nvSpPr>
          <p:cNvPr id="25" name="文本框 36"/>
          <p:cNvSpPr txBox="1"/>
          <p:nvPr/>
        </p:nvSpPr>
        <p:spPr>
          <a:xfrm rot="19920000">
            <a:off x="7731943" y="5241734"/>
            <a:ext cx="1824119" cy="400110"/>
          </a:xfrm>
          <a:prstGeom prst="rect">
            <a:avLst/>
          </a:prstGeom>
          <a:noFill/>
        </p:spPr>
        <p:txBody>
          <a:bodyPr wrap="square" rtlCol="0">
            <a:spAutoFit/>
            <a:scene3d>
              <a:camera prst="orthographicFront"/>
              <a:lightRig rig="threePt" dir="t"/>
            </a:scene3d>
            <a:sp3d contourW="12700"/>
          </a:bodyPr>
          <a:lstStyle/>
          <a:p>
            <a:pPr algn="ctr"/>
            <a:r>
              <a:rPr lang="zh-CN" altLang="en-US" sz="2000" dirty="0">
                <a:solidFill>
                  <a:srgbClr val="595959"/>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結論與</a:t>
            </a:r>
            <a:r>
              <a:rPr lang="zh-CN" altLang="en-US" sz="2000" dirty="0" smtClean="0">
                <a:solidFill>
                  <a:srgbClr val="595959"/>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建議</a:t>
            </a:r>
            <a:endParaRPr lang="zh-CN" altLang="en-US" sz="2000" dirty="0">
              <a:solidFill>
                <a:srgbClr val="595959"/>
              </a:solidFill>
              <a:latin typeface="Calibri" panose="020F0502020204030204" pitchFamily="34" charset="0"/>
              <a:ea typeface="標楷體" pitchFamily="65" charset="-120"/>
              <a:cs typeface="Calibri" panose="020F0502020204030204" pitchFamily="34" charset="0"/>
              <a:sym typeface="FZHei-B01S" panose="02010601030101010101" pitchFamily="2" charset="-122"/>
            </a:endParaRPr>
          </a:p>
        </p:txBody>
      </p:sp>
    </p:spTree>
    <p:extLst>
      <p:ext uri="{BB962C8B-B14F-4D97-AF65-F5344CB8AC3E}">
        <p14:creationId xmlns:p14="http://schemas.microsoft.com/office/powerpoint/2010/main" val="4095588673"/>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8096" y="1459865"/>
            <a:ext cx="10515600" cy="4351338"/>
          </a:xfrm>
        </p:spPr>
        <p:txBody>
          <a:bodyPr/>
          <a:lstStyle/>
          <a:p>
            <a:r>
              <a:rPr lang="zh-TW" altLang="en-US" dirty="0" smtClean="0">
                <a:latin typeface="標楷體" panose="03000509000000000000" pitchFamily="65" charset="-120"/>
                <a:ea typeface="標楷體" panose="03000509000000000000" pitchFamily="65" charset="-120"/>
              </a:rPr>
              <a:t>值分成四等份做離散化→四分位離散化：每個方法的準確率都有些微提升</a:t>
            </a:r>
            <a:r>
              <a:rPr lang="en-US" altLang="zh-TW" dirty="0" smtClean="0">
                <a:latin typeface="標楷體" panose="03000509000000000000" pitchFamily="65" charset="-120"/>
                <a:ea typeface="標楷體" panose="03000509000000000000" pitchFamily="65" charset="-120"/>
              </a:rPr>
              <a:t>1~2%</a:t>
            </a:r>
          </a:p>
          <a:p>
            <a:endParaRPr lang="zh-TW" altLang="en-US" dirty="0"/>
          </a:p>
        </p:txBody>
      </p:sp>
      <p:pic>
        <p:nvPicPr>
          <p:cNvPr id="5" name="圖片 4"/>
          <p:cNvPicPr>
            <a:picLocks noChangeAspect="1"/>
          </p:cNvPicPr>
          <p:nvPr/>
        </p:nvPicPr>
        <p:blipFill>
          <a:blip r:embed="rId3"/>
          <a:stretch>
            <a:fillRect/>
          </a:stretch>
        </p:blipFill>
        <p:spPr>
          <a:xfrm>
            <a:off x="4014315" y="1970728"/>
            <a:ext cx="4084581" cy="4221066"/>
          </a:xfrm>
          <a:prstGeom prst="rect">
            <a:avLst/>
          </a:prstGeom>
        </p:spPr>
      </p:pic>
      <p:sp>
        <p:nvSpPr>
          <p:cNvPr id="6" name="文本框 23">
            <a:extLst>
              <a:ext uri="{FF2B5EF4-FFF2-40B4-BE49-F238E27FC236}">
                <a16:creationId xmlns:a16="http://schemas.microsoft.com/office/drawing/2014/main" xmlns="" id="{270C219A-1862-4353-8CF6-18261B2F11A0}"/>
              </a:ext>
            </a:extLst>
          </p:cNvPr>
          <p:cNvSpPr txBox="1"/>
          <p:nvPr/>
        </p:nvSpPr>
        <p:spPr>
          <a:xfrm>
            <a:off x="860912" y="327372"/>
            <a:ext cx="3262432" cy="830997"/>
          </a:xfrm>
          <a:prstGeom prst="rect">
            <a:avLst/>
          </a:prstGeom>
          <a:noFill/>
        </p:spPr>
        <p:txBody>
          <a:bodyPr wrap="none" rtlCol="0">
            <a:spAutoFit/>
          </a:bodyPr>
          <a:lstStyle/>
          <a:p>
            <a:r>
              <a:rPr lang="zh-TW" altLang="en-US" sz="4800" b="1" dirty="0">
                <a:solidFill>
                  <a:schemeClr val="bg2">
                    <a:lumMod val="75000"/>
                  </a:schemeClr>
                </a:solidFill>
                <a:latin typeface="Calibri" panose="020F0502020204030204" pitchFamily="34" charset="0"/>
                <a:ea typeface="標楷體" pitchFamily="65" charset="-120"/>
                <a:cs typeface="Calibri" panose="020F0502020204030204" pitchFamily="34" charset="0"/>
              </a:rPr>
              <a:t>結論與建議</a:t>
            </a:r>
            <a:endParaRPr lang="zh-CN" altLang="en-US" sz="4800" b="1" dirty="0">
              <a:solidFill>
                <a:schemeClr val="bg2">
                  <a:lumMod val="7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endParaRPr>
          </a:p>
        </p:txBody>
      </p:sp>
      <p:sp>
        <p:nvSpPr>
          <p:cNvPr id="7" name="等腰三角形 6">
            <a:extLst>
              <a:ext uri="{FF2B5EF4-FFF2-40B4-BE49-F238E27FC236}">
                <a16:creationId xmlns:a16="http://schemas.microsoft.com/office/drawing/2014/main" xmlns="" id="{1A7A8D32-75BD-4E64-85E9-DC4EF8183886}"/>
              </a:ext>
            </a:extLst>
          </p:cNvPr>
          <p:cNvSpPr/>
          <p:nvPr/>
        </p:nvSpPr>
        <p:spPr>
          <a:xfrm rot="16200000" flipH="1" flipV="1">
            <a:off x="567180" y="611626"/>
            <a:ext cx="304323" cy="262490"/>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Calibri" panose="020F0502020204030204" pitchFamily="34" charset="0"/>
              <a:ea typeface="FZHei-B01S" panose="02010601030101010101" pitchFamily="2" charset="-122"/>
              <a:cs typeface="Calibri" panose="020F0502020204030204" pitchFamily="34" charset="0"/>
              <a:sym typeface="FZHei-B01S" panose="02010601030101010101" pitchFamily="2" charset="-122"/>
            </a:endParaRPr>
          </a:p>
        </p:txBody>
      </p:sp>
    </p:spTree>
    <p:extLst>
      <p:ext uri="{BB962C8B-B14F-4D97-AF65-F5344CB8AC3E}">
        <p14:creationId xmlns:p14="http://schemas.microsoft.com/office/powerpoint/2010/main" val="8283065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23">
            <a:extLst>
              <a:ext uri="{FF2B5EF4-FFF2-40B4-BE49-F238E27FC236}">
                <a16:creationId xmlns:a16="http://schemas.microsoft.com/office/drawing/2014/main" xmlns="" id="{270C219A-1862-4353-8CF6-18261B2F11A0}"/>
              </a:ext>
            </a:extLst>
          </p:cNvPr>
          <p:cNvSpPr txBox="1"/>
          <p:nvPr/>
        </p:nvSpPr>
        <p:spPr>
          <a:xfrm>
            <a:off x="860912" y="327372"/>
            <a:ext cx="3262432" cy="830997"/>
          </a:xfrm>
          <a:prstGeom prst="rect">
            <a:avLst/>
          </a:prstGeom>
          <a:noFill/>
        </p:spPr>
        <p:txBody>
          <a:bodyPr wrap="none" rtlCol="0">
            <a:spAutoFit/>
          </a:bodyPr>
          <a:lstStyle/>
          <a:p>
            <a:r>
              <a:rPr lang="zh-TW" altLang="en-US" sz="4800" b="1" dirty="0">
                <a:solidFill>
                  <a:schemeClr val="bg2">
                    <a:lumMod val="75000"/>
                  </a:schemeClr>
                </a:solidFill>
                <a:latin typeface="Calibri" panose="020F0502020204030204" pitchFamily="34" charset="0"/>
                <a:ea typeface="標楷體" pitchFamily="65" charset="-120"/>
                <a:cs typeface="Calibri" panose="020F0502020204030204" pitchFamily="34" charset="0"/>
              </a:rPr>
              <a:t>結論與建議</a:t>
            </a:r>
            <a:endParaRPr lang="zh-CN" altLang="en-US" sz="4800" b="1" dirty="0">
              <a:solidFill>
                <a:schemeClr val="bg2">
                  <a:lumMod val="7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endParaRPr>
          </a:p>
        </p:txBody>
      </p:sp>
      <p:sp>
        <p:nvSpPr>
          <p:cNvPr id="10" name="等腰三角形 9">
            <a:extLst>
              <a:ext uri="{FF2B5EF4-FFF2-40B4-BE49-F238E27FC236}">
                <a16:creationId xmlns:a16="http://schemas.microsoft.com/office/drawing/2014/main" xmlns="" id="{1A7A8D32-75BD-4E64-85E9-DC4EF8183886}"/>
              </a:ext>
            </a:extLst>
          </p:cNvPr>
          <p:cNvSpPr/>
          <p:nvPr/>
        </p:nvSpPr>
        <p:spPr>
          <a:xfrm rot="16200000" flipH="1" flipV="1">
            <a:off x="567180" y="611626"/>
            <a:ext cx="304323" cy="262490"/>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Calibri" panose="020F0502020204030204" pitchFamily="34" charset="0"/>
              <a:ea typeface="FZHei-B01S" panose="02010601030101010101" pitchFamily="2" charset="-122"/>
              <a:cs typeface="Calibri" panose="020F0502020204030204" pitchFamily="34" charset="0"/>
              <a:sym typeface="FZHei-B01S" panose="02010601030101010101" pitchFamily="2" charset="-122"/>
            </a:endParaRPr>
          </a:p>
        </p:txBody>
      </p:sp>
      <p:sp>
        <p:nvSpPr>
          <p:cNvPr id="4" name="內容版面配置區 2"/>
          <p:cNvSpPr txBox="1">
            <a:spLocks/>
          </p:cNvSpPr>
          <p:nvPr/>
        </p:nvSpPr>
        <p:spPr>
          <a:xfrm>
            <a:off x="540327" y="1721122"/>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smtClean="0">
                <a:latin typeface="標楷體" panose="03000509000000000000" pitchFamily="65" charset="-120"/>
                <a:ea typeface="標楷體" panose="03000509000000000000" pitchFamily="65" charset="-120"/>
              </a:rPr>
              <a:t>比較不同</a:t>
            </a:r>
            <a:r>
              <a:rPr lang="zh-TW" altLang="en-US" dirty="0">
                <a:latin typeface="標楷體" panose="03000509000000000000" pitchFamily="65" charset="-120"/>
                <a:ea typeface="標楷體" panose="03000509000000000000" pitchFamily="65" charset="-120"/>
              </a:rPr>
              <a:t>的預測模型，</a:t>
            </a:r>
            <a:r>
              <a:rPr lang="en-US" altLang="zh-TW" dirty="0">
                <a:latin typeface="標楷體" panose="03000509000000000000" pitchFamily="65" charset="-120"/>
                <a:ea typeface="標楷體" panose="03000509000000000000" pitchFamily="65" charset="-120"/>
              </a:rPr>
              <a:t>k-NN</a:t>
            </a:r>
            <a:r>
              <a:rPr lang="zh-TW" altLang="en-US" dirty="0">
                <a:latin typeface="標楷體" panose="03000509000000000000" pitchFamily="65" charset="-120"/>
                <a:ea typeface="標楷體" panose="03000509000000000000" pitchFamily="65" charset="-120"/>
              </a:rPr>
              <a:t>的正確率較高</a:t>
            </a:r>
            <a:r>
              <a:rPr lang="zh-TW" altLang="en-US" dirty="0" smtClean="0">
                <a:latin typeface="標楷體" panose="03000509000000000000" pitchFamily="65" charset="-120"/>
                <a:ea typeface="標楷體" panose="03000509000000000000" pitchFamily="65" charset="-120"/>
              </a:rPr>
              <a:t>，較能準確</a:t>
            </a:r>
            <a:r>
              <a:rPr lang="zh-TW" altLang="en-US" dirty="0">
                <a:latin typeface="標楷體" panose="03000509000000000000" pitchFamily="65" charset="-120"/>
                <a:ea typeface="標楷體" panose="03000509000000000000" pitchFamily="65" charset="-120"/>
              </a:rPr>
              <a:t>地預測客戶是否流失。</a:t>
            </a:r>
          </a:p>
          <a:p>
            <a:r>
              <a:rPr lang="zh-TW" altLang="en-US" dirty="0">
                <a:latin typeface="標楷體" panose="03000509000000000000" pitchFamily="65" charset="-120"/>
                <a:ea typeface="標楷體" panose="03000509000000000000" pitchFamily="65" charset="-120"/>
              </a:rPr>
              <a:t>從決策樹的模型可以看到，</a:t>
            </a:r>
            <a:r>
              <a:rPr lang="zh-TW" altLang="en-US" dirty="0" smtClean="0">
                <a:latin typeface="標楷體" panose="03000509000000000000" pitchFamily="65" charset="-120"/>
                <a:ea typeface="標楷體" panose="03000509000000000000" pitchFamily="65" charset="-120"/>
              </a:rPr>
              <a:t>合約期限較</a:t>
            </a:r>
            <a:r>
              <a:rPr lang="zh-TW" altLang="en-US" dirty="0">
                <a:latin typeface="標楷體" panose="03000509000000000000" pitchFamily="65" charset="-120"/>
                <a:ea typeface="標楷體" panose="03000509000000000000" pitchFamily="65" charset="-120"/>
              </a:rPr>
              <a:t>長的</a:t>
            </a:r>
            <a:r>
              <a:rPr lang="en-US" altLang="zh-TW" dirty="0">
                <a:latin typeface="標楷體" panose="03000509000000000000" pitchFamily="65" charset="-120"/>
                <a:ea typeface="標楷體" panose="03000509000000000000" pitchFamily="65" charset="-120"/>
              </a:rPr>
              <a:t>(1</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2 years)</a:t>
            </a:r>
            <a:r>
              <a:rPr lang="zh-TW" altLang="en-US" dirty="0">
                <a:latin typeface="標楷體" panose="03000509000000000000" pitchFamily="65" charset="-120"/>
                <a:ea typeface="標楷體" panose="03000509000000000000" pitchFamily="65" charset="-120"/>
              </a:rPr>
              <a:t>的客戶，都傾向於待在原有的電信</a:t>
            </a:r>
            <a:r>
              <a:rPr lang="zh-TW" altLang="en-US" dirty="0" smtClean="0">
                <a:latin typeface="標楷體" panose="03000509000000000000" pitchFamily="65" charset="-120"/>
                <a:ea typeface="標楷體" panose="03000509000000000000" pitchFamily="65" charset="-120"/>
              </a:rPr>
              <a:t>公司。</a:t>
            </a:r>
            <a:endParaRPr lang="en-US" altLang="zh-TW" dirty="0" smtClean="0">
              <a:latin typeface="標楷體" panose="03000509000000000000" pitchFamily="65" charset="-120"/>
              <a:ea typeface="標楷體" panose="03000509000000000000" pitchFamily="65" charset="-120"/>
            </a:endParaRPr>
          </a:p>
          <a:p>
            <a:endParaRPr lang="zh-TW" altLang="en-US" b="1" dirty="0">
              <a:latin typeface="標楷體" panose="03000509000000000000" pitchFamily="65" charset="-120"/>
              <a:ea typeface="標楷體" panose="03000509000000000000" pitchFamily="65" charset="-120"/>
            </a:endParaRPr>
          </a:p>
          <a:p>
            <a:endParaRPr lang="zh-TW" altLang="en-US" dirty="0"/>
          </a:p>
        </p:txBody>
      </p:sp>
      <p:pic>
        <p:nvPicPr>
          <p:cNvPr id="6" name="圖片 5"/>
          <p:cNvPicPr>
            <a:picLocks noChangeAspect="1"/>
          </p:cNvPicPr>
          <p:nvPr/>
        </p:nvPicPr>
        <p:blipFill>
          <a:blip r:embed="rId3"/>
          <a:stretch>
            <a:fillRect/>
          </a:stretch>
        </p:blipFill>
        <p:spPr>
          <a:xfrm>
            <a:off x="3003322" y="3673701"/>
            <a:ext cx="5343525" cy="2181225"/>
          </a:xfrm>
          <a:prstGeom prst="rect">
            <a:avLst/>
          </a:prstGeom>
        </p:spPr>
      </p:pic>
    </p:spTree>
    <p:extLst>
      <p:ext uri="{BB962C8B-B14F-4D97-AF65-F5344CB8AC3E}">
        <p14:creationId xmlns:p14="http://schemas.microsoft.com/office/powerpoint/2010/main" val="5983497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23">
            <a:extLst>
              <a:ext uri="{FF2B5EF4-FFF2-40B4-BE49-F238E27FC236}">
                <a16:creationId xmlns:a16="http://schemas.microsoft.com/office/drawing/2014/main" xmlns="" id="{270C219A-1862-4353-8CF6-18261B2F11A0}"/>
              </a:ext>
            </a:extLst>
          </p:cNvPr>
          <p:cNvSpPr txBox="1"/>
          <p:nvPr/>
        </p:nvSpPr>
        <p:spPr>
          <a:xfrm>
            <a:off x="860912" y="327372"/>
            <a:ext cx="3262432" cy="830997"/>
          </a:xfrm>
          <a:prstGeom prst="rect">
            <a:avLst/>
          </a:prstGeom>
          <a:noFill/>
        </p:spPr>
        <p:txBody>
          <a:bodyPr wrap="none" rtlCol="0">
            <a:spAutoFit/>
          </a:bodyPr>
          <a:lstStyle/>
          <a:p>
            <a:r>
              <a:rPr lang="zh-TW" altLang="en-US" sz="4800" b="1" dirty="0">
                <a:solidFill>
                  <a:schemeClr val="bg2">
                    <a:lumMod val="75000"/>
                  </a:schemeClr>
                </a:solidFill>
                <a:latin typeface="Calibri" panose="020F0502020204030204" pitchFamily="34" charset="0"/>
                <a:ea typeface="標楷體" pitchFamily="65" charset="-120"/>
                <a:cs typeface="Calibri" panose="020F0502020204030204" pitchFamily="34" charset="0"/>
              </a:rPr>
              <a:t>結論與建議</a:t>
            </a:r>
            <a:endParaRPr lang="zh-CN" altLang="en-US" sz="4800" b="1" dirty="0">
              <a:solidFill>
                <a:schemeClr val="bg2">
                  <a:lumMod val="7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endParaRPr>
          </a:p>
        </p:txBody>
      </p:sp>
      <p:sp>
        <p:nvSpPr>
          <p:cNvPr id="10" name="等腰三角形 9">
            <a:extLst>
              <a:ext uri="{FF2B5EF4-FFF2-40B4-BE49-F238E27FC236}">
                <a16:creationId xmlns:a16="http://schemas.microsoft.com/office/drawing/2014/main" xmlns="" id="{1A7A8D32-75BD-4E64-85E9-DC4EF8183886}"/>
              </a:ext>
            </a:extLst>
          </p:cNvPr>
          <p:cNvSpPr/>
          <p:nvPr/>
        </p:nvSpPr>
        <p:spPr>
          <a:xfrm rot="16200000" flipH="1" flipV="1">
            <a:off x="567180" y="611626"/>
            <a:ext cx="304323" cy="262490"/>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Calibri" panose="020F0502020204030204" pitchFamily="34" charset="0"/>
              <a:ea typeface="FZHei-B01S" panose="02010601030101010101" pitchFamily="2" charset="-122"/>
              <a:cs typeface="Calibri" panose="020F0502020204030204" pitchFamily="34" charset="0"/>
              <a:sym typeface="FZHei-B01S" panose="02010601030101010101" pitchFamily="2" charset="-122"/>
            </a:endParaRPr>
          </a:p>
        </p:txBody>
      </p:sp>
      <p:sp>
        <p:nvSpPr>
          <p:cNvPr id="4" name="內容版面配置區 2"/>
          <p:cNvSpPr txBox="1">
            <a:spLocks/>
          </p:cNvSpPr>
          <p:nvPr/>
        </p:nvSpPr>
        <p:spPr>
          <a:xfrm>
            <a:off x="540327" y="1509486"/>
            <a:ext cx="10515600" cy="45629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smtClean="0">
                <a:latin typeface="標楷體" panose="03000509000000000000" pitchFamily="65" charset="-120"/>
                <a:ea typeface="標楷體" panose="03000509000000000000" pitchFamily="65" charset="-120"/>
              </a:rPr>
              <a:t>合約期限以月計算，且月繳費用中高的客戶，如果待在該電信公司時間越短就越容易出走流失。</a:t>
            </a:r>
            <a:endParaRPr lang="zh-TW" altLang="en-US" dirty="0"/>
          </a:p>
        </p:txBody>
      </p:sp>
      <p:pic>
        <p:nvPicPr>
          <p:cNvPr id="5" name="圖片 4"/>
          <p:cNvPicPr>
            <a:picLocks noChangeAspect="1"/>
          </p:cNvPicPr>
          <p:nvPr/>
        </p:nvPicPr>
        <p:blipFill>
          <a:blip r:embed="rId3"/>
          <a:stretch>
            <a:fillRect/>
          </a:stretch>
        </p:blipFill>
        <p:spPr>
          <a:xfrm>
            <a:off x="2852529" y="2692446"/>
            <a:ext cx="5614579" cy="3380014"/>
          </a:xfrm>
          <a:prstGeom prst="rect">
            <a:avLst/>
          </a:prstGeom>
        </p:spPr>
      </p:pic>
      <p:pic>
        <p:nvPicPr>
          <p:cNvPr id="7" name="圖片 6"/>
          <p:cNvPicPr>
            <a:picLocks noChangeAspect="1"/>
          </p:cNvPicPr>
          <p:nvPr/>
        </p:nvPicPr>
        <p:blipFill>
          <a:blip r:embed="rId4"/>
          <a:stretch>
            <a:fillRect/>
          </a:stretch>
        </p:blipFill>
        <p:spPr>
          <a:xfrm>
            <a:off x="2719841" y="2692446"/>
            <a:ext cx="6067487" cy="3380014"/>
          </a:xfrm>
          <a:prstGeom prst="rect">
            <a:avLst/>
          </a:prstGeom>
        </p:spPr>
      </p:pic>
    </p:spTree>
    <p:extLst>
      <p:ext uri="{BB962C8B-B14F-4D97-AF65-F5344CB8AC3E}">
        <p14:creationId xmlns:p14="http://schemas.microsoft.com/office/powerpoint/2010/main" val="309546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23">
            <a:extLst>
              <a:ext uri="{FF2B5EF4-FFF2-40B4-BE49-F238E27FC236}">
                <a16:creationId xmlns:a16="http://schemas.microsoft.com/office/drawing/2014/main" xmlns="" id="{270C219A-1862-4353-8CF6-18261B2F11A0}"/>
              </a:ext>
            </a:extLst>
          </p:cNvPr>
          <p:cNvSpPr txBox="1"/>
          <p:nvPr/>
        </p:nvSpPr>
        <p:spPr>
          <a:xfrm>
            <a:off x="860912" y="327372"/>
            <a:ext cx="3262432" cy="830997"/>
          </a:xfrm>
          <a:prstGeom prst="rect">
            <a:avLst/>
          </a:prstGeom>
          <a:noFill/>
        </p:spPr>
        <p:txBody>
          <a:bodyPr wrap="none" rtlCol="0">
            <a:spAutoFit/>
          </a:bodyPr>
          <a:lstStyle/>
          <a:p>
            <a:r>
              <a:rPr lang="zh-TW" altLang="en-US" sz="4800" b="1" dirty="0">
                <a:solidFill>
                  <a:schemeClr val="bg2">
                    <a:lumMod val="75000"/>
                  </a:schemeClr>
                </a:solidFill>
                <a:latin typeface="Calibri" panose="020F0502020204030204" pitchFamily="34" charset="0"/>
                <a:ea typeface="標楷體" pitchFamily="65" charset="-120"/>
                <a:cs typeface="Calibri" panose="020F0502020204030204" pitchFamily="34" charset="0"/>
              </a:rPr>
              <a:t>結論與建議</a:t>
            </a:r>
            <a:endParaRPr lang="zh-CN" altLang="en-US" sz="4800" b="1" dirty="0">
              <a:solidFill>
                <a:schemeClr val="bg2">
                  <a:lumMod val="7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endParaRPr>
          </a:p>
        </p:txBody>
      </p:sp>
      <p:sp>
        <p:nvSpPr>
          <p:cNvPr id="10" name="等腰三角形 9">
            <a:extLst>
              <a:ext uri="{FF2B5EF4-FFF2-40B4-BE49-F238E27FC236}">
                <a16:creationId xmlns:a16="http://schemas.microsoft.com/office/drawing/2014/main" xmlns="" id="{1A7A8D32-75BD-4E64-85E9-DC4EF8183886}"/>
              </a:ext>
            </a:extLst>
          </p:cNvPr>
          <p:cNvSpPr/>
          <p:nvPr/>
        </p:nvSpPr>
        <p:spPr>
          <a:xfrm rot="16200000" flipH="1" flipV="1">
            <a:off x="567180" y="611626"/>
            <a:ext cx="304323" cy="262490"/>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Calibri" panose="020F0502020204030204" pitchFamily="34" charset="0"/>
              <a:ea typeface="FZHei-B01S" panose="02010601030101010101" pitchFamily="2" charset="-122"/>
              <a:cs typeface="Calibri" panose="020F0502020204030204" pitchFamily="34" charset="0"/>
              <a:sym typeface="FZHei-B01S" panose="02010601030101010101" pitchFamily="2" charset="-122"/>
            </a:endParaRPr>
          </a:p>
        </p:txBody>
      </p:sp>
      <p:sp>
        <p:nvSpPr>
          <p:cNvPr id="4" name="內容版面配置區 2"/>
          <p:cNvSpPr txBox="1">
            <a:spLocks/>
          </p:cNvSpPr>
          <p:nvPr/>
        </p:nvSpPr>
        <p:spPr>
          <a:xfrm>
            <a:off x="540327" y="1509486"/>
            <a:ext cx="10515600" cy="45629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smtClean="0">
                <a:latin typeface="標楷體" panose="03000509000000000000" pitchFamily="65" charset="-120"/>
                <a:ea typeface="標楷體" panose="03000509000000000000" pitchFamily="65" charset="-120"/>
              </a:rPr>
              <a:t>我們認為應該推出一些促銷方案，讓客戶能長期待在我們的電信公司，使其成為我們長期客戶，降低流失率。</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但在台灣因為各</a:t>
            </a:r>
            <a:r>
              <a:rPr lang="zh-TW" altLang="en-US" dirty="0">
                <a:latin typeface="標楷體" panose="03000509000000000000" pitchFamily="65" charset="-120"/>
                <a:ea typeface="標楷體" panose="03000509000000000000" pitchFamily="65" charset="-120"/>
              </a:rPr>
              <a:t>家</a:t>
            </a:r>
            <a:r>
              <a:rPr lang="zh-TW" altLang="en-US" dirty="0" smtClean="0">
                <a:latin typeface="標楷體" panose="03000509000000000000" pitchFamily="65" charset="-120"/>
                <a:ea typeface="標楷體" panose="03000509000000000000" pitchFamily="65" charset="-120"/>
              </a:rPr>
              <a:t>電信不斷在推出低價格吃到飽的方案，因此我們認為電信公司還需要有自己的特色，才能脫穎而出。</a:t>
            </a:r>
            <a:endParaRPr lang="zh-TW" altLang="en-US" dirty="0"/>
          </a:p>
        </p:txBody>
      </p:sp>
    </p:spTree>
    <p:extLst>
      <p:ext uri="{BB962C8B-B14F-4D97-AF65-F5344CB8AC3E}">
        <p14:creationId xmlns:p14="http://schemas.microsoft.com/office/powerpoint/2010/main" val="37486996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6"/>
          <p:cNvSpPr txBox="1"/>
          <p:nvPr>
            <p:custDataLst>
              <p:tags r:id="rId1"/>
            </p:custDataLst>
          </p:nvPr>
        </p:nvSpPr>
        <p:spPr>
          <a:xfrm>
            <a:off x="2899865" y="2488709"/>
            <a:ext cx="5827236" cy="696024"/>
          </a:xfrm>
          <a:prstGeom prst="rect">
            <a:avLst/>
          </a:prstGeom>
          <a:noFill/>
        </p:spPr>
        <p:txBody>
          <a:bodyPr wrap="none" rtlCol="0" anchor="ctr">
            <a:spAutoFit/>
          </a:bodyPr>
          <a:lstStyle/>
          <a:p>
            <a:pPr algn="ctr">
              <a:lnSpc>
                <a:spcPct val="120000"/>
              </a:lnSpc>
            </a:pPr>
            <a:r>
              <a:rPr lang="en-US" altLang="zh-TW" sz="3600" b="1" dirty="0" smtClean="0">
                <a:solidFill>
                  <a:schemeClr val="accent1"/>
                </a:solidFill>
                <a:latin typeface="Arial" pitchFamily="34" charset="0"/>
                <a:ea typeface="標楷體" pitchFamily="65" charset="-120"/>
                <a:cs typeface="Arial" pitchFamily="34" charset="0"/>
              </a:rPr>
              <a:t>Thanks for your listening.</a:t>
            </a:r>
            <a:endParaRPr lang="zh-CN" altLang="en-US" sz="3600" b="1" dirty="0">
              <a:solidFill>
                <a:schemeClr val="accent1"/>
              </a:solidFill>
              <a:latin typeface="Arial" pitchFamily="34" charset="0"/>
              <a:ea typeface="標楷體" pitchFamily="65" charset="-120"/>
              <a:cs typeface="Arial" pitchFamily="34" charset="0"/>
            </a:endParaRPr>
          </a:p>
        </p:txBody>
      </p:sp>
      <p:sp>
        <p:nvSpPr>
          <p:cNvPr id="4" name="PA_半闭框 7"/>
          <p:cNvSpPr/>
          <p:nvPr>
            <p:custDataLst>
              <p:tags r:id="rId2"/>
            </p:custDataLst>
          </p:nvPr>
        </p:nvSpPr>
        <p:spPr>
          <a:xfrm>
            <a:off x="2386416" y="2243178"/>
            <a:ext cx="2124236" cy="972108"/>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PA_半闭框 7"/>
          <p:cNvSpPr/>
          <p:nvPr>
            <p:custDataLst>
              <p:tags r:id="rId3"/>
            </p:custDataLst>
          </p:nvPr>
        </p:nvSpPr>
        <p:spPr>
          <a:xfrm flipH="1" flipV="1">
            <a:off x="7319873" y="2684065"/>
            <a:ext cx="1899828" cy="675692"/>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69337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0-#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53" presetClass="entr" presetSubtype="16"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Effect transition="in" filter="fade">
                                      <p:cBhvr>
                                        <p:cTn id="14" dur="1000"/>
                                        <p:tgtEl>
                                          <p:spTgt spid="3"/>
                                        </p:tgtEl>
                                      </p:cBhvr>
                                    </p:animEffect>
                                  </p:childTnLst>
                                </p:cTn>
                              </p:par>
                            </p:childTnLst>
                          </p:cTn>
                        </p:par>
                        <p:par>
                          <p:cTn id="15" fill="hold">
                            <p:stCondLst>
                              <p:cond delay="3000"/>
                            </p:stCondLst>
                            <p:childTnLst>
                              <p:par>
                                <p:cTn id="16" presetID="2" presetClass="entr" presetSubtype="2"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2000" fill="hold"/>
                                        <p:tgtEl>
                                          <p:spTgt spid="5"/>
                                        </p:tgtEl>
                                        <p:attrNameLst>
                                          <p:attrName>ppt_x</p:attrName>
                                        </p:attrNameLst>
                                      </p:cBhvr>
                                      <p:tavLst>
                                        <p:tav tm="0">
                                          <p:val>
                                            <p:strVal val="1+#ppt_w/2"/>
                                          </p:val>
                                        </p:tav>
                                        <p:tav tm="100000">
                                          <p:val>
                                            <p:strVal val="#ppt_x"/>
                                          </p:val>
                                        </p:tav>
                                      </p:tavLst>
                                    </p:anim>
                                    <p:anim calcmode="lin" valueType="num">
                                      <p:cBhvr additive="base">
                                        <p:cTn id="19" dur="2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autoUpdateAnimBg="0"/>
      <p:bldP spid="5"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五边形 8">
            <a:extLst>
              <a:ext uri="{FF2B5EF4-FFF2-40B4-BE49-F238E27FC236}">
                <a16:creationId xmlns:a16="http://schemas.microsoft.com/office/drawing/2014/main" xmlns="" id="{C9F7AAE5-0444-4FFC-A677-7CF542177A0F}"/>
              </a:ext>
            </a:extLst>
          </p:cNvPr>
          <p:cNvSpPr/>
          <p:nvPr/>
        </p:nvSpPr>
        <p:spPr>
          <a:xfrm>
            <a:off x="3987255" y="1484442"/>
            <a:ext cx="4298496" cy="4093806"/>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endParaRPr>
          </a:p>
        </p:txBody>
      </p:sp>
      <p:sp>
        <p:nvSpPr>
          <p:cNvPr id="10" name="文本框 9"/>
          <p:cNvSpPr txBox="1"/>
          <p:nvPr/>
        </p:nvSpPr>
        <p:spPr>
          <a:xfrm>
            <a:off x="2780712" y="2321004"/>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rPr>
              <a:t>1</a:t>
            </a:r>
            <a:endParaRPr lang="zh-CN" altLang="en-US" sz="13800" dirty="0">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endParaRPr>
          </a:p>
        </p:txBody>
      </p:sp>
      <p:sp>
        <p:nvSpPr>
          <p:cNvPr id="11" name="文本框 10"/>
          <p:cNvSpPr txBox="1"/>
          <p:nvPr/>
        </p:nvSpPr>
        <p:spPr>
          <a:xfrm>
            <a:off x="4525257" y="3263183"/>
            <a:ext cx="3250201"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TW" altLang="en-US" sz="4800" dirty="0">
                <a:latin typeface="標楷體" panose="03000509000000000000" pitchFamily="65" charset="-120"/>
                <a:ea typeface="標楷體" panose="03000509000000000000" pitchFamily="65" charset="-120"/>
              </a:rPr>
              <a:t>資料集介紹</a:t>
            </a:r>
            <a:endParaRPr lang="zh-CN" altLang="en-US" sz="4800" dirty="0">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endParaRPr>
          </a:p>
        </p:txBody>
      </p:sp>
      <p:sp>
        <p:nvSpPr>
          <p:cNvPr id="13" name="文本框 12"/>
          <p:cNvSpPr txBox="1"/>
          <p:nvPr/>
        </p:nvSpPr>
        <p:spPr>
          <a:xfrm>
            <a:off x="2461307" y="3291487"/>
            <a:ext cx="1571759" cy="400110"/>
          </a:xfrm>
          <a:prstGeom prst="rect">
            <a:avLst/>
          </a:prstGeom>
          <a:solidFill>
            <a:srgbClr val="F9F9F9"/>
          </a:solidFill>
        </p:spPr>
        <p:txBody>
          <a:bodyPr wrap="square" rtlCol="0">
            <a:spAutoFit/>
            <a:scene3d>
              <a:camera prst="orthographicFront"/>
              <a:lightRig rig="threePt" dir="t"/>
            </a:scene3d>
            <a:sp3d contourW="12700"/>
          </a:bodyPr>
          <a:lstStyle/>
          <a:p>
            <a:pPr algn="r"/>
            <a:r>
              <a:rPr lang="en-US" altLang="zh-CN" sz="2000" b="1" dirty="0">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rPr>
              <a:t>PART 01</a:t>
            </a:r>
            <a:endParaRPr lang="zh-CN" altLang="en-US" sz="2000" b="1" dirty="0">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endParaRPr>
          </a:p>
        </p:txBody>
      </p:sp>
      <p:sp>
        <p:nvSpPr>
          <p:cNvPr id="4" name="五边形 3">
            <a:extLst>
              <a:ext uri="{FF2B5EF4-FFF2-40B4-BE49-F238E27FC236}">
                <a16:creationId xmlns:a16="http://schemas.microsoft.com/office/drawing/2014/main" xmlns="" id="{4D30105D-DD25-478F-941B-A3F721DE78E8}"/>
              </a:ext>
            </a:extLst>
          </p:cNvPr>
          <p:cNvSpPr/>
          <p:nvPr/>
        </p:nvSpPr>
        <p:spPr>
          <a:xfrm>
            <a:off x="2131915" y="2156731"/>
            <a:ext cx="2499277" cy="2380264"/>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endParaRPr>
          </a:p>
        </p:txBody>
      </p:sp>
    </p:spTree>
    <p:extLst>
      <p:ext uri="{BB962C8B-B14F-4D97-AF65-F5344CB8AC3E}">
        <p14:creationId xmlns:p14="http://schemas.microsoft.com/office/powerpoint/2010/main" val="2940786938"/>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88166208-686E-42B9-BD77-8B781B9DE816}"/>
              </a:ext>
            </a:extLst>
          </p:cNvPr>
          <p:cNvGrpSpPr/>
          <p:nvPr/>
        </p:nvGrpSpPr>
        <p:grpSpPr>
          <a:xfrm>
            <a:off x="540327" y="373151"/>
            <a:ext cx="3608254" cy="830997"/>
            <a:chOff x="568442" y="150966"/>
            <a:chExt cx="3403689" cy="830998"/>
          </a:xfrm>
        </p:grpSpPr>
        <p:sp>
          <p:nvSpPr>
            <p:cNvPr id="23" name="文本框 23">
              <a:extLst>
                <a:ext uri="{FF2B5EF4-FFF2-40B4-BE49-F238E27FC236}">
                  <a16:creationId xmlns:a16="http://schemas.microsoft.com/office/drawing/2014/main" xmlns="" id="{270C219A-1862-4353-8CF6-18261B2F11A0}"/>
                </a:ext>
              </a:extLst>
            </p:cNvPr>
            <p:cNvSpPr txBox="1"/>
            <p:nvPr/>
          </p:nvSpPr>
          <p:spPr>
            <a:xfrm>
              <a:off x="894658" y="150966"/>
              <a:ext cx="3077473" cy="830998"/>
            </a:xfrm>
            <a:prstGeom prst="rect">
              <a:avLst/>
            </a:prstGeom>
            <a:noFill/>
          </p:spPr>
          <p:txBody>
            <a:bodyPr wrap="none" rtlCol="0">
              <a:spAutoFit/>
            </a:bodyPr>
            <a:lstStyle/>
            <a:p>
              <a:r>
                <a:rPr lang="zh-CN" altLang="en-US" sz="4800" b="1" dirty="0">
                  <a:solidFill>
                    <a:schemeClr val="bg2">
                      <a:lumMod val="7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資料集介紹</a:t>
              </a:r>
            </a:p>
          </p:txBody>
        </p:sp>
        <p:sp>
          <p:nvSpPr>
            <p:cNvPr id="24" name="等腰三角形 23">
              <a:extLst>
                <a:ext uri="{FF2B5EF4-FFF2-40B4-BE49-F238E27FC236}">
                  <a16:creationId xmlns:a16="http://schemas.microsoft.com/office/drawing/2014/main" xmlns="" id="{1A7A8D32-75BD-4E64-85E9-DC4EF8183886}"/>
                </a:ext>
              </a:extLst>
            </p:cNvPr>
            <p:cNvSpPr/>
            <p:nvPr/>
          </p:nvSpPr>
          <p:spPr>
            <a:xfrm rot="16200000" flipH="1" flipV="1">
              <a:off x="521046" y="426376"/>
              <a:ext cx="382512" cy="287719"/>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Calibri" panose="020F0502020204030204" pitchFamily="34" charset="0"/>
                <a:ea typeface="FZHei-B01S" panose="02010601030101010101" pitchFamily="2" charset="-122"/>
                <a:cs typeface="Calibri" panose="020F0502020204030204" pitchFamily="34" charset="0"/>
                <a:sym typeface="FZHei-B01S" panose="02010601030101010101" pitchFamily="2" charset="-122"/>
              </a:endParaRPr>
            </a:p>
          </p:txBody>
        </p:sp>
      </p:grpSp>
      <p:sp>
        <p:nvSpPr>
          <p:cNvPr id="6" name="內容版面配置區 2"/>
          <p:cNvSpPr txBox="1">
            <a:spLocks/>
          </p:cNvSpPr>
          <p:nvPr/>
        </p:nvSpPr>
        <p:spPr>
          <a:xfrm>
            <a:off x="540327" y="1346654"/>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smtClean="0">
                <a:latin typeface="標楷體" panose="03000509000000000000" pitchFamily="65" charset="-120"/>
                <a:ea typeface="標楷體" panose="03000509000000000000" pitchFamily="65" charset="-120"/>
              </a:rPr>
              <a:t>資料集名稱：</a:t>
            </a:r>
            <a:r>
              <a:rPr lang="en-US" altLang="zh-TW" dirty="0" smtClean="0">
                <a:latin typeface="標楷體" panose="03000509000000000000" pitchFamily="65" charset="-120"/>
                <a:ea typeface="標楷體" panose="03000509000000000000" pitchFamily="65" charset="-120"/>
              </a:rPr>
              <a:t>Telco Customer Churn</a:t>
            </a:r>
          </a:p>
          <a:p>
            <a:r>
              <a:rPr lang="zh-TW" altLang="en-US" dirty="0" smtClean="0">
                <a:latin typeface="標楷體" panose="03000509000000000000" pitchFamily="65" charset="-120"/>
                <a:ea typeface="標楷體" panose="03000509000000000000" pitchFamily="65" charset="-120"/>
              </a:rPr>
              <a:t>資料集來源：</a:t>
            </a:r>
            <a:r>
              <a:rPr lang="en-US" altLang="zh-TW" dirty="0" err="1" smtClean="0">
                <a:latin typeface="標楷體" panose="03000509000000000000" pitchFamily="65" charset="-120"/>
                <a:ea typeface="標楷體" panose="03000509000000000000" pitchFamily="65" charset="-120"/>
              </a:rPr>
              <a:t>Kaggle</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資料筆數：</a:t>
            </a:r>
            <a:r>
              <a:rPr lang="en-US" altLang="zh-TW" dirty="0" smtClean="0">
                <a:latin typeface="標楷體" panose="03000509000000000000" pitchFamily="65" charset="-120"/>
                <a:ea typeface="標楷體" panose="03000509000000000000" pitchFamily="65" charset="-120"/>
              </a:rPr>
              <a:t>14086</a:t>
            </a:r>
            <a:r>
              <a:rPr lang="zh-TW" altLang="en-US" dirty="0" smtClean="0">
                <a:latin typeface="標楷體" panose="03000509000000000000" pitchFamily="65" charset="-120"/>
                <a:ea typeface="標楷體" panose="03000509000000000000" pitchFamily="65" charset="-120"/>
              </a:rPr>
              <a:t>筆數</a:t>
            </a:r>
            <a:endParaRPr lang="en-US" altLang="zh-TW" dirty="0" smtClean="0">
              <a:latin typeface="標楷體" panose="03000509000000000000" pitchFamily="65" charset="-120"/>
              <a:ea typeface="標楷體" panose="03000509000000000000" pitchFamily="65" charset="-120"/>
            </a:endParaRPr>
          </a:p>
          <a:p>
            <a:endParaRPr lang="zh-TW" altLang="en-US" dirty="0"/>
          </a:p>
        </p:txBody>
      </p:sp>
      <p:sp>
        <p:nvSpPr>
          <p:cNvPr id="7" name="文字方塊 6"/>
          <p:cNvSpPr txBox="1"/>
          <p:nvPr/>
        </p:nvSpPr>
        <p:spPr>
          <a:xfrm>
            <a:off x="105955" y="6372860"/>
            <a:ext cx="6247223" cy="338554"/>
          </a:xfrm>
          <a:prstGeom prst="rect">
            <a:avLst/>
          </a:prstGeom>
          <a:noFill/>
        </p:spPr>
        <p:txBody>
          <a:bodyPr wrap="none" rtlCol="0">
            <a:spAutoFit/>
          </a:bodyPr>
          <a:lstStyle/>
          <a:p>
            <a:r>
              <a:rPr lang="zh-TW" altLang="en-US" sz="1600" dirty="0" smtClean="0"/>
              <a:t>參考資料：</a:t>
            </a:r>
            <a:r>
              <a:rPr lang="en-US" altLang="zh-TW" sz="1600" dirty="0">
                <a:hlinkClick r:id="rId3"/>
              </a:rPr>
              <a:t>https://www.kaggle.com/blastchar/telco-customer-churn</a:t>
            </a:r>
            <a:endParaRPr lang="zh-TW" altLang="en-US" sz="1600" dirty="0"/>
          </a:p>
        </p:txBody>
      </p:sp>
      <p:pic>
        <p:nvPicPr>
          <p:cNvPr id="8" name="圖片 7"/>
          <p:cNvPicPr>
            <a:picLocks noChangeAspect="1"/>
          </p:cNvPicPr>
          <p:nvPr/>
        </p:nvPicPr>
        <p:blipFill>
          <a:blip r:embed="rId4"/>
          <a:stretch>
            <a:fillRect/>
          </a:stretch>
        </p:blipFill>
        <p:spPr>
          <a:xfrm>
            <a:off x="540327" y="2945436"/>
            <a:ext cx="10214151" cy="3009413"/>
          </a:xfrm>
          <a:prstGeom prst="rect">
            <a:avLst/>
          </a:prstGeom>
        </p:spPr>
      </p:pic>
    </p:spTree>
    <p:extLst>
      <p:ext uri="{BB962C8B-B14F-4D97-AF65-F5344CB8AC3E}">
        <p14:creationId xmlns:p14="http://schemas.microsoft.com/office/powerpoint/2010/main" val="301217753"/>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內容版面配置區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0327" y="1624706"/>
            <a:ext cx="11242370" cy="3514357"/>
          </a:xfrm>
        </p:spPr>
      </p:pic>
      <p:sp>
        <p:nvSpPr>
          <p:cNvPr id="4" name="文本框 23">
            <a:extLst>
              <a:ext uri="{FF2B5EF4-FFF2-40B4-BE49-F238E27FC236}">
                <a16:creationId xmlns:a16="http://schemas.microsoft.com/office/drawing/2014/main" xmlns="" id="{270C219A-1862-4353-8CF6-18261B2F11A0}"/>
              </a:ext>
            </a:extLst>
          </p:cNvPr>
          <p:cNvSpPr txBox="1"/>
          <p:nvPr/>
        </p:nvSpPr>
        <p:spPr>
          <a:xfrm>
            <a:off x="886149" y="373151"/>
            <a:ext cx="4682692" cy="830997"/>
          </a:xfrm>
          <a:prstGeom prst="rect">
            <a:avLst/>
          </a:prstGeom>
          <a:noFill/>
        </p:spPr>
        <p:txBody>
          <a:bodyPr wrap="none" rtlCol="0">
            <a:spAutoFit/>
          </a:bodyPr>
          <a:lstStyle/>
          <a:p>
            <a:r>
              <a:rPr lang="zh-CN" altLang="en-US" sz="4800" b="1" dirty="0">
                <a:solidFill>
                  <a:schemeClr val="bg2">
                    <a:lumMod val="7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資料集</a:t>
            </a:r>
            <a:r>
              <a:rPr lang="zh-CN" altLang="en-US" sz="4800" b="1" dirty="0" smtClean="0">
                <a:solidFill>
                  <a:schemeClr val="bg2">
                    <a:lumMod val="7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介紹</a:t>
            </a:r>
            <a:r>
              <a:rPr lang="en-US" altLang="zh-CN" sz="4800" b="1" dirty="0">
                <a:solidFill>
                  <a:schemeClr val="bg2">
                    <a:lumMod val="7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a:t>
            </a:r>
            <a:r>
              <a:rPr lang="zh-CN" altLang="en-US" sz="4800" b="1" dirty="0">
                <a:solidFill>
                  <a:schemeClr val="bg2">
                    <a:lumMod val="7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參數</a:t>
            </a:r>
          </a:p>
        </p:txBody>
      </p:sp>
      <p:sp>
        <p:nvSpPr>
          <p:cNvPr id="5" name="等腰三角形 4">
            <a:extLst>
              <a:ext uri="{FF2B5EF4-FFF2-40B4-BE49-F238E27FC236}">
                <a16:creationId xmlns:a16="http://schemas.microsoft.com/office/drawing/2014/main" xmlns="" id="{1A7A8D32-75BD-4E64-85E9-DC4EF8183886}"/>
              </a:ext>
            </a:extLst>
          </p:cNvPr>
          <p:cNvSpPr/>
          <p:nvPr/>
        </p:nvSpPr>
        <p:spPr>
          <a:xfrm rot="16200000" flipH="1" flipV="1">
            <a:off x="501577" y="639914"/>
            <a:ext cx="382512" cy="305011"/>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Calibri" panose="020F0502020204030204" pitchFamily="34" charset="0"/>
              <a:ea typeface="FZHei-B01S" panose="02010601030101010101" pitchFamily="2" charset="-122"/>
              <a:cs typeface="Calibri" panose="020F0502020204030204" pitchFamily="34" charset="0"/>
              <a:sym typeface="FZHei-B01S" panose="02010601030101010101" pitchFamily="2" charset="-122"/>
            </a:endParaRPr>
          </a:p>
        </p:txBody>
      </p:sp>
    </p:spTree>
    <p:extLst>
      <p:ext uri="{BB962C8B-B14F-4D97-AF65-F5344CB8AC3E}">
        <p14:creationId xmlns:p14="http://schemas.microsoft.com/office/powerpoint/2010/main" val="13228206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3"/>
          <a:stretch>
            <a:fillRect/>
          </a:stretch>
        </p:blipFill>
        <p:spPr>
          <a:xfrm>
            <a:off x="540327" y="1611858"/>
            <a:ext cx="11605766" cy="1401642"/>
          </a:xfrm>
          <a:prstGeom prst="rect">
            <a:avLst/>
          </a:prstGeom>
        </p:spPr>
      </p:pic>
      <p:pic>
        <p:nvPicPr>
          <p:cNvPr id="7" name="圖片 6"/>
          <p:cNvPicPr>
            <a:picLocks noChangeAspect="1"/>
          </p:cNvPicPr>
          <p:nvPr/>
        </p:nvPicPr>
        <p:blipFill>
          <a:blip r:embed="rId4"/>
          <a:stretch>
            <a:fillRect/>
          </a:stretch>
        </p:blipFill>
        <p:spPr>
          <a:xfrm>
            <a:off x="540327" y="3421210"/>
            <a:ext cx="5629275" cy="2362200"/>
          </a:xfrm>
          <a:prstGeom prst="rect">
            <a:avLst/>
          </a:prstGeom>
        </p:spPr>
      </p:pic>
      <p:sp>
        <p:nvSpPr>
          <p:cNvPr id="5" name="文本框 23">
            <a:extLst>
              <a:ext uri="{FF2B5EF4-FFF2-40B4-BE49-F238E27FC236}">
                <a16:creationId xmlns:a16="http://schemas.microsoft.com/office/drawing/2014/main" xmlns="" id="{270C219A-1862-4353-8CF6-18261B2F11A0}"/>
              </a:ext>
            </a:extLst>
          </p:cNvPr>
          <p:cNvSpPr txBox="1"/>
          <p:nvPr/>
        </p:nvSpPr>
        <p:spPr>
          <a:xfrm>
            <a:off x="886149" y="373151"/>
            <a:ext cx="4682692" cy="830997"/>
          </a:xfrm>
          <a:prstGeom prst="rect">
            <a:avLst/>
          </a:prstGeom>
          <a:noFill/>
        </p:spPr>
        <p:txBody>
          <a:bodyPr wrap="none" rtlCol="0">
            <a:spAutoFit/>
          </a:bodyPr>
          <a:lstStyle/>
          <a:p>
            <a:r>
              <a:rPr lang="zh-CN" altLang="en-US" sz="4800" b="1" dirty="0">
                <a:solidFill>
                  <a:schemeClr val="bg2">
                    <a:lumMod val="7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資料集</a:t>
            </a:r>
            <a:r>
              <a:rPr lang="zh-CN" altLang="en-US" sz="4800" b="1" dirty="0" smtClean="0">
                <a:solidFill>
                  <a:schemeClr val="bg2">
                    <a:lumMod val="7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介紹</a:t>
            </a:r>
            <a:r>
              <a:rPr lang="en-US" altLang="zh-CN" sz="4800" b="1" dirty="0">
                <a:solidFill>
                  <a:schemeClr val="bg2">
                    <a:lumMod val="7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a:t>
            </a:r>
            <a:r>
              <a:rPr lang="zh-CN" altLang="en-US" sz="4800" b="1" dirty="0">
                <a:solidFill>
                  <a:schemeClr val="bg2">
                    <a:lumMod val="7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參數</a:t>
            </a:r>
          </a:p>
        </p:txBody>
      </p:sp>
      <p:sp>
        <p:nvSpPr>
          <p:cNvPr id="8" name="等腰三角形 7">
            <a:extLst>
              <a:ext uri="{FF2B5EF4-FFF2-40B4-BE49-F238E27FC236}">
                <a16:creationId xmlns:a16="http://schemas.microsoft.com/office/drawing/2014/main" xmlns="" id="{1A7A8D32-75BD-4E64-85E9-DC4EF8183886}"/>
              </a:ext>
            </a:extLst>
          </p:cNvPr>
          <p:cNvSpPr/>
          <p:nvPr/>
        </p:nvSpPr>
        <p:spPr>
          <a:xfrm rot="16200000" flipH="1" flipV="1">
            <a:off x="501577" y="639914"/>
            <a:ext cx="382512" cy="305011"/>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Calibri" panose="020F0502020204030204" pitchFamily="34" charset="0"/>
              <a:ea typeface="FZHei-B01S" panose="02010601030101010101" pitchFamily="2" charset="-122"/>
              <a:cs typeface="Calibri" panose="020F0502020204030204" pitchFamily="34" charset="0"/>
              <a:sym typeface="FZHei-B01S" panose="02010601030101010101" pitchFamily="2" charset="-122"/>
            </a:endParaRPr>
          </a:p>
        </p:txBody>
      </p:sp>
    </p:spTree>
    <p:extLst>
      <p:ext uri="{BB962C8B-B14F-4D97-AF65-F5344CB8AC3E}">
        <p14:creationId xmlns:p14="http://schemas.microsoft.com/office/powerpoint/2010/main" val="1551133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rotWithShape="1">
          <a:blip r:embed="rId3">
            <a:extLst>
              <a:ext uri="{28A0092B-C50C-407E-A947-70E740481C1C}">
                <a14:useLocalDpi xmlns:a14="http://schemas.microsoft.com/office/drawing/2010/main" val="0"/>
              </a:ext>
            </a:extLst>
          </a:blip>
          <a:srcRect b="33439"/>
          <a:stretch/>
        </p:blipFill>
        <p:spPr>
          <a:xfrm>
            <a:off x="527458" y="1729442"/>
            <a:ext cx="11346873" cy="2319254"/>
          </a:xfrm>
          <a:prstGeom prst="rect">
            <a:avLst/>
          </a:prstGeom>
        </p:spPr>
      </p:pic>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325" y="4048696"/>
            <a:ext cx="11346873" cy="1158989"/>
          </a:xfrm>
          <a:prstGeom prst="rect">
            <a:avLst/>
          </a:prstGeom>
        </p:spPr>
      </p:pic>
      <p:sp>
        <p:nvSpPr>
          <p:cNvPr id="5" name="文本框 23">
            <a:extLst>
              <a:ext uri="{FF2B5EF4-FFF2-40B4-BE49-F238E27FC236}">
                <a16:creationId xmlns:a16="http://schemas.microsoft.com/office/drawing/2014/main" xmlns="" id="{270C219A-1862-4353-8CF6-18261B2F11A0}"/>
              </a:ext>
            </a:extLst>
          </p:cNvPr>
          <p:cNvSpPr txBox="1"/>
          <p:nvPr/>
        </p:nvSpPr>
        <p:spPr>
          <a:xfrm>
            <a:off x="886149" y="373151"/>
            <a:ext cx="4682692" cy="830997"/>
          </a:xfrm>
          <a:prstGeom prst="rect">
            <a:avLst/>
          </a:prstGeom>
          <a:noFill/>
        </p:spPr>
        <p:txBody>
          <a:bodyPr wrap="none" rtlCol="0">
            <a:spAutoFit/>
          </a:bodyPr>
          <a:lstStyle/>
          <a:p>
            <a:r>
              <a:rPr lang="zh-CN" altLang="en-US" sz="4800" b="1" dirty="0">
                <a:solidFill>
                  <a:schemeClr val="bg2">
                    <a:lumMod val="7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資料集</a:t>
            </a:r>
            <a:r>
              <a:rPr lang="zh-CN" altLang="en-US" sz="4800" b="1" dirty="0" smtClean="0">
                <a:solidFill>
                  <a:schemeClr val="bg2">
                    <a:lumMod val="7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介紹</a:t>
            </a:r>
            <a:r>
              <a:rPr lang="en-US" altLang="zh-CN" sz="4800" b="1" dirty="0">
                <a:solidFill>
                  <a:schemeClr val="bg2">
                    <a:lumMod val="7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a:t>
            </a:r>
            <a:r>
              <a:rPr lang="zh-CN" altLang="en-US" sz="4800" b="1" dirty="0">
                <a:solidFill>
                  <a:schemeClr val="bg2">
                    <a:lumMod val="7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參數</a:t>
            </a:r>
          </a:p>
        </p:txBody>
      </p:sp>
      <p:sp>
        <p:nvSpPr>
          <p:cNvPr id="6" name="等腰三角形 5">
            <a:extLst>
              <a:ext uri="{FF2B5EF4-FFF2-40B4-BE49-F238E27FC236}">
                <a16:creationId xmlns:a16="http://schemas.microsoft.com/office/drawing/2014/main" xmlns="" id="{1A7A8D32-75BD-4E64-85E9-DC4EF8183886}"/>
              </a:ext>
            </a:extLst>
          </p:cNvPr>
          <p:cNvSpPr/>
          <p:nvPr/>
        </p:nvSpPr>
        <p:spPr>
          <a:xfrm rot="16200000" flipH="1" flipV="1">
            <a:off x="501577" y="639914"/>
            <a:ext cx="382512" cy="305011"/>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Calibri" panose="020F0502020204030204" pitchFamily="34" charset="0"/>
              <a:ea typeface="FZHei-B01S" panose="02010601030101010101" pitchFamily="2" charset="-122"/>
              <a:cs typeface="Calibri" panose="020F0502020204030204" pitchFamily="34" charset="0"/>
              <a:sym typeface="FZHei-B01S" panose="02010601030101010101" pitchFamily="2" charset="-122"/>
            </a:endParaRPr>
          </a:p>
        </p:txBody>
      </p:sp>
    </p:spTree>
    <p:extLst>
      <p:ext uri="{BB962C8B-B14F-4D97-AF65-F5344CB8AC3E}">
        <p14:creationId xmlns:p14="http://schemas.microsoft.com/office/powerpoint/2010/main" val="2463723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327" y="1575785"/>
            <a:ext cx="11643881" cy="3109425"/>
          </a:xfrm>
          <a:prstGeom prst="rect">
            <a:avLst/>
          </a:prstGeom>
        </p:spPr>
      </p:pic>
      <p:sp>
        <p:nvSpPr>
          <p:cNvPr id="4" name="文本框 23">
            <a:extLst>
              <a:ext uri="{FF2B5EF4-FFF2-40B4-BE49-F238E27FC236}">
                <a16:creationId xmlns:a16="http://schemas.microsoft.com/office/drawing/2014/main" xmlns="" id="{270C219A-1862-4353-8CF6-18261B2F11A0}"/>
              </a:ext>
            </a:extLst>
          </p:cNvPr>
          <p:cNvSpPr txBox="1"/>
          <p:nvPr/>
        </p:nvSpPr>
        <p:spPr>
          <a:xfrm>
            <a:off x="886149" y="373151"/>
            <a:ext cx="4682692" cy="830997"/>
          </a:xfrm>
          <a:prstGeom prst="rect">
            <a:avLst/>
          </a:prstGeom>
          <a:noFill/>
        </p:spPr>
        <p:txBody>
          <a:bodyPr wrap="none" rtlCol="0">
            <a:spAutoFit/>
          </a:bodyPr>
          <a:lstStyle/>
          <a:p>
            <a:r>
              <a:rPr lang="zh-CN" altLang="en-US" sz="4800" b="1" dirty="0">
                <a:solidFill>
                  <a:schemeClr val="bg2">
                    <a:lumMod val="7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資料集</a:t>
            </a:r>
            <a:r>
              <a:rPr lang="zh-CN" altLang="en-US" sz="4800" b="1" dirty="0" smtClean="0">
                <a:solidFill>
                  <a:schemeClr val="bg2">
                    <a:lumMod val="7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介紹</a:t>
            </a:r>
            <a:r>
              <a:rPr lang="en-US" altLang="zh-CN" sz="4800" b="1" dirty="0">
                <a:solidFill>
                  <a:schemeClr val="bg2">
                    <a:lumMod val="7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a:t>
            </a:r>
            <a:r>
              <a:rPr lang="zh-CN" altLang="en-US" sz="4800" b="1" dirty="0">
                <a:solidFill>
                  <a:schemeClr val="bg2">
                    <a:lumMod val="75000"/>
                  </a:schemeClr>
                </a:solidFill>
                <a:latin typeface="Calibri" panose="020F0502020204030204" pitchFamily="34" charset="0"/>
                <a:ea typeface="標楷體" pitchFamily="65" charset="-120"/>
                <a:cs typeface="Calibri" panose="020F0502020204030204" pitchFamily="34" charset="0"/>
                <a:sym typeface="FZHei-B01S" panose="02010601030101010101" pitchFamily="2" charset="-122"/>
              </a:rPr>
              <a:t>參數</a:t>
            </a:r>
          </a:p>
        </p:txBody>
      </p:sp>
      <p:sp>
        <p:nvSpPr>
          <p:cNvPr id="5" name="等腰三角形 4">
            <a:extLst>
              <a:ext uri="{FF2B5EF4-FFF2-40B4-BE49-F238E27FC236}">
                <a16:creationId xmlns:a16="http://schemas.microsoft.com/office/drawing/2014/main" xmlns="" id="{1A7A8D32-75BD-4E64-85E9-DC4EF8183886}"/>
              </a:ext>
            </a:extLst>
          </p:cNvPr>
          <p:cNvSpPr/>
          <p:nvPr/>
        </p:nvSpPr>
        <p:spPr>
          <a:xfrm rot="16200000" flipH="1" flipV="1">
            <a:off x="501577" y="639914"/>
            <a:ext cx="382512" cy="305011"/>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Calibri" panose="020F0502020204030204" pitchFamily="34" charset="0"/>
              <a:ea typeface="FZHei-B01S" panose="02010601030101010101" pitchFamily="2" charset="-122"/>
              <a:cs typeface="Calibri" panose="020F0502020204030204" pitchFamily="34" charset="0"/>
              <a:sym typeface="FZHei-B01S" panose="02010601030101010101" pitchFamily="2" charset="-122"/>
            </a:endParaRPr>
          </a:p>
        </p:txBody>
      </p:sp>
    </p:spTree>
    <p:extLst>
      <p:ext uri="{BB962C8B-B14F-4D97-AF65-F5344CB8AC3E}">
        <p14:creationId xmlns:p14="http://schemas.microsoft.com/office/powerpoint/2010/main" val="3800750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五边形 8">
            <a:extLst>
              <a:ext uri="{FF2B5EF4-FFF2-40B4-BE49-F238E27FC236}">
                <a16:creationId xmlns:a16="http://schemas.microsoft.com/office/drawing/2014/main" xmlns="" id="{C9F7AAE5-0444-4FFC-A677-7CF542177A0F}"/>
              </a:ext>
            </a:extLst>
          </p:cNvPr>
          <p:cNvSpPr/>
          <p:nvPr/>
        </p:nvSpPr>
        <p:spPr>
          <a:xfrm>
            <a:off x="3987255" y="1484442"/>
            <a:ext cx="4298496" cy="4093806"/>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endParaRPr>
          </a:p>
        </p:txBody>
      </p:sp>
      <p:sp>
        <p:nvSpPr>
          <p:cNvPr id="10" name="文本框 9"/>
          <p:cNvSpPr txBox="1"/>
          <p:nvPr/>
        </p:nvSpPr>
        <p:spPr>
          <a:xfrm>
            <a:off x="2780712" y="2321004"/>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rPr>
              <a:t>2</a:t>
            </a:r>
            <a:endParaRPr lang="zh-CN" altLang="en-US" sz="13800" dirty="0">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endParaRPr>
          </a:p>
        </p:txBody>
      </p:sp>
      <p:sp>
        <p:nvSpPr>
          <p:cNvPr id="11" name="文本框 10"/>
          <p:cNvSpPr txBox="1"/>
          <p:nvPr/>
        </p:nvSpPr>
        <p:spPr>
          <a:xfrm>
            <a:off x="4631192" y="3123845"/>
            <a:ext cx="3250201"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dist"/>
            <a:r>
              <a:rPr lang="zh-TW" altLang="en-US" sz="4800" dirty="0">
                <a:latin typeface="標楷體" panose="03000509000000000000" pitchFamily="65" charset="-120"/>
                <a:ea typeface="標楷體" panose="03000509000000000000" pitchFamily="65" charset="-120"/>
              </a:rPr>
              <a:t>分析</a:t>
            </a:r>
            <a:r>
              <a:rPr lang="zh-TW" altLang="en-US" sz="4800" dirty="0" smtClean="0">
                <a:latin typeface="標楷體" panose="03000509000000000000" pitchFamily="65" charset="-120"/>
                <a:ea typeface="標楷體" panose="03000509000000000000" pitchFamily="65" charset="-120"/>
              </a:rPr>
              <a:t>目的</a:t>
            </a:r>
            <a:endParaRPr lang="zh-CN" altLang="en-US" sz="5400" dirty="0">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endParaRPr>
          </a:p>
        </p:txBody>
      </p:sp>
      <p:sp>
        <p:nvSpPr>
          <p:cNvPr id="13" name="文本框 12"/>
          <p:cNvSpPr txBox="1"/>
          <p:nvPr/>
        </p:nvSpPr>
        <p:spPr>
          <a:xfrm>
            <a:off x="2461307" y="3291487"/>
            <a:ext cx="1571759" cy="400110"/>
          </a:xfrm>
          <a:prstGeom prst="rect">
            <a:avLst/>
          </a:prstGeom>
          <a:solidFill>
            <a:srgbClr val="F9F9F9"/>
          </a:solidFill>
        </p:spPr>
        <p:txBody>
          <a:bodyPr wrap="square" rtlCol="0">
            <a:spAutoFit/>
            <a:scene3d>
              <a:camera prst="orthographicFront"/>
              <a:lightRig rig="threePt" dir="t"/>
            </a:scene3d>
            <a:sp3d contourW="12700"/>
          </a:bodyPr>
          <a:lstStyle/>
          <a:p>
            <a:pPr algn="r"/>
            <a:r>
              <a:rPr lang="en-US" altLang="zh-CN" sz="2000" b="1" dirty="0">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rPr>
              <a:t>PART </a:t>
            </a:r>
            <a:r>
              <a:rPr lang="en-US" altLang="zh-CN" sz="2000" b="1" dirty="0" smtClean="0">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rPr>
              <a:t>02</a:t>
            </a:r>
            <a:endParaRPr lang="zh-CN" altLang="en-US" sz="2000" b="1" dirty="0">
              <a:solidFill>
                <a:srgbClr val="595959"/>
              </a:solidFill>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endParaRPr>
          </a:p>
        </p:txBody>
      </p:sp>
      <p:sp>
        <p:nvSpPr>
          <p:cNvPr id="4" name="五边形 3">
            <a:extLst>
              <a:ext uri="{FF2B5EF4-FFF2-40B4-BE49-F238E27FC236}">
                <a16:creationId xmlns:a16="http://schemas.microsoft.com/office/drawing/2014/main" xmlns="" id="{4D30105D-DD25-478F-941B-A3F721DE78E8}"/>
              </a:ext>
            </a:extLst>
          </p:cNvPr>
          <p:cNvSpPr/>
          <p:nvPr/>
        </p:nvSpPr>
        <p:spPr>
          <a:xfrm>
            <a:off x="2131915" y="2156731"/>
            <a:ext cx="2499277" cy="2380264"/>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標楷體" panose="03000509000000000000" pitchFamily="65" charset="-120"/>
              <a:cs typeface="Calibri" panose="020F0502020204030204" pitchFamily="34" charset="0"/>
              <a:sym typeface="FZHei-B01S" panose="02010601030101010101" pitchFamily="2" charset="-122"/>
            </a:endParaRPr>
          </a:p>
        </p:txBody>
      </p:sp>
    </p:spTree>
    <p:extLst>
      <p:ext uri="{BB962C8B-B14F-4D97-AF65-F5344CB8AC3E}">
        <p14:creationId xmlns:p14="http://schemas.microsoft.com/office/powerpoint/2010/main" val="4271286970"/>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自定义 114">
      <a:dk1>
        <a:sysClr val="windowText" lastClr="000000"/>
      </a:dk1>
      <a:lt1>
        <a:sysClr val="window" lastClr="FFFFFF"/>
      </a:lt1>
      <a:dk2>
        <a:srgbClr val="44546A"/>
      </a:dk2>
      <a:lt2>
        <a:srgbClr val="E7E6E6"/>
      </a:lt2>
      <a:accent1>
        <a:srgbClr val="595959"/>
      </a:accent1>
      <a:accent2>
        <a:srgbClr val="595959"/>
      </a:accent2>
      <a:accent3>
        <a:srgbClr val="595959"/>
      </a:accent3>
      <a:accent4>
        <a:srgbClr val="595959"/>
      </a:accent4>
      <a:accent5>
        <a:srgbClr val="595959"/>
      </a:accent5>
      <a:accent6>
        <a:srgbClr val="595959"/>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4121</TotalTime>
  <Words>995</Words>
  <Application>Microsoft Office PowerPoint</Application>
  <PresentationFormat>寬螢幕</PresentationFormat>
  <Paragraphs>156</Paragraphs>
  <Slides>24</Slides>
  <Notes>23</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24</vt:i4>
      </vt:variant>
    </vt:vector>
  </HeadingPairs>
  <TitlesOfParts>
    <vt:vector size="32" baseType="lpstr">
      <vt:lpstr>等线</vt:lpstr>
      <vt:lpstr>等线 Light</vt:lpstr>
      <vt:lpstr>FZHei-B01S</vt:lpstr>
      <vt:lpstr>新細明體</vt:lpstr>
      <vt:lpstr>標楷體</vt:lpstr>
      <vt:lpstr>Arial</vt:lpstr>
      <vt:lpstr>Calibri</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121</cp:revision>
  <dcterms:created xsi:type="dcterms:W3CDTF">2018-04-21T02:59:27Z</dcterms:created>
  <dcterms:modified xsi:type="dcterms:W3CDTF">2019-06-08T12:34:55Z</dcterms:modified>
</cp:coreProperties>
</file>