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85" r:id="rId24"/>
    <p:sldId id="318" r:id="rId25"/>
    <p:sldId id="360" r:id="rId26"/>
    <p:sldId id="350" r:id="rId27"/>
    <p:sldId id="361" r:id="rId28"/>
    <p:sldId id="351" r:id="rId29"/>
    <p:sldId id="352" r:id="rId30"/>
    <p:sldId id="353" r:id="rId31"/>
    <p:sldId id="354" r:id="rId32"/>
    <p:sldId id="355" r:id="rId33"/>
    <p:sldId id="362" r:id="rId34"/>
    <p:sldId id="356" r:id="rId35"/>
    <p:sldId id="357" r:id="rId36"/>
    <p:sldId id="358" r:id="rId37"/>
    <p:sldId id="359" r:id="rId38"/>
    <p:sldId id="363" r:id="rId39"/>
    <p:sldId id="321" r:id="rId40"/>
    <p:sldId id="364" r:id="rId41"/>
    <p:sldId id="365" r:id="rId42"/>
    <p:sldId id="366" r:id="rId43"/>
    <p:sldId id="367" r:id="rId44"/>
    <p:sldId id="368" r:id="rId45"/>
    <p:sldId id="370" r:id="rId46"/>
    <p:sldId id="369" r:id="rId47"/>
    <p:sldId id="379" r:id="rId48"/>
    <p:sldId id="380" r:id="rId49"/>
    <p:sldId id="381" r:id="rId50"/>
    <p:sldId id="382" r:id="rId51"/>
    <p:sldId id="383" r:id="rId52"/>
    <p:sldId id="330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mailto:ccteacher@naver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mailto:ccteacher@naver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mailto:ccteacher@naver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mailto:ccteacher@naver.co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mailto:ccteacher@naver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mailto:ccteacher@naver.co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mailto:ccteacher@naver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mailto:ccteacher@naver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mailto:ccteacher@naver.co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hyperlink" Target="mailto:ccteacher@naver.co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mailto:ccteacher@naver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hyperlink" Target="mailto:ccteacher@naver.co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hyperlink" Target="mailto:ccteacher@naver.co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mailto:ccteacher@naver.co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mailto:ccteacher@naver.com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mailto:ccteacher@naver.com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hyperlink" Target="mailto:ccteacher@naver.co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mailto:ccteacher@naver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ccteacher@naver.com" TargetMode="Externa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hyperlink" Target="mailto:ccteacher@naver.co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hyperlink" Target="mailto:ccteacher@naver.com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hyperlink" Target="mailto:ccteacher@naver.com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hyperlink" Target="mailto:ccteacher@naver.com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hyperlink" Target="mailto:ccteacher@naver.com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hyperlink" Target="mailto:ccteacher@naver.com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mailto:ccteacher@naver.com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hyperlink" Target="mailto:ccteacher@naver.com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mailto:ccteacher@naver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hyperlink" Target="mailto:ccteacher@naver.com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3476" y="2974310"/>
            <a:ext cx="7225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Python Programming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777887" y="5208543"/>
            <a:ext cx="2636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춘천중학교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교사 김현준</a:t>
            </a:r>
            <a:endParaRPr lang="ko-KR" altLang="en-US" sz="16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2022.07.27.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12806" y="6505575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001.7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639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언어의 장점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991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Language</a:t>
            </a:r>
            <a:endParaRPr lang="ko-KR" altLang="en-US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23930" y="2287700"/>
            <a:ext cx="8470780" cy="395468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쉽다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-&gt;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다른언어는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개월 정도 배워야 기초과정을 끝마칠 수 있지만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파이썬은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시간 정도면 배울 수 있음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간결하다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-&gt;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가장 좋은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 방법을 선호함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강력하다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컴퓨터로 할 수 있는 거의 모든 프로그램을 구현 할 수 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개발속도가 빠르다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-&gt; C/C++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작성하면 수십만 라인의 프로그램도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몇백라인의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코딩으로 완성할 수 있으며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무료로 사용할 수 있는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수십가지의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모듈이 존재한다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3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001.8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397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언어로 할 수 있는 것들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991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Language</a:t>
            </a:r>
            <a:endParaRPr lang="ko-KR" altLang="en-US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23930" y="2287700"/>
            <a:ext cx="8470780" cy="395468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유틸리티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운영체제를 다루기 위한 대부분의 프로그램 구현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웹프로그래밍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인터넷을 통한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서버구축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및 웹프레임워크 구축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게임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Pygame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모듈을 이용한 간단한 게임제작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인공지능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sklearn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모듈이나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Pytorch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Tensorflow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머신러닝모듈을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이용한 인공지능 프로그램 구현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8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6980159" cy="2099938"/>
            <a:chOff x="527769" y="1728426"/>
            <a:chExt cx="6980159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6949864" cy="769441"/>
              <a:chOff x="471977" y="2691080"/>
              <a:chExt cx="6949864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648446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Python</a:t>
                </a:r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언어의 개발환경 구축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618951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err="1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Pthon</a:t>
                </a:r>
                <a:r>
                  <a:rPr lang="ko-KR" altLang="en-US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언어의 개발환경 구축</a:t>
                </a:r>
                <a:endPara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5" y="6108710"/>
            <a:ext cx="2702336" cy="647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17176" y="6493431"/>
            <a:ext cx="170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0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공식 홈페이지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212" y="1773089"/>
            <a:ext cx="8133628" cy="49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4065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 다운로드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최신버전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기존버전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97" y="1698721"/>
            <a:ext cx="7118154" cy="49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002.3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203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 Windows installer (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다른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OS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환경도 제공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781" y="1940087"/>
            <a:ext cx="9011227" cy="42637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3781" y="5772727"/>
            <a:ext cx="1745674" cy="323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002.4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1562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 3.9.4(64-bit) Install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271" y="1919655"/>
            <a:ext cx="6381750" cy="40005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05381" y="5449454"/>
            <a:ext cx="333639" cy="323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28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002.5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1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설치 확인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864" y="2738298"/>
            <a:ext cx="4343400" cy="2076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3778" y="18734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시작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cmd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864" y="5441960"/>
            <a:ext cx="7858125" cy="1257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63778" y="2398664"/>
            <a:ext cx="18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 --version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3778" y="4753537"/>
            <a:ext cx="28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&gt;&gt;&gt; print(‘Hello, python!!’)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1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8623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 IDLE( 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Intergrated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Development and Learning Environment)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778" y="1873475"/>
            <a:ext cx="130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시작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idle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778" y="2283371"/>
            <a:ext cx="7877175" cy="1714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065" y="3723574"/>
            <a:ext cx="78486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002.7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8623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 IDLE( 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Intergrated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Development and Learning Environment)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201" y="1792074"/>
            <a:ext cx="7934325" cy="2733675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316071" y="5133640"/>
            <a:ext cx="8470780" cy="11346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this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antigravity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7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55509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58049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493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11291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53765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5" y="1580499"/>
            <a:ext cx="28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언어의 소개</a:t>
            </a:r>
            <a:endParaRPr lang="ko-KR" altLang="en-US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2849318"/>
            <a:ext cx="304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언어의 설치 및 개발환경 구축</a:t>
            </a:r>
            <a:endParaRPr lang="ko-KR" altLang="en-US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112912"/>
            <a:ext cx="216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언어의 기초 문법</a:t>
            </a:r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endParaRPr lang="ko-KR" altLang="en-US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5376506"/>
            <a:ext cx="211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언어의 </a:t>
            </a:r>
            <a:r>
              <a:rPr lang="ko-KR" altLang="en-US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endParaRPr lang="ko-KR" altLang="en-US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5" y="1981463"/>
            <a:ext cx="474846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TIOBE</a:t>
            </a:r>
            <a:r>
              <a:rPr lang="en-US" altLang="ko-KR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리스트</a:t>
            </a:r>
            <a:r>
              <a:rPr lang="en-US" altLang="ko-KR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, 2022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년 가장 인기있는 프로그래밍 언어</a:t>
            </a:r>
            <a:endParaRPr lang="en-US" altLang="ko-KR" sz="1400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프로그래밍의 정의와 프로그램이 만들어지는 과정</a:t>
            </a:r>
            <a:r>
              <a:rPr lang="en-US" altLang="ko-KR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, python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언어의 소개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246215"/>
            <a:ext cx="3541394" cy="62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  <a:hlinkClick r:id="rId3"/>
              </a:rPr>
              <a:t>http://python.org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vscode</a:t>
            </a:r>
            <a:r>
              <a:rPr lang="en-US" altLang="ko-KR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설치 및 </a:t>
            </a:r>
            <a:r>
              <a:rPr lang="en-US" altLang="ko-KR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python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언어 개발환경 </a:t>
            </a:r>
            <a:r>
              <a:rPr lang="en-US" altLang="ko-KR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Test</a:t>
            </a:r>
            <a:endParaRPr lang="ko-KR" altLang="en-US" sz="1400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4510967"/>
            <a:ext cx="3541394" cy="62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변수와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기본자료형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문자열사용법</a:t>
            </a:r>
            <a:endParaRPr lang="ko-KR" altLang="en-US" sz="1400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4931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14353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533615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79142" y="6505575"/>
            <a:ext cx="174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 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4582" y="5705980"/>
            <a:ext cx="3541394" cy="62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tuple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자료형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list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자료형</a:t>
            </a:r>
            <a:endParaRPr lang="ko-KR" altLang="en-US" sz="1400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002.8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657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IDLE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외의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편집기 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vscode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Pycharm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JupyterNotebook</a:t>
            </a:r>
            <a:endParaRPr lang="en-US" altLang="ko-KR" sz="30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66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https://code.visualstudio.com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/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316071" y="1686022"/>
            <a:ext cx="9832220" cy="458229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기본적으로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Interpreter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이므로 대화식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IDLE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사용하는 것이 편리하나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조금 긴 코드를 작성하여 한꺼번에 실행하기 위해서는 기타 다른 편집기를 사용하는 것도 가능하다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보통의 경우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IDLE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제공하는 편집기를 사용하는 경우도 있으나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python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초급기능을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마치면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다른 편집기를 사용하는 경우가 많다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586" y="4437375"/>
            <a:ext cx="5342298" cy="19389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366" y="4437375"/>
            <a:ext cx="3015111" cy="19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002.9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3197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메모장으로 사용할 수 도 있는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92" y="2125252"/>
            <a:ext cx="6420234" cy="356431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235618" y="4849092"/>
            <a:ext cx="803563" cy="44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792" y="5809802"/>
            <a:ext cx="2219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2670" y="652394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002.10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970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IDLE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인터프리터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마지막 명령의 결과값을 출력함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533" y="1799397"/>
            <a:ext cx="2486025" cy="923925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2884419"/>
            <a:ext cx="8470780" cy="3582904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가지의 연산자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!!!!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+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//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%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**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4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2670" y="652394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002.11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26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해봅시다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!!!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2125252"/>
            <a:ext cx="8470780" cy="35829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25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제곱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15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나누기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8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 나눈 몫과 나머지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제곱근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루트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2) : 2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1/2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제곱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4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908010" cy="769441"/>
            <a:chOff x="510077" y="2691080"/>
            <a:chExt cx="490801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1232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Python</a:t>
              </a:r>
              <a:r>
                <a:rPr lang="ko-KR" altLang="en-US" sz="4400" b="1" spc="-150" dirty="0" err="1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기초문법</a:t>
              </a:r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1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41857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err="1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Oython</a:t>
              </a:r>
              <a:r>
                <a:rPr lang="ko-KR" altLang="en-US" sz="4400" b="1" spc="-150" dirty="0" err="1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기초문법</a:t>
              </a:r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1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5" y="6108710"/>
            <a:ext cx="2702336" cy="647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17176" y="6493431"/>
            <a:ext cx="170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003.0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33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지난 시간의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 연산자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결과가 실수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(float)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형으로 나옴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//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결과가 정수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형으로 나옴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-&gt;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소수점 아래 버림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%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결과가 정수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형으로 나옴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-&gt;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나머지연산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**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제곱연산자임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(10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100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제곱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연산도 가능함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-&gt;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컴퓨터의 성능에 따라 연산이 안되는 경우도 존재함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**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연산자를 통해 제곱근도 구할 수 있음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0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4" y="652394"/>
            <a:ext cx="1176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62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상수 와 변수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2" y="1971477"/>
            <a:ext cx="9515009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상수란 메모리상에 고정된 값으로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15, 3.14, ‘hello’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같이 사용한다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변수란 특정메모리공간에 이름을 붙여놓고 그 이름으로 값을 변경해 가면서 사용하는 것으로 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= 15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pi = 3.14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같이 사용한다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5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500" y="652394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003.1-1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941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대입연산자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 연산자에서 다루지 않은 아주아주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중요한 연산자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수학에서처럼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같다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의미가 아니라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좌변에 있는 변수에 우변의 값 또는 식의 결과를 대입하는 의미임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= 1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가능하지만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 = a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불가능함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= a + 1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이라는 수학적으로 말도 안되는 수식이 가능함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lvl="1"/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변수값에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더해 다시 변수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대입함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값을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증가함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9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89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변수의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자료형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변수는 특정 메모리 공간의 이름으로 메모리공간에 들어가 있는 값에 따라 그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자료형이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정해진다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변수의 값으로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15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넣으면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자료형은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정수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(class ‘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되며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3.14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넣으면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자료형은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실수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(class ‘float’)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변경되는 것을 볼 수 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284" y="2721557"/>
            <a:ext cx="2838450" cy="971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284" y="4489367"/>
            <a:ext cx="21526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003.3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0151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다이나믹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타이핑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이렇게 언어가 스스로 그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자료형을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찾아 해석하여 결정하는 것을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다이나믹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타이핑이라고 하는데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간결하다는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장점이 있지만 코드를 읽기가 불분명하다는 단점이 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언어는 고정된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자료형이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있는 것이 아니라 모든 자료들은 미리 규정된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따라서 그 형태가 결정되는데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이건 우리가 직접 만든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에도 해당된다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따라서 변수를 사용할 때는 주의가 필요하다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50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245710" cy="2099938"/>
            <a:chOff x="527769" y="1728426"/>
            <a:chExt cx="5245710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5215415" cy="769441"/>
              <a:chOff x="471977" y="2691080"/>
              <a:chExt cx="521541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4550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Python</a:t>
                </a:r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언어의 소개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44550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Python</a:t>
                </a:r>
                <a:r>
                  <a:rPr lang="ko-KR" altLang="en-US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언어의 소개</a:t>
                </a:r>
                <a:endPara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5" y="6108710"/>
            <a:ext cx="2702336" cy="647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17176" y="6493431"/>
            <a:ext cx="170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003.4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3591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print()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명령과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input()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명령</a:t>
            </a:r>
            <a:endParaRPr lang="en-US" altLang="ko-KR" sz="30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명령은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안의 내용을 출력하는 명령으로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구분하면 한 칸 띄고 출력된다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input()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명령은 키보드로 부터 특정 값을 입력 받는 명령으로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input()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명령은 항상 변수에 값을 대입하는 구문이 작성되어야 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196" y="4839854"/>
            <a:ext cx="2790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003.5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03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input()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명령과 문자열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872158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input()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명령은 항상 문자열을 입력 받으므로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숫자를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입력받으려면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강제로 형 변환을 해주고 사용해야 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nextyear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age + 1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그냥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input()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입력받은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값을 사용하니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이어서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+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할 수 없다는 오류가 발생함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533" y="2868757"/>
            <a:ext cx="55530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71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문자열은 작은따옴표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둘러쌓인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문자들의 모임을 말함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큰따옴표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”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도 사용이 가능하나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작은따옴표가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 = ‘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chuncheon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이라는 변수에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chuncheon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이라는 값을 배정하면 위의 그림과 같이 문자들이 배정됨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95874"/>
              </p:ext>
            </p:extLst>
          </p:nvPr>
        </p:nvGraphicFramePr>
        <p:xfrm>
          <a:off x="1394578" y="4709781"/>
          <a:ext cx="81279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653918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896709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5754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73821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491719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293695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814814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11226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80523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35345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36444"/>
              </p:ext>
            </p:extLst>
          </p:nvPr>
        </p:nvGraphicFramePr>
        <p:xfrm>
          <a:off x="1058697" y="4287119"/>
          <a:ext cx="89719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199">
                  <a:extLst>
                    <a:ext uri="{9D8B030D-6E8A-4147-A177-3AD203B41FA5}">
                      <a16:colId xmlns:a16="http://schemas.microsoft.com/office/drawing/2014/main" val="3614819505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508478216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4250730987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452035902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741184572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851685277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781086653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3600612807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108901055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924939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7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4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500" y="652394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003.6-1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272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문자열연산자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 연산자는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+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*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뿐임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+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문자열끼리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연결하는 연산자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문자열과 숫자의 연산자로 문자열을 반복하는 연산자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007" y="4590184"/>
            <a:ext cx="2952750" cy="781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007" y="5704411"/>
            <a:ext cx="3162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003.7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71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문자열의 길이를 구하려면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문자열에서 제일 큰 값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max(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문자열에서 제일 작은 값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min(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933" y="2481521"/>
            <a:ext cx="2333625" cy="61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0933" y="4028900"/>
            <a:ext cx="1400175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933" y="5147654"/>
            <a:ext cx="1476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003.9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319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문자열함수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함수이름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형태로 사용하는 함수들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title(), upper(), lower(), center(), count(), index()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혹은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문자열변수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사용가능한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함수를 확인할 수 있음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814" y="3057350"/>
            <a:ext cx="2124075" cy="1162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33" y="4298179"/>
            <a:ext cx="25050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2670" y="652394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003.10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881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 인덱싱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2" y="1971477"/>
            <a:ext cx="10072885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name[0]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‘c’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의미함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name[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앞벽의숫자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 문자를 의미함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name[8]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있지만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name[9]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없음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맨 마지막 글자는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name[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(name)-1]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됨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(name)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생략가능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71056"/>
              </p:ext>
            </p:extLst>
          </p:nvPr>
        </p:nvGraphicFramePr>
        <p:xfrm>
          <a:off x="1265269" y="2304654"/>
          <a:ext cx="81279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653918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896709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5754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73821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491719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293695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814814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11226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80523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3534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14612"/>
              </p:ext>
            </p:extLst>
          </p:nvPr>
        </p:nvGraphicFramePr>
        <p:xfrm>
          <a:off x="929388" y="1881992"/>
          <a:ext cx="89719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199">
                  <a:extLst>
                    <a:ext uri="{9D8B030D-6E8A-4147-A177-3AD203B41FA5}">
                      <a16:colId xmlns:a16="http://schemas.microsoft.com/office/drawing/2014/main" val="3614819505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508478216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4250730987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452035902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741184572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851685277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781086653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3600612807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108901055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924939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7578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269" y="5023720"/>
            <a:ext cx="2324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2670" y="652394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003.11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84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슬라이싱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56933" y="1988430"/>
            <a:ext cx="9648012" cy="449584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문자열의 일부분을 사용하기 위해 문자열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[:]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사용함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name[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앞벽번호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뒷벽번호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앞의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문자열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chu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만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빼오려면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name[0:3]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맨 앞이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이면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생략가능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name[:3]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맨 뒤가 문자열의 끝이면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생략가능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name[:] –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전체문자열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맨 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문자열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(eon)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만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빼오려면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name[-3:]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 뒤집기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name[::-1]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75043"/>
              </p:ext>
            </p:extLst>
          </p:nvPr>
        </p:nvGraphicFramePr>
        <p:xfrm>
          <a:off x="1265269" y="2304654"/>
          <a:ext cx="81279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653918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896709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5754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73821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491719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293695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814814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11226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80523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3534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00593"/>
              </p:ext>
            </p:extLst>
          </p:nvPr>
        </p:nvGraphicFramePr>
        <p:xfrm>
          <a:off x="929388" y="1881992"/>
          <a:ext cx="89719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199">
                  <a:extLst>
                    <a:ext uri="{9D8B030D-6E8A-4147-A177-3AD203B41FA5}">
                      <a16:colId xmlns:a16="http://schemas.microsoft.com/office/drawing/2014/main" val="3614819505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508478216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4250730987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452035902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741184572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851685277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781086653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3600612807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108901055"/>
                    </a:ext>
                  </a:extLst>
                </a:gridCol>
                <a:gridCol w="897199">
                  <a:extLst>
                    <a:ext uri="{9D8B030D-6E8A-4147-A177-3AD203B41FA5}">
                      <a16:colId xmlns:a16="http://schemas.microsoft.com/office/drawing/2014/main" val="2924939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7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7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2670" y="652394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003.12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591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문자열포매팅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문자열을 출력할 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간단한 수식이나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변수값을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출력하려고 하면 문자열을 자르고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이용해 출력하였는데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출력하고자 하는 문자열 앞에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붙이고 출력하고자 하는 변수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수식을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{ }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둘러쌓아주면 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432" y="2875425"/>
            <a:ext cx="5448300" cy="790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432" y="4842824"/>
            <a:ext cx="46386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845494" cy="769441"/>
            <a:chOff x="510077" y="2691080"/>
            <a:chExt cx="484549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1232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Python</a:t>
              </a:r>
              <a:r>
                <a:rPr lang="ko-KR" altLang="en-US" sz="4400" b="1" spc="-150" dirty="0" err="1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기초문법</a:t>
              </a:r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41232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Python</a:t>
              </a:r>
              <a:r>
                <a:rPr lang="ko-KR" altLang="en-US" sz="4400" b="1" spc="-150" dirty="0" err="1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기초문법</a:t>
              </a:r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5" y="6108710"/>
            <a:ext cx="2702336" cy="647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17176" y="6493431"/>
            <a:ext cx="170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35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TIOBE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선정 프로그래밍 언어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514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https://www.tiobe.com/tiobe-index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/</a:t>
            </a:r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22" y="1734989"/>
            <a:ext cx="10669958" cy="46525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5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004.0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9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지난 시간 문자열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text = ‘this is a good class    ’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strip()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이라는 함수는 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우 공백이나 탭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줄바꿈등을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없애주는 함수이다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split()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함수를 사용하면 공백이나 특정 문자로 문자열을 분리할 수 있는데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  ]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묶인 문자열들의 모임으로 나뉘어 진다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132" y="2455575"/>
            <a:ext cx="3790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45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= 17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좌변에는 변수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우변에는 값이나 식을 사용하여 변수에 값을 대입하며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= 20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이렇게 되면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기존의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17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사라지고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20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재배정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그런데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파이썬에서는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아래와 같은 대입도 허용한다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 = 17, 20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구분된 여러 개의 값이 들어오는데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과연 이게 뭘까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9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45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제목에서 알아차렸 듯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그리고 출력해보니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둘러쌓여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a[0] -&gt; 17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a[1] -&gt; 20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문자열과 같이 인덱싱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슬라이싱이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가능하다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839" y="2549236"/>
            <a:ext cx="2028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004.3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45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문자열과 마찬가지로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a[0] = 5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이렇게 값을 변경할 수 없다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튜플객체는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아이템을 배치할 수 없다는 오류가 발생한다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사용할 수 있는 함수들을 알아보자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(tuple)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또는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(a)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시작하는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것외에는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count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뿐이다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933" y="2455575"/>
            <a:ext cx="5972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004.4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45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9323816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t1 = (1,2,3,4,5,6,2,3,4)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count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item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개수를 세어주는 함수이고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index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item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처음 나오는 위치를 반환해 준다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튜플은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여러 개의 값을 다른 함수나 모듈로 전달해 주거나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전달받는 역할을 주로 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값을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변경하지도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추가하지도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삭제하지도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못하는 열거자료형이다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533" y="3490912"/>
            <a:ext cx="2143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004.5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45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합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최대값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최소값 등을 구하는 함수가 기본으로 존재한다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이런 함수들은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builtins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라는 빌트인 모듈에 들어있으며 빌트인 모듈에 있는 것들은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파이썬의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모든 네임스페이스에서 바로 사용이 가능하다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--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시간이 나면 살펴보자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--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533" y="2819291"/>
            <a:ext cx="2114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44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그럼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이번시간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처음에 보았던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['this', 'is', 'a', 'good', 'class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']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 ]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둘러쌓인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자료형은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뭘까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맞다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.(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제목에서 유추할 수 있었다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)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당연하게도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li[0] -&gt; ‘this’, li[1] -&gt; ‘is’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리스트도 문자열이나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튜플과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마찬가지로 인덱싱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슬라이싱이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가능하다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533" y="3624262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004.7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44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그렇다면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튜플이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있는데 왜 리스트가 쓰이는 걸까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리스트는 리스트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안에있는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값이 변경 가능하다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li[0] = ‘This’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값 추가도 가능하다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li.append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(“Wow”)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533" y="3995562"/>
            <a:ext cx="3686175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33" y="3045390"/>
            <a:ext cx="4533900" cy="28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533" y="5592992"/>
            <a:ext cx="42481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004.8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44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빈 리스트 생성하기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l1 = []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l2 = list()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리스트에 값 추가하기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l1.append(1)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l1.append(2)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104" y="5672917"/>
            <a:ext cx="11239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004.9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44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마지막 값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빼내오기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</a:t>
            </a: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l1.pop()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첫째 값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빼내오기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533" y="2419307"/>
            <a:ext cx="3048000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33" y="3409775"/>
            <a:ext cx="2895600" cy="809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533" y="5095268"/>
            <a:ext cx="25527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664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프로그래밍 언어란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991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Language</a:t>
            </a:r>
            <a:endParaRPr lang="ko-KR" altLang="en-US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63852" y="2348538"/>
            <a:ext cx="6319111" cy="615010"/>
            <a:chOff x="2263852" y="2348538"/>
            <a:chExt cx="6319111" cy="615010"/>
          </a:xfrm>
        </p:grpSpPr>
        <p:sp>
          <p:nvSpPr>
            <p:cNvPr id="21" name="TextBox 20"/>
            <p:cNvSpPr txBox="1"/>
            <p:nvPr/>
          </p:nvSpPr>
          <p:spPr>
            <a:xfrm>
              <a:off x="2263852" y="2348538"/>
              <a:ext cx="1609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프로그래밍 언어</a:t>
              </a:r>
              <a:endParaRPr lang="ko-KR" altLang="en-US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9252" y="2624994"/>
              <a:ext cx="6293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컴퓨터를 사람의 의도대로 컴퓨터를 동작시키기 위한 인공적인 명령어들의 모음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.</a:t>
              </a:r>
              <a:endParaRPr lang="ko-KR" altLang="en-US" sz="16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263852" y="3397059"/>
            <a:ext cx="6363995" cy="615010"/>
            <a:chOff x="2263852" y="2348538"/>
            <a:chExt cx="6363995" cy="615010"/>
          </a:xfrm>
        </p:grpSpPr>
        <p:sp>
          <p:nvSpPr>
            <p:cNvPr id="24" name="TextBox 23"/>
            <p:cNvSpPr txBox="1"/>
            <p:nvPr/>
          </p:nvSpPr>
          <p:spPr>
            <a:xfrm>
              <a:off x="2263852" y="2348538"/>
              <a:ext cx="224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프로그래밍 언어의 분류</a:t>
              </a:r>
              <a:endParaRPr lang="ko-KR" altLang="en-US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9252" y="2624994"/>
              <a:ext cx="6338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저급언어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(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기계의 특성에 가까움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)  &lt; ------ &gt; 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고급언어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(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사람의 언어에 가까움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)</a:t>
              </a:r>
              <a:endParaRPr lang="ko-KR" altLang="en-US" sz="16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263852" y="4445580"/>
            <a:ext cx="7585483" cy="861231"/>
            <a:chOff x="2263852" y="2348538"/>
            <a:chExt cx="7585483" cy="861231"/>
          </a:xfrm>
        </p:grpSpPr>
        <p:sp>
          <p:nvSpPr>
            <p:cNvPr id="27" name="TextBox 26"/>
            <p:cNvSpPr txBox="1"/>
            <p:nvPr/>
          </p:nvSpPr>
          <p:spPr>
            <a:xfrm>
              <a:off x="2263852" y="2348538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저급언어</a:t>
              </a:r>
              <a:endParaRPr lang="ko-KR" altLang="en-US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9252" y="2624994"/>
              <a:ext cx="75600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기계어 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– 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기계가 직접 </a:t>
              </a:r>
              <a:r>
                <a:rPr lang="ko-KR" altLang="en-US" sz="1600" dirty="0" err="1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해석가능한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600" dirty="0" err="1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이진코드를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이용한 언어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( 00101001 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등으로 동작을 정의함 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)</a:t>
              </a:r>
            </a:p>
            <a:p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어셈블리언어 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– 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기계어와 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1:1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로 대응되는 명령어를 만들어 기계에 명령을 전달하는 언어</a:t>
              </a:r>
              <a:endParaRPr lang="ko-KR" altLang="en-US" sz="16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263852" y="5494101"/>
            <a:ext cx="9090702" cy="861231"/>
            <a:chOff x="2263852" y="2348538"/>
            <a:chExt cx="9090702" cy="861231"/>
          </a:xfrm>
        </p:grpSpPr>
        <p:sp>
          <p:nvSpPr>
            <p:cNvPr id="30" name="TextBox 29"/>
            <p:cNvSpPr txBox="1"/>
            <p:nvPr/>
          </p:nvSpPr>
          <p:spPr>
            <a:xfrm>
              <a:off x="2263852" y="2348538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고급언어</a:t>
              </a:r>
              <a:endParaRPr lang="ko-KR" altLang="en-US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9252" y="2624994"/>
              <a:ext cx="90653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컴퓨터의 기종과 명령체계에 따라 다르게 표현되는 </a:t>
              </a:r>
              <a:r>
                <a:rPr lang="ko-KR" altLang="en-US" sz="1600" dirty="0" err="1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저급언어의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문제점을 해결하기 위해 일반적인 문법구조를 만듦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.</a:t>
              </a:r>
            </a:p>
            <a:p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사람이 이해하는 </a:t>
              </a:r>
              <a:r>
                <a:rPr lang="ko-KR" altLang="en-US" sz="1600" dirty="0" err="1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기호체계를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이용하여 명령을 전달함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. 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목적과 용법에 따라 다양한 언어의 등장</a:t>
              </a:r>
              <a:endParaRPr lang="ko-KR" altLang="en-US" sz="16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5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2670" y="652394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004.10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44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이외의 리스트 함수들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빼고는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append, clear, copy, count, extend, index, insert, pop, remove, reverse, sort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함수가 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하나씩 실습해 보자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!!!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533" y="2455575"/>
            <a:ext cx="6915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1657" y="652394"/>
            <a:ext cx="1353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004.ex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4486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기초문법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__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builtins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310933" y="21238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builtins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모듈은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붙박이 처럼 붙어있어서 어디에서든 객체없이 사용가능하다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builtins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해보자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여태껏 그냥 사용하는 줄 알았던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print, input,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float,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등이 존재하며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sum, max, min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등의 함수도 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함수이름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사용하지 않고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모듈 어디에서나 사용할 수 있으므로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반드시 잘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~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알아두자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5324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강사  김 현 준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001.3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65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프로그램의 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처리기법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컴파일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(c/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c++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java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991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Language</a:t>
            </a:r>
            <a:endParaRPr lang="ko-KR" altLang="en-US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63852" y="3360645"/>
            <a:ext cx="4281693" cy="615010"/>
            <a:chOff x="2263852" y="2348538"/>
            <a:chExt cx="4281693" cy="615010"/>
          </a:xfrm>
        </p:grpSpPr>
        <p:sp>
          <p:nvSpPr>
            <p:cNvPr id="21" name="TextBox 20"/>
            <p:cNvSpPr txBox="1"/>
            <p:nvPr/>
          </p:nvSpPr>
          <p:spPr>
            <a:xfrm>
              <a:off x="2263852" y="2348538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소스코드 작성</a:t>
              </a:r>
              <a:endParaRPr lang="ko-KR" altLang="en-US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9252" y="2624994"/>
              <a:ext cx="4256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고급언어의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600" dirty="0" err="1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기호체계를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사용하여 소스코드를 작성함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.</a:t>
              </a:r>
              <a:endParaRPr lang="ko-KR" altLang="en-US" sz="16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263852" y="4445580"/>
            <a:ext cx="7187938" cy="615010"/>
            <a:chOff x="2263852" y="2348538"/>
            <a:chExt cx="7187938" cy="615010"/>
          </a:xfrm>
        </p:grpSpPr>
        <p:sp>
          <p:nvSpPr>
            <p:cNvPr id="27" name="TextBox 26"/>
            <p:cNvSpPr txBox="1"/>
            <p:nvPr/>
          </p:nvSpPr>
          <p:spPr>
            <a:xfrm>
              <a:off x="2263852" y="234853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컴파일</a:t>
              </a:r>
              <a:endParaRPr lang="ko-KR" altLang="en-US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9252" y="2624994"/>
              <a:ext cx="71625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사람이 이해하는 소스코드를 기계가 이해할 수 있는 </a:t>
              </a:r>
              <a:r>
                <a:rPr lang="ko-KR" altLang="en-US" sz="1600" dirty="0" err="1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이진코드로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변환하여 </a:t>
              </a:r>
              <a:r>
                <a:rPr lang="ko-KR" altLang="en-US" sz="1600" dirty="0" err="1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목적코드를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생성</a:t>
              </a:r>
              <a:endParaRPr lang="ko-KR" altLang="en-US" sz="16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263852" y="5494101"/>
            <a:ext cx="8954447" cy="615010"/>
            <a:chOff x="2263852" y="2348538"/>
            <a:chExt cx="8954447" cy="615010"/>
          </a:xfrm>
        </p:grpSpPr>
        <p:sp>
          <p:nvSpPr>
            <p:cNvPr id="30" name="TextBox 29"/>
            <p:cNvSpPr txBox="1"/>
            <p:nvPr/>
          </p:nvSpPr>
          <p:spPr>
            <a:xfrm>
              <a:off x="2263852" y="234853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실행</a:t>
              </a:r>
              <a:endParaRPr lang="ko-KR" altLang="en-US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9252" y="2624994"/>
              <a:ext cx="8929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컴퓨터에서 동작하는 명령에 해당하는 실행파일을 생성하여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, 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실행함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. -&gt; 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이후 오류를 찾고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, 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문제의 정의로 돌아감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.</a:t>
              </a:r>
              <a:endParaRPr lang="ko-KR" altLang="en-US" sz="16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263852" y="2352617"/>
            <a:ext cx="8350115" cy="615010"/>
            <a:chOff x="2263852" y="2348538"/>
            <a:chExt cx="8350115" cy="615010"/>
          </a:xfrm>
        </p:grpSpPr>
        <p:sp>
          <p:nvSpPr>
            <p:cNvPr id="33" name="TextBox 32"/>
            <p:cNvSpPr txBox="1"/>
            <p:nvPr/>
          </p:nvSpPr>
          <p:spPr>
            <a:xfrm>
              <a:off x="2263852" y="2348538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문제의 정의</a:t>
              </a:r>
              <a:r>
                <a:rPr lang="en-US" altLang="ko-KR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, </a:t>
              </a:r>
              <a:r>
                <a:rPr lang="ko-KR" altLang="en-US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해결방법 모색</a:t>
              </a:r>
              <a:endParaRPr lang="ko-KR" altLang="en-US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89252" y="2624994"/>
              <a:ext cx="8324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컴퓨터를 사용하여 </a:t>
              </a:r>
              <a:r>
                <a:rPr lang="ko-KR" altLang="en-US" sz="1600" dirty="0" err="1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해결가능한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문제를 정의하고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, 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해결방법을 모색하고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, </a:t>
              </a:r>
              <a:r>
                <a:rPr lang="ko-KR" altLang="en-US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알맞은 프로그래밍 언어를 선택함</a:t>
              </a:r>
              <a:r>
                <a:rPr lang="en-US" altLang="ko-KR" sz="1600" dirty="0" smtClean="0">
                  <a:solidFill>
                    <a:schemeClr val="accent4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.</a:t>
              </a:r>
              <a:endParaRPr lang="ko-KR" altLang="en-US" sz="16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14470" y="3227375"/>
            <a:ext cx="234974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</a:t>
            </a:r>
            <a:r>
              <a:rPr lang="ko-KR" altLang="en-US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main(){</a:t>
            </a:r>
          </a:p>
          <a:p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sz="14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printf</a:t>
            </a:r>
            <a:r>
              <a:rPr lang="en-US" altLang="ko-KR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(“hello, world!!\n”)</a:t>
            </a:r>
          </a:p>
          <a:p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0;</a:t>
            </a:r>
          </a:p>
          <a:p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</a:t>
            </a:r>
            <a:endParaRPr lang="ko-KR" altLang="en-US" sz="1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7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001.4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2660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프로그램의 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처리기법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인터프리팅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(Perl, Basic, Python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991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Language</a:t>
            </a:r>
            <a:endParaRPr lang="ko-KR" altLang="en-US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11176" y="4920113"/>
            <a:ext cx="2050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accent4"/>
                </a:solidFill>
              </a:rPr>
              <a:t>interpreter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05830" y="46892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4"/>
                </a:solidFill>
              </a:rPr>
              <a:t>실행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43998" y="455684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4"/>
                </a:solidFill>
              </a:rPr>
              <a:t>소스코드 작성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978400" y="2052959"/>
            <a:ext cx="2692018" cy="269201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174883" y="3597086"/>
            <a:ext cx="162672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name = ‘</a:t>
            </a:r>
            <a:r>
              <a:rPr lang="en-US" altLang="ko-KR" sz="14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ccteacher</a:t>
            </a:r>
            <a:r>
              <a:rPr lang="en-US" altLang="ko-KR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</a:p>
          <a:p>
            <a:r>
              <a:rPr lang="en-US" altLang="ko-KR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print(name + ‘</a:t>
            </a:r>
            <a:r>
              <a:rPr lang="ko-KR" altLang="en-US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님</a:t>
            </a:r>
            <a:r>
              <a:rPr lang="en-US" altLang="ko-KR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39857" y="3597086"/>
            <a:ext cx="14943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시뮬레이션 결과를</a:t>
            </a:r>
            <a:endParaRPr lang="en-US" altLang="ko-KR" sz="14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대화식으로 처리함</a:t>
            </a:r>
            <a:r>
              <a:rPr lang="en-US" altLang="ko-KR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1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001.5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19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프로그래밍 패러다임의 변화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991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Language</a:t>
            </a:r>
            <a:endParaRPr lang="ko-KR" altLang="en-US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827076" y="3142210"/>
            <a:ext cx="1455825" cy="144823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73935" y="3267007"/>
            <a:ext cx="267740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문제해결을 위한 </a:t>
            </a:r>
            <a:endParaRPr lang="en-US" altLang="ko-KR" sz="20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하나 이상의 해결법이 </a:t>
            </a:r>
            <a:endParaRPr lang="en-US" altLang="ko-KR" sz="20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항상 존재한다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algn="r"/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Perl</a:t>
            </a:r>
          </a:p>
        </p:txBody>
      </p:sp>
      <p:sp>
        <p:nvSpPr>
          <p:cNvPr id="24" name="타원 23"/>
          <p:cNvSpPr/>
          <p:nvPr/>
        </p:nvSpPr>
        <p:spPr>
          <a:xfrm>
            <a:off x="6470770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58639" y="3267007"/>
            <a:ext cx="267740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가장 아름다운</a:t>
            </a:r>
            <a:endParaRPr lang="en-US" altLang="ko-KR" sz="20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하나의 답이</a:t>
            </a:r>
            <a:endParaRPr lang="en-US" altLang="ko-KR" sz="20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존재한다</a:t>
            </a:r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algn="r"/>
            <a:r>
              <a:rPr lang="en-US" altLang="ko-KR" sz="2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Python</a:t>
            </a:r>
          </a:p>
        </p:txBody>
      </p:sp>
      <p:sp>
        <p:nvSpPr>
          <p:cNvPr id="5" name="줄무늬가 있는 오른쪽 화살표 4"/>
          <p:cNvSpPr/>
          <p:nvPr/>
        </p:nvSpPr>
        <p:spPr>
          <a:xfrm>
            <a:off x="3127441" y="5909286"/>
            <a:ext cx="416173" cy="376548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53918" y="5835950"/>
            <a:ext cx="16200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명령형 언어</a:t>
            </a:r>
            <a:endParaRPr lang="en-US" altLang="ko-KR" sz="14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C, Pascal</a:t>
            </a:r>
          </a:p>
        </p:txBody>
      </p:sp>
      <p:sp>
        <p:nvSpPr>
          <p:cNvPr id="28" name="줄무늬가 있는 오른쪽 화살표 27"/>
          <p:cNvSpPr/>
          <p:nvPr/>
        </p:nvSpPr>
        <p:spPr>
          <a:xfrm>
            <a:off x="5670660" y="5909286"/>
            <a:ext cx="416173" cy="376548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797137" y="5835950"/>
            <a:ext cx="16200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함수형 언어</a:t>
            </a:r>
            <a:endParaRPr lang="en-US" altLang="ko-KR" sz="14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Lisp, Scheme</a:t>
            </a:r>
          </a:p>
        </p:txBody>
      </p:sp>
      <p:sp>
        <p:nvSpPr>
          <p:cNvPr id="30" name="줄무늬가 있는 오른쪽 화살표 29"/>
          <p:cNvSpPr/>
          <p:nvPr/>
        </p:nvSpPr>
        <p:spPr>
          <a:xfrm>
            <a:off x="8213879" y="5909286"/>
            <a:ext cx="416173" cy="376548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340356" y="5835950"/>
            <a:ext cx="16200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논리형 언어</a:t>
            </a:r>
            <a:endParaRPr lang="en-US" altLang="ko-KR" sz="14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Prolog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83575" y="5835950"/>
            <a:ext cx="16200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객체지향 언어</a:t>
            </a:r>
            <a:endParaRPr lang="en-US" altLang="ko-KR" sz="14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4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Python, C++, java</a:t>
            </a:r>
          </a:p>
        </p:txBody>
      </p:sp>
    </p:spTree>
    <p:extLst>
      <p:ext uri="{BB962C8B-B14F-4D97-AF65-F5344CB8AC3E}">
        <p14:creationId xmlns:p14="http://schemas.microsoft.com/office/powerpoint/2010/main" val="24672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07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이란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991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Language</a:t>
            </a:r>
            <a:endParaRPr lang="ko-KR" altLang="en-US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23930" y="2287700"/>
            <a:ext cx="8470780" cy="3954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1990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 암스테르담의 귀도 반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로썸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Guido Van Rossum)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의해 만들어짐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대표적인 인터프리터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객체지향언어임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크리스마스 연휴에 재미있는 것을 찾다가 유명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TV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프로그램의 이름을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이라는 언어를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만듬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구글의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50%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이상의 소프트웨어에 사용되며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Dropbox, Django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등의 프로그램이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언어로 만들어짐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0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2699</Words>
  <Application>Microsoft Office PowerPoint</Application>
  <PresentationFormat>와이드스크린</PresentationFormat>
  <Paragraphs>648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THE명품고딕L</vt:lpstr>
      <vt:lpstr>경기천년제목 Light</vt:lpstr>
      <vt:lpstr>나눔스퀘어라운드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Home</cp:lastModifiedBy>
  <cp:revision>82</cp:revision>
  <dcterms:created xsi:type="dcterms:W3CDTF">2015-07-07T04:48:58Z</dcterms:created>
  <dcterms:modified xsi:type="dcterms:W3CDTF">2022-06-14T07:05:41Z</dcterms:modified>
</cp:coreProperties>
</file>