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84" r:id="rId6"/>
    <p:sldId id="385" r:id="rId7"/>
    <p:sldId id="386" r:id="rId8"/>
    <p:sldId id="387" r:id="rId9"/>
    <p:sldId id="396" r:id="rId10"/>
    <p:sldId id="388" r:id="rId11"/>
    <p:sldId id="397" r:id="rId12"/>
    <p:sldId id="389" r:id="rId13"/>
    <p:sldId id="390" r:id="rId14"/>
    <p:sldId id="400" r:id="rId15"/>
    <p:sldId id="399" r:id="rId16"/>
    <p:sldId id="401" r:id="rId17"/>
    <p:sldId id="339" r:id="rId18"/>
    <p:sldId id="398" r:id="rId19"/>
    <p:sldId id="402" r:id="rId20"/>
    <p:sldId id="416" r:id="rId21"/>
    <p:sldId id="417" r:id="rId22"/>
    <p:sldId id="418" r:id="rId23"/>
    <p:sldId id="419" r:id="rId24"/>
    <p:sldId id="420" r:id="rId25"/>
    <p:sldId id="453" r:id="rId26"/>
    <p:sldId id="454" r:id="rId27"/>
    <p:sldId id="455" r:id="rId28"/>
    <p:sldId id="421" r:id="rId29"/>
    <p:sldId id="403" r:id="rId30"/>
    <p:sldId id="422" r:id="rId31"/>
    <p:sldId id="423" r:id="rId32"/>
    <p:sldId id="424" r:id="rId33"/>
    <p:sldId id="426" r:id="rId34"/>
    <p:sldId id="425" r:id="rId35"/>
    <p:sldId id="318" r:id="rId36"/>
    <p:sldId id="360" r:id="rId37"/>
    <p:sldId id="350" r:id="rId38"/>
    <p:sldId id="427" r:id="rId39"/>
    <p:sldId id="428" r:id="rId40"/>
    <p:sldId id="431" r:id="rId41"/>
    <p:sldId id="429" r:id="rId42"/>
    <p:sldId id="432" r:id="rId43"/>
    <p:sldId id="433" r:id="rId44"/>
    <p:sldId id="430" r:id="rId45"/>
    <p:sldId id="434" r:id="rId46"/>
    <p:sldId id="435" r:id="rId47"/>
    <p:sldId id="436" r:id="rId48"/>
    <p:sldId id="437" r:id="rId49"/>
    <p:sldId id="438" r:id="rId50"/>
    <p:sldId id="321" r:id="rId51"/>
    <p:sldId id="364" r:id="rId52"/>
    <p:sldId id="365" r:id="rId53"/>
    <p:sldId id="366" r:id="rId54"/>
    <p:sldId id="439" r:id="rId55"/>
    <p:sldId id="440" r:id="rId56"/>
    <p:sldId id="441" r:id="rId57"/>
    <p:sldId id="450" r:id="rId58"/>
    <p:sldId id="451" r:id="rId59"/>
    <p:sldId id="452" r:id="rId60"/>
    <p:sldId id="442" r:id="rId61"/>
    <p:sldId id="443" r:id="rId62"/>
    <p:sldId id="330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mailto:ccteacher@naver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ccteacher@naver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mailto:ccteacher@naver.com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mailto:ccteacher@naver.co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mailto:ccteacher@naver.com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mailto:ccteacher@naver.com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mailto:ccteacher@naver.com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mailto:ccteacher@naver.com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mailto:ccteacher@naver.com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mailto:ccteacher@naver.com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mailto:ccteacher@naver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476" y="2974310"/>
            <a:ext cx="722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Python Programming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777887" y="5208543"/>
            <a:ext cx="263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춘천중학교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교사 김현준</a:t>
            </a:r>
            <a:endParaRPr lang="ko-KR" altLang="en-US" sz="16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2022.07.27.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2806" y="6505575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6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순회가능자료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순회가능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자료에서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개씩 변수에 배정되면서 반복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순회가능자료는 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range()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 순회가 가능한 모든 자료가 올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주로 반복 회수만이 중요하다면 오른편 같이 사용한다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152" y="3065838"/>
            <a:ext cx="20574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460" y="3137275"/>
            <a:ext cx="2400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001.6-1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4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반복문제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13895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자리의 숫자를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입력받아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자리부터 차례로 출력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File-&gt; New File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for.py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저장 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실행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903831" y="3360995"/>
            <a:ext cx="4745298" cy="34226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= input(‘4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자리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 = 1000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j in n: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print(f’{k}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자리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{j}’)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k = k // 10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229365" y="3360995"/>
            <a:ext cx="4745298" cy="342263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-------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자리숫자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1532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-------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1000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의자리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의자리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의자리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의자리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5320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가지의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반복문이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존재할까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대개의 경우 반복 회수를 예측할 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없을때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while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구문을 이용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인터넷의 자료를 검색하여 처리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회수가 정해지지 않은 사용자 입력의 처리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반복회수를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예측할 수 있거나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아이템을 하나씩 뽑아 사용해야 할 경우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구문을 이용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행위를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 수행해야 할 경우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item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검사해야 하는 경우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3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90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조건을 만족하는 경우 해야할 명령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elif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첫번째 조건을 만족하지 않지만 두번째 조건을 만족해야 하는 경우 해야할 명령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……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elif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구문을 추가해도 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else: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조건을 만족하지 않는 경우 해야할 명령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elif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else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구문은 없어도 동작이 가능함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001.8-1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96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 문제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13895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입력받아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배수인지 판단하는 코드를 작성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File-&gt; New File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if.py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저장 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실행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903831" y="3360995"/>
            <a:ext cx="4745298" cy="34226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= input(‘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not n%3: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print(‘3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의배수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else: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print(‘3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의배수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아님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‘)   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229365" y="3360995"/>
            <a:ext cx="4745298" cy="34226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-------</a:t>
            </a: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1532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-------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의배수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아님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7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65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pass, continue, break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상황에서 아무것도 하지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않을때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pass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상황에서 특정 조건에 해당하면 다음 반복상황으로 넘어갈 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 continue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상황에서 더 이상 반복을 수행하지 않고 종료하고 싶을 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 break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break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구문은 상당히 많이 사용하므로 꼭 알아둘 것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543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001.9-1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break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13895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이름을 입력 받아 이름을 출력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‘quit’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입력되면 종료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File-&gt; New File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break.py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저장 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F5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실행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903831" y="3360995"/>
            <a:ext cx="4745298" cy="34226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= input(‘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while True: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if n==‘quit’: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break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print(n)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n = input(‘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229365" y="3360995"/>
            <a:ext cx="4745298" cy="342263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chuncheon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chouncheon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홍길동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홍길동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이름입력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quit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1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441550" cy="2099938"/>
            <a:chOff x="527769" y="1728426"/>
            <a:chExt cx="6441550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6411255" cy="769441"/>
              <a:chOff x="471977" y="2691080"/>
              <a:chExt cx="641125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6509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</a:t>
                </a:r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기본문법</a:t>
                </a:r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1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56509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</a:t>
                </a:r>
                <a:r>
                  <a:rPr lang="ko-KR" altLang="en-US" sz="4400" b="1" spc="-150" dirty="0" err="1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기본문법</a:t>
                </a:r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1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089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순회가능자료형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bool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range(),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list, tuple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while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중첩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if(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elif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else)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pass, continue, break </a:t>
            </a:r>
          </a:p>
        </p:txBody>
      </p:sp>
    </p:spTree>
    <p:extLst>
      <p:ext uri="{BB962C8B-B14F-4D97-AF65-F5344CB8AC3E}">
        <p14:creationId xmlns:p14="http://schemas.microsoft.com/office/powerpoint/2010/main" val="11182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函數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수학적 정의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정의역의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원소가 공역의 원소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개에 대응되는 관계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f(x) = x + 3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f(2) = 5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프로그래밍적 정의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상호 간섭하지 않는 최소의 기능 단위로 분리된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코드블록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function(x):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x = x + 3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x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function(2) -&gt; 5</a:t>
            </a:r>
          </a:p>
        </p:txBody>
      </p:sp>
    </p:spTree>
    <p:extLst>
      <p:ext uri="{BB962C8B-B14F-4D97-AF65-F5344CB8AC3E}">
        <p14:creationId xmlns:p14="http://schemas.microsoft.com/office/powerpoint/2010/main" val="1652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5509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5804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49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1129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3765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5" y="1580499"/>
            <a:ext cx="285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 </a:t>
            </a:r>
            <a:r>
              <a:rPr lang="ko-KR" altLang="en-US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</a:p>
          <a:p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849318"/>
            <a:ext cx="216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 </a:t>
            </a:r>
            <a:r>
              <a:rPr lang="ko-KR" altLang="en-US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</a:p>
          <a:p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112912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</a:t>
            </a:r>
            <a:r>
              <a:rPr lang="ko-KR" altLang="en-US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376506"/>
            <a:ext cx="216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 </a:t>
            </a:r>
            <a:r>
              <a:rPr lang="ko-KR" altLang="en-US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5" y="1981463"/>
            <a:ext cx="474846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반복문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조건문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46215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함수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내장모듈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510967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사용자 정의 모듈과 네임스페이스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외장모듈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4931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14353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33615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79142" y="6505575"/>
            <a:ext cx="174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 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4582" y="5705980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객체지향언어 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클래스와 객체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61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입력과 출력이 없는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함수이름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입력값들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함수의 내용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[return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출력값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print_hello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     #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입력값이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없어도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있어야함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print(‘Hello, Python!!’)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#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출력값이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없다면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return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문이 없음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print_hello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호출함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2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157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입력값은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있지만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 값이 없는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10712042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hello_name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(name): #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입력을 받아 처리할 변수 여러 개라면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구분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f‘hello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{name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}’)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#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출력값이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없으므로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return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 생략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hello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ame2(name=‘python’): #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기본입력값이 존재함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f‘hello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{name}’)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= input(‘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hello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_n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 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hello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ame2()</a:t>
            </a:r>
          </a:p>
        </p:txBody>
      </p:sp>
    </p:spTree>
    <p:extLst>
      <p:ext uri="{BB962C8B-B14F-4D97-AF65-F5344CB8AC3E}">
        <p14:creationId xmlns:p14="http://schemas.microsoft.com/office/powerpoint/2010/main" val="20407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98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입력값은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없고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출력값만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존재하는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입력이 없으므로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‘Python’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get_pi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3.141592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print(f ‘hello, 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27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입력값도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있고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출력값도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is_even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not n%2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is_prime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in range(2, n//2+1):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if not n % i: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return False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True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29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 값이 몇 개인지 모르는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get_sum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(*n):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s = 0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n: #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튜플로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처리됨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s += I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s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# return(sum(n))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s1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get_sum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(1,2,3) # s1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대입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s2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get_sum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(1,2,3,4,5,6,7,8,9, 10) # s2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대입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5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052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리스트를 입력으로 받는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(li):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m = 1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n in li: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m *= n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m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s1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([1,2,3,4,5])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s2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((1,2,3,4,5))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받아 곱을 구함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7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54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정수를 받아 리스트를 돌려주는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divisor(n):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[]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range(1, n//2+1):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if not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n%i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rlist.append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rlist.append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divn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divisor(18) # 18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약수를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구해줌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88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소수판별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is_prime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if n&lt;2: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False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if n==2: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True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range(2, 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if not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n%i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return False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True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is_prime2(n):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(divisor(n))==2</a:t>
            </a:r>
          </a:p>
        </p:txBody>
      </p:sp>
    </p:spTree>
    <p:extLst>
      <p:ext uri="{BB962C8B-B14F-4D97-AF65-F5344CB8AC3E}">
        <p14:creationId xmlns:p14="http://schemas.microsoft.com/office/powerpoint/2010/main" val="15700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대략의 사용법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function_name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 : type) -&gt; return type: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function_contents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....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[return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return_value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개의 입력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출력처리에는 그냥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등을 사용함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 입력으로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처리할 경우 반드시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묶어주어야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50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모듈에 있는 함수들은 우리가 만들지 않아도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사용가능함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클래스에 속해있는 함수는 객체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형식으로 사용가능 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외에 우리가 만들지 않은 함수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변수를 사용하는 경우가 모듈을 이용하는 방법임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math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math.pi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1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441550" cy="2099938"/>
            <a:chOff x="527769" y="1728426"/>
            <a:chExt cx="6441550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6411255" cy="769441"/>
              <a:chOff x="471977" y="2691080"/>
              <a:chExt cx="641125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6509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</a:t>
                </a:r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기초문법</a:t>
                </a:r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3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56509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</a:t>
                </a:r>
                <a:r>
                  <a:rPr lang="ko-KR" altLang="en-US" sz="4400" b="1" spc="-150" dirty="0" err="1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기초문법</a:t>
                </a:r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3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29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math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math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(math)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math.pi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math.nan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math.(sin, cos, tan,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asin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acos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atan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math.(floor,  ceil)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math.(comb, perm)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math.(radians, degrees)</a:t>
            </a:r>
          </a:p>
        </p:txBody>
      </p:sp>
    </p:spTree>
    <p:extLst>
      <p:ext uri="{BB962C8B-B14F-4D97-AF65-F5344CB8AC3E}">
        <p14:creationId xmlns:p14="http://schemas.microsoft.com/office/powerpoint/2010/main" val="41972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002.8-2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595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random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random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(random)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: 0.0~1.0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사이의 숫자 리턴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작은수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큰수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작은수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큰수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사이의 정수 리턴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random.choice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seq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seq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(list)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무작위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item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random.sample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seq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n) 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seq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무작위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(list)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random.shuffle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seq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seq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무작위로 섞음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2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002.8-3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17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os.curdir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현재폴더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os.pardir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상위폴더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os.getcwd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//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현재폴더의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절대경로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os.listdir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(folder) : folder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파일리스트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os.path.exists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(file)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파일존재유무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os.mkdir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폴더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os.rmdir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폴더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os.path.is_..(file) 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파일구분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3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002.8-4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–time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time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(time)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time.sleep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(sec) : sec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 만큼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아무동작도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하지 않음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time.time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: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현재시간을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float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형으로 가져옴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경과시간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pre_time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time.time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수행할 동작들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time.time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–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pre_time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002.8-5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81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자주사용하는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random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math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time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pickle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re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threading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socket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json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turtle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tkinter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등등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80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930452" cy="769441"/>
            <a:chOff x="510077" y="2691080"/>
            <a:chExt cx="4930452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123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err="1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기본문법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2082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Oython</a:t>
              </a:r>
              <a:r>
                <a:rPr lang="ko-KR" altLang="en-US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기본문법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7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내장 모듈 사용법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math</a:t>
            </a: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라고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math.pi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모듈에서 등록한 상수와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math.perm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(10,2)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처럼 해당 함수를 사용할 수 있었음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공식홈페이지에 나와있음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https://docs.python.org/ko/3/library/index.html</a:t>
            </a:r>
          </a:p>
        </p:txBody>
      </p:sp>
    </p:spTree>
    <p:extLst>
      <p:ext uri="{BB962C8B-B14F-4D97-AF65-F5344CB8AC3E}">
        <p14:creationId xmlns:p14="http://schemas.microsoft.com/office/powerpoint/2010/main" val="870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4" y="652394"/>
            <a:ext cx="1176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94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모듈과 네임스페이스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print(__name__)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 #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네임스페이스는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math.__name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당연하게도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math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파일을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하나열어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저장하고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name=‘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본인의 이름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저장해보자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새로운파일을 열어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useme.py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저장하고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print(me.name)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해보자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94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모듈과 네임스페이스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print(__name__)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실행하면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출력된다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useme.py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다시한번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실행하면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이번에는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아까 출력되지 않았던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출력된다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me 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라는 명령에서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있는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print(__name__)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실행하는 것인데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__main__, useme.py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출력된다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94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모듈과 네임스페이스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useme.py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print(__name__)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해보면 역시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출력된다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즉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실행되고 있는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코드공간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네임스페이스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이름은 항상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된 모듈의 네임스페이스는 모듈의 이름이다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여태까지 사용했던 모듈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네임스페이스안에서 동작하는 함수를 호출했던 것이다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9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45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indent 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들여쓰기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언어는 특정 코드를 묶어 표현할 경우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{ }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사용하였다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{ }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안에 들어있는 구문을 읽기 쉽게 들여쓰기를 하여 프로그래머 간의 소통이 원활하게 하는 것이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관례였다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규칙이 아니므로 지키지 않아도 되지만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지키지 않는 프로그래머는 한 명도 못봤다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이 들여쓰기가 규칙이 되었다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배열도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문자형도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없는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드물게 깐깐한 부분이다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그냥 띄어쓰기 한번만 하고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a=3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이렇게 변수의 값을 배정해보자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65" y="2418160"/>
            <a:ext cx="2028825" cy="895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665" y="6162007"/>
            <a:ext cx="3162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11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내가 만드는 모듈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 = 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본인의 이름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name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get_name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me.py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파일이 실행되는 경우에만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(__main__)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실행되는 코드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외부에서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했을 경우에는 실행되지 않음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3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11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내가 만드는 모듈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is_even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 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)-&gt;bool: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not n%2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nlist:list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)-&gt;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rtn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1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n in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rtn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*= n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rtn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7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11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내가 만드는 모듈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divisor(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n:int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)-&gt;list: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[a for a in range(1, n+1) if not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n%a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is_prime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n:int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)-&gt;bool: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return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(divisor(n))==2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prime_list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n:int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)-&gt;list: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[a for a in range(2, n+1) if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is_prime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(n)]</a:t>
            </a:r>
          </a:p>
        </p:txBody>
      </p:sp>
    </p:spTree>
    <p:extLst>
      <p:ext uri="{BB962C8B-B14F-4D97-AF65-F5344CB8AC3E}">
        <p14:creationId xmlns:p14="http://schemas.microsoft.com/office/powerpoint/2010/main" val="22293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003.6-1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6830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내가 만드는 모듈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 소수들의 합과 곱을 구하는 프로그램을 작성하세요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me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print(sum(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me.get_sosu_list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(1000)))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mul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me.get_sosu_list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(1000)))</a:t>
            </a:r>
          </a:p>
        </p:txBody>
      </p:sp>
    </p:spTree>
    <p:extLst>
      <p:ext uri="{BB962C8B-B14F-4D97-AF65-F5344CB8AC3E}">
        <p14:creationId xmlns:p14="http://schemas.microsoft.com/office/powerpoint/2010/main" val="23315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83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외장 모듈 </a:t>
            </a:r>
            <a:r>
              <a:rPr lang="en-US" altLang="ko-KR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ypi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여태까지는 그냥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해서 사용할 수 있는 모듈과 내가 직접 작성한 모듈을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해서 쓰는 방법을 알아보았다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하는 방법 몇 가지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모듈명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모듈명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as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별명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from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모듈명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필요한함수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또는 모듈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7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83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외장 모듈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Pypi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파이썬에서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제공하는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내장모듈과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내가만든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모듈만 사용할 수 있다면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지금과 같이 제일 유명한 프로그래밍 언어로 성장할 수 없었을 것이다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모두가 만드는 프로그래밍언어이다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–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귀도반로썸은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principal author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사용자는 누구나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pypi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자신이 만든 모듈을 등록할 수 있고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누구나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pypi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필요한 모듈을 찾아 사용할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내가 만든 모듈보다 항상 완벽하게 동작하는 모듈이 있을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1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61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공식 홈페이지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031" y="1773089"/>
            <a:ext cx="8514466" cy="46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10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Pypi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252" y="1734989"/>
            <a:ext cx="6521398" cy="44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05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외장모듈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명령프롬프트에서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pip list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pip install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패키지이름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pip uninstall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패키지이름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29" y="2970879"/>
            <a:ext cx="4010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207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자주사용하는 외장 모듈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numpy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리스트의 기능만으로는 불편한 다양한 기능이 포함되어 있는 패키지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pandas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데이터프레임단위의 데이터분석 패키지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matplotlib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시각화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sklearn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tensorflow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pytorch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keras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인공지능 관련 패키지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Django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웹프레임워크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홈페이지제작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beautifulsoup4, requests, selenium 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인터넷과 연결된 소프트웨어 개발에 필수적인 패키지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6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01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조건자료형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언어는 조건자료형이 없었으나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True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False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결정되는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‘bool’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bool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연산자는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and, or, not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35" y="2819291"/>
            <a:ext cx="1895475" cy="628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017" y="3837466"/>
            <a:ext cx="1609725" cy="600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535" y="4553297"/>
            <a:ext cx="1781175" cy="11430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41544"/>
              </p:ext>
            </p:extLst>
          </p:nvPr>
        </p:nvGraphicFramePr>
        <p:xfrm>
          <a:off x="5375439" y="4061420"/>
          <a:ext cx="2657124" cy="1608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08">
                  <a:extLst>
                    <a:ext uri="{9D8B030D-6E8A-4147-A177-3AD203B41FA5}">
                      <a16:colId xmlns:a16="http://schemas.microsoft.com/office/drawing/2014/main" val="1305750471"/>
                    </a:ext>
                  </a:extLst>
                </a:gridCol>
                <a:gridCol w="885708">
                  <a:extLst>
                    <a:ext uri="{9D8B030D-6E8A-4147-A177-3AD203B41FA5}">
                      <a16:colId xmlns:a16="http://schemas.microsoft.com/office/drawing/2014/main" val="3769184665"/>
                    </a:ext>
                  </a:extLst>
                </a:gridCol>
                <a:gridCol w="885708">
                  <a:extLst>
                    <a:ext uri="{9D8B030D-6E8A-4147-A177-3AD203B41FA5}">
                      <a16:colId xmlns:a16="http://schemas.microsoft.com/office/drawing/2014/main" val="2058867736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 and 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32889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834869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30170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527791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49904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11966"/>
              </p:ext>
            </p:extLst>
          </p:nvPr>
        </p:nvGraphicFramePr>
        <p:xfrm>
          <a:off x="8178149" y="4061420"/>
          <a:ext cx="2657124" cy="1608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08">
                  <a:extLst>
                    <a:ext uri="{9D8B030D-6E8A-4147-A177-3AD203B41FA5}">
                      <a16:colId xmlns:a16="http://schemas.microsoft.com/office/drawing/2014/main" val="1305750471"/>
                    </a:ext>
                  </a:extLst>
                </a:gridCol>
                <a:gridCol w="885708">
                  <a:extLst>
                    <a:ext uri="{9D8B030D-6E8A-4147-A177-3AD203B41FA5}">
                      <a16:colId xmlns:a16="http://schemas.microsoft.com/office/drawing/2014/main" val="3769184665"/>
                    </a:ext>
                  </a:extLst>
                </a:gridCol>
                <a:gridCol w="885708">
                  <a:extLst>
                    <a:ext uri="{9D8B030D-6E8A-4147-A177-3AD203B41FA5}">
                      <a16:colId xmlns:a16="http://schemas.microsoft.com/office/drawing/2014/main" val="2058867736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 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32889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834869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30170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527791"/>
                  </a:ext>
                </a:extLst>
              </a:tr>
              <a:tr h="211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4990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11263"/>
              </p:ext>
            </p:extLst>
          </p:nvPr>
        </p:nvGraphicFramePr>
        <p:xfrm>
          <a:off x="3748393" y="4061420"/>
          <a:ext cx="1481460" cy="930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53">
                  <a:extLst>
                    <a:ext uri="{9D8B030D-6E8A-4147-A177-3AD203B41FA5}">
                      <a16:colId xmlns:a16="http://schemas.microsoft.com/office/drawing/2014/main" val="1305750471"/>
                    </a:ext>
                  </a:extLst>
                </a:gridCol>
                <a:gridCol w="755407">
                  <a:extLst>
                    <a:ext uri="{9D8B030D-6E8A-4147-A177-3AD203B41FA5}">
                      <a16:colId xmlns:a16="http://schemas.microsoft.com/office/drawing/2014/main" val="2058867736"/>
                    </a:ext>
                  </a:extLst>
                </a:gridCol>
              </a:tblGrid>
              <a:tr h="286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32889"/>
                  </a:ext>
                </a:extLst>
              </a:tr>
              <a:tr h="31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4869"/>
                  </a:ext>
                </a:extLst>
              </a:tr>
              <a:tr h="31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2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845494" cy="769441"/>
            <a:chOff x="510077" y="2691080"/>
            <a:chExt cx="484549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123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err="1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기본문법</a:t>
              </a:r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123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기본문법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46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우리가 처음에 사용해 보았던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type()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명령을 다시 해보자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type(4)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&lt;class '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'&gt;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여태까지는 그냥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정수자료형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이라 했었는데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class 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모든 것이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구성되어 있으며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변수는 해당 클래스의 객체로 동작한다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help()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명령어로 정수의 도움말을 보자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976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22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4170551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객체에 대한 도움말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(object)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클래스는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objec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클래스를 상속받았음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내장 자식 클래스는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bool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192" y="1936608"/>
            <a:ext cx="5793255" cy="47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사전적의미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학급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수업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종류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프로그래밍에서의 의미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객체지향언어에서 특정 객체를 생성하기 위한 템플릿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클래스는 객체의 동작과 특성을 정의한다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현실의 사물을 추상화 하여 클래스를 설계한다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0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pass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객체를 생성할 수 있는 완벽한 클래스가 생성되었다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type(n)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모듈이 아니므로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__main__.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클래스의 객체가 만들어진다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91" y="1792074"/>
            <a:ext cx="2419350" cy="1190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716" y="4501173"/>
            <a:ext cx="3267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help(n)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만들었는데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builtins.object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붙어있다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클래스의 부모클래스는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builtins.object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46" y="2419307"/>
            <a:ext cx="5772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print(‘This is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Class’)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print(f’{a} is an object by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Class’)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MyObject.printMe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a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MyObject.printObject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print(a)</a:t>
            </a:r>
          </a:p>
        </p:txBody>
      </p:sp>
    </p:spTree>
    <p:extLst>
      <p:ext uri="{BB962C8B-B14F-4D97-AF65-F5344CB8AC3E}">
        <p14:creationId xmlns:p14="http://schemas.microsoft.com/office/powerpoint/2010/main" val="1674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’{self}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 an object by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Class’)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a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4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28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기본함수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 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‘This is object of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class’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__name__=='__main__':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a =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('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print(a)</a:t>
            </a: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9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93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생성자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name) 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self.name = name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print(self.name)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__(self, name=‘’):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self.name = name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__name__=='__main__':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a =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a.setname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a.printname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b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ccteacher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b.printname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28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비교연산자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==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!=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&gt;=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&lt;=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 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not in 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121" y="1971477"/>
            <a:ext cx="1943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9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추상화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점은 길이와 면적은 없고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위치만 있는 자료이다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점은 점의 생성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이동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상대 위치로 이동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원점과의 거리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두 점과의 거리 등을 할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__(self, x=0, y=0):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y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f’[{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}. 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}]’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move(self, x=0, y=0):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y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45630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move_to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x=0, y=0):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y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(0,100)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(0, 100)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0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9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추상화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random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(0,0)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(3,4)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p.move_to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(1,1)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8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열거형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순회가능형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_sequence)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2" y="1971477"/>
            <a:ext cx="9606449" cy="4495846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 등은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순회가능형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자료이다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외 중요한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자료형으로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dict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range()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라는 자료는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범위형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순회가능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범위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range(10) : 0~9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까지의 범위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range(1, 11) : 1~10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까지의 범위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range(1, 11, 2) : 1~10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 홀수만의 범위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range(start, end, step) : start~end-1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step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만큼씩 떨어진 범위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96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while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while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반복할 명령들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# 4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칸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indent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된 명령들은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포함된 구문에 포함된다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보다 큰 동안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출력하고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감소하라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반복문을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실행하는 동안 조건을 거짓으로 만드는 명령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반복탈출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반드시 생각해 봐야함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097" y="2828750"/>
            <a:ext cx="2162175" cy="27813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890" y="2856277"/>
            <a:ext cx="2228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001.5-1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90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while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반복문제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13895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이름과 반복 회수를 입력 받아 이름을 반복회수만큼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출력하시오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File-&gt; New File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while.py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저장 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실행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 useBgFill="1">
        <p:nvSpPr>
          <p:cNvPr id="12" name="내용 개체 틀 2"/>
          <p:cNvSpPr txBox="1">
            <a:spLocks/>
          </p:cNvSpPr>
          <p:nvPr/>
        </p:nvSpPr>
        <p:spPr>
          <a:xfrm>
            <a:off x="4193082" y="3627809"/>
            <a:ext cx="5436231" cy="29737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 = input(‘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(input(‘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반복회수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‘))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while n&gt;0: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print(name)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n = n – 1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158533" y="3601141"/>
            <a:ext cx="8470780" cy="303980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반복회수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3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------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76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3652</Words>
  <Application>Microsoft Office PowerPoint</Application>
  <PresentationFormat>와이드스크린</PresentationFormat>
  <Paragraphs>908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THE명품고딕L</vt:lpstr>
      <vt:lpstr>경기천년제목 Light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컴퓨터실</cp:lastModifiedBy>
  <cp:revision>126</cp:revision>
  <dcterms:created xsi:type="dcterms:W3CDTF">2015-07-07T04:48:58Z</dcterms:created>
  <dcterms:modified xsi:type="dcterms:W3CDTF">2022-07-12T06:38:28Z</dcterms:modified>
</cp:coreProperties>
</file>