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282" r:id="rId4"/>
    <p:sldId id="459" r:id="rId5"/>
    <p:sldId id="460" r:id="rId6"/>
    <p:sldId id="463" r:id="rId7"/>
    <p:sldId id="461" r:id="rId8"/>
    <p:sldId id="456" r:id="rId9"/>
    <p:sldId id="462" r:id="rId10"/>
    <p:sldId id="453" r:id="rId11"/>
    <p:sldId id="455" r:id="rId12"/>
    <p:sldId id="454" r:id="rId13"/>
    <p:sldId id="325" r:id="rId14"/>
    <p:sldId id="339" r:id="rId15"/>
    <p:sldId id="398" r:id="rId16"/>
    <p:sldId id="402" r:id="rId17"/>
    <p:sldId id="416" r:id="rId18"/>
    <p:sldId id="417" r:id="rId19"/>
    <p:sldId id="418" r:id="rId20"/>
    <p:sldId id="419" r:id="rId21"/>
    <p:sldId id="420" r:id="rId22"/>
    <p:sldId id="318" r:id="rId23"/>
    <p:sldId id="360" r:id="rId24"/>
    <p:sldId id="350" r:id="rId25"/>
    <p:sldId id="427" r:id="rId26"/>
    <p:sldId id="428" r:id="rId27"/>
    <p:sldId id="431" r:id="rId28"/>
    <p:sldId id="429" r:id="rId29"/>
    <p:sldId id="321" r:id="rId30"/>
    <p:sldId id="439" r:id="rId31"/>
    <p:sldId id="364" r:id="rId32"/>
    <p:sldId id="365" r:id="rId33"/>
    <p:sldId id="366" r:id="rId34"/>
    <p:sldId id="440" r:id="rId35"/>
    <p:sldId id="441" r:id="rId36"/>
    <p:sldId id="450" r:id="rId37"/>
    <p:sldId id="451" r:id="rId38"/>
    <p:sldId id="452" r:id="rId39"/>
    <p:sldId id="442" r:id="rId40"/>
    <p:sldId id="443" r:id="rId41"/>
    <p:sldId id="330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EEE6E3-CC04-4041-A972-A865FDB26C6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pPr latinLnBrk="1"/>
          <a:endParaRPr lang="ko-KR" altLang="en-US"/>
        </a:p>
      </dgm:t>
    </dgm:pt>
    <dgm:pt modelId="{F2B99F87-A827-4234-8A87-FA15514919A4}">
      <dgm:prSet phldrT="[텍스트]"/>
      <dgm:spPr/>
      <dgm:t>
        <a:bodyPr/>
        <a:lstStyle/>
        <a:p>
          <a:pPr latinLnBrk="1"/>
          <a:r>
            <a:rPr lang="ko-KR" altLang="en-US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rPr>
            <a:t>터틀그래픽스를 이용한 틀</a:t>
          </a:r>
          <a:endParaRPr lang="ko-KR" altLang="en-US" dirty="0"/>
        </a:p>
      </dgm:t>
    </dgm:pt>
    <dgm:pt modelId="{C6054687-34FC-4054-B1B8-B0A21DE91E7E}" type="parTrans" cxnId="{E66B981E-B4DC-4629-ADB5-9B93854184B1}">
      <dgm:prSet/>
      <dgm:spPr/>
      <dgm:t>
        <a:bodyPr/>
        <a:lstStyle/>
        <a:p>
          <a:pPr latinLnBrk="1"/>
          <a:endParaRPr lang="ko-KR" altLang="en-US"/>
        </a:p>
      </dgm:t>
    </dgm:pt>
    <dgm:pt modelId="{D7E912C8-8B1E-4848-899E-8334983D815C}" type="sibTrans" cxnId="{E66B981E-B4DC-4629-ADB5-9B93854184B1}">
      <dgm:prSet/>
      <dgm:spPr/>
      <dgm:t>
        <a:bodyPr/>
        <a:lstStyle/>
        <a:p>
          <a:pPr latinLnBrk="1"/>
          <a:endParaRPr lang="ko-KR" altLang="en-US"/>
        </a:p>
      </dgm:t>
    </dgm:pt>
    <dgm:pt modelId="{5A63676C-6637-4C22-B842-60CC31418A6F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MyPoint</a:t>
          </a:r>
          <a:r>
            <a:rPr lang="ko-KR" altLang="en-US" dirty="0" smtClean="0"/>
            <a:t>객체</a:t>
          </a:r>
          <a:endParaRPr lang="ko-KR" altLang="en-US" dirty="0"/>
        </a:p>
      </dgm:t>
    </dgm:pt>
    <dgm:pt modelId="{7E43E2BC-D0AB-443C-9B12-F5A79E99DB53}" type="parTrans" cxnId="{3400A695-E466-4577-A29F-BE77C3CD844E}">
      <dgm:prSet/>
      <dgm:spPr/>
      <dgm:t>
        <a:bodyPr/>
        <a:lstStyle/>
        <a:p>
          <a:pPr latinLnBrk="1"/>
          <a:endParaRPr lang="ko-KR" altLang="en-US"/>
        </a:p>
      </dgm:t>
    </dgm:pt>
    <dgm:pt modelId="{F28B5CB0-7F2C-414F-8F67-FF297D8E9E55}" type="sibTrans" cxnId="{3400A695-E466-4577-A29F-BE77C3CD844E}">
      <dgm:prSet/>
      <dgm:spPr/>
      <dgm:t>
        <a:bodyPr/>
        <a:lstStyle/>
        <a:p>
          <a:pPr latinLnBrk="1"/>
          <a:endParaRPr lang="ko-KR" altLang="en-US"/>
        </a:p>
      </dgm:t>
    </dgm:pt>
    <dgm:pt modelId="{0E9283C7-047E-4265-B652-7BFA784C8497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myTurtle</a:t>
          </a:r>
          <a:r>
            <a:rPr lang="ko-KR" altLang="en-US" dirty="0" smtClean="0"/>
            <a:t>객체</a:t>
          </a:r>
          <a:endParaRPr lang="ko-KR" altLang="en-US" dirty="0"/>
        </a:p>
      </dgm:t>
    </dgm:pt>
    <dgm:pt modelId="{A62FE462-08E8-4637-BB52-F09E8CCF2171}" type="parTrans" cxnId="{D4A8AF12-CF74-4BCB-93D9-171F828BD60C}">
      <dgm:prSet/>
      <dgm:spPr/>
      <dgm:t>
        <a:bodyPr/>
        <a:lstStyle/>
        <a:p>
          <a:pPr latinLnBrk="1"/>
          <a:endParaRPr lang="ko-KR" altLang="en-US"/>
        </a:p>
      </dgm:t>
    </dgm:pt>
    <dgm:pt modelId="{C53A06FD-2735-451B-857D-BDB162039344}" type="sibTrans" cxnId="{D4A8AF12-CF74-4BCB-93D9-171F828BD60C}">
      <dgm:prSet/>
      <dgm:spPr/>
      <dgm:t>
        <a:bodyPr/>
        <a:lstStyle/>
        <a:p>
          <a:pPr latinLnBrk="1"/>
          <a:endParaRPr lang="ko-KR" altLang="en-US"/>
        </a:p>
      </dgm:t>
    </dgm:pt>
    <dgm:pt modelId="{E34EAFC0-F704-4551-B0D5-FD586D3518A7}" type="pres">
      <dgm:prSet presAssocID="{29EEE6E3-CC04-4041-A972-A865FDB26C6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1C9E800-BA89-4D5D-9CBD-8C73FDBE9281}" type="pres">
      <dgm:prSet presAssocID="{F2B99F87-A827-4234-8A87-FA15514919A4}" presName="root1" presStyleCnt="0"/>
      <dgm:spPr/>
    </dgm:pt>
    <dgm:pt modelId="{E43F95DB-9DBB-4C18-B2F9-36338BAE91A5}" type="pres">
      <dgm:prSet presAssocID="{F2B99F87-A827-4234-8A87-FA15514919A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C976A6-30D1-4DBA-8936-026FAD1AB1DF}" type="pres">
      <dgm:prSet presAssocID="{F2B99F87-A827-4234-8A87-FA15514919A4}" presName="level2hierChild" presStyleCnt="0"/>
      <dgm:spPr/>
    </dgm:pt>
    <dgm:pt modelId="{E55B7DF5-B2CE-4D1F-B2F6-DFE3C4171DD1}" type="pres">
      <dgm:prSet presAssocID="{7E43E2BC-D0AB-443C-9B12-F5A79E99DB53}" presName="conn2-1" presStyleLbl="parChTrans1D2" presStyleIdx="0" presStyleCnt="2"/>
      <dgm:spPr/>
    </dgm:pt>
    <dgm:pt modelId="{CB809A01-7E50-4DAF-A0B2-89976BA90781}" type="pres">
      <dgm:prSet presAssocID="{7E43E2BC-D0AB-443C-9B12-F5A79E99DB53}" presName="connTx" presStyleLbl="parChTrans1D2" presStyleIdx="0" presStyleCnt="2"/>
      <dgm:spPr/>
    </dgm:pt>
    <dgm:pt modelId="{89BB6890-0305-4197-9999-E659C5DC9707}" type="pres">
      <dgm:prSet presAssocID="{5A63676C-6637-4C22-B842-60CC31418A6F}" presName="root2" presStyleCnt="0"/>
      <dgm:spPr/>
    </dgm:pt>
    <dgm:pt modelId="{E0AB9322-B52E-4BCB-ADBD-C445E8611603}" type="pres">
      <dgm:prSet presAssocID="{5A63676C-6637-4C22-B842-60CC31418A6F}" presName="LevelTwoTextNode" presStyleLbl="node2" presStyleIdx="0" presStyleCnt="2" custScaleX="121852">
        <dgm:presLayoutVars>
          <dgm:chPref val="3"/>
        </dgm:presLayoutVars>
      </dgm:prSet>
      <dgm:spPr/>
    </dgm:pt>
    <dgm:pt modelId="{1D1CA596-0956-4BC1-AAA3-B92E64F71400}" type="pres">
      <dgm:prSet presAssocID="{5A63676C-6637-4C22-B842-60CC31418A6F}" presName="level3hierChild" presStyleCnt="0"/>
      <dgm:spPr/>
    </dgm:pt>
    <dgm:pt modelId="{02943C69-B46F-4B2A-B100-0B7079530713}" type="pres">
      <dgm:prSet presAssocID="{A62FE462-08E8-4637-BB52-F09E8CCF2171}" presName="conn2-1" presStyleLbl="parChTrans1D2" presStyleIdx="1" presStyleCnt="2"/>
      <dgm:spPr/>
    </dgm:pt>
    <dgm:pt modelId="{B1D7556A-2339-4B6E-84F8-3EC32F5B05B2}" type="pres">
      <dgm:prSet presAssocID="{A62FE462-08E8-4637-BB52-F09E8CCF2171}" presName="connTx" presStyleLbl="parChTrans1D2" presStyleIdx="1" presStyleCnt="2"/>
      <dgm:spPr/>
    </dgm:pt>
    <dgm:pt modelId="{B88EA401-6820-4FFC-B894-5E36D4B8A7EC}" type="pres">
      <dgm:prSet presAssocID="{0E9283C7-047E-4265-B652-7BFA784C8497}" presName="root2" presStyleCnt="0"/>
      <dgm:spPr/>
    </dgm:pt>
    <dgm:pt modelId="{8FA5FAA3-7096-4222-8044-1CE14410001B}" type="pres">
      <dgm:prSet presAssocID="{0E9283C7-047E-4265-B652-7BFA784C8497}" presName="LevelTwoTextNode" presStyleLbl="node2" presStyleIdx="1" presStyleCnt="2" custScaleX="11965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6600C0-1413-4BA3-A514-2E88949AA7E1}" type="pres">
      <dgm:prSet presAssocID="{0E9283C7-047E-4265-B652-7BFA784C8497}" presName="level3hierChild" presStyleCnt="0"/>
      <dgm:spPr/>
    </dgm:pt>
  </dgm:ptLst>
  <dgm:cxnLst>
    <dgm:cxn modelId="{7E9920CA-AF86-4280-8929-85E153EE79D8}" type="presOf" srcId="{7E43E2BC-D0AB-443C-9B12-F5A79E99DB53}" destId="{CB809A01-7E50-4DAF-A0B2-89976BA90781}" srcOrd="1" destOrd="0" presId="urn:microsoft.com/office/officeart/2005/8/layout/hierarchy2"/>
    <dgm:cxn modelId="{3A38F081-6F5C-44B4-B015-A9DF3CF92456}" type="presOf" srcId="{7E43E2BC-D0AB-443C-9B12-F5A79E99DB53}" destId="{E55B7DF5-B2CE-4D1F-B2F6-DFE3C4171DD1}" srcOrd="0" destOrd="0" presId="urn:microsoft.com/office/officeart/2005/8/layout/hierarchy2"/>
    <dgm:cxn modelId="{BB1CF0A6-BF64-41F1-9FE2-AF044352CBFA}" type="presOf" srcId="{A62FE462-08E8-4637-BB52-F09E8CCF2171}" destId="{02943C69-B46F-4B2A-B100-0B7079530713}" srcOrd="0" destOrd="0" presId="urn:microsoft.com/office/officeart/2005/8/layout/hierarchy2"/>
    <dgm:cxn modelId="{E87A2D18-8683-400B-9D5F-5EC8C27E7617}" type="presOf" srcId="{29EEE6E3-CC04-4041-A972-A865FDB26C64}" destId="{E34EAFC0-F704-4551-B0D5-FD586D3518A7}" srcOrd="0" destOrd="0" presId="urn:microsoft.com/office/officeart/2005/8/layout/hierarchy2"/>
    <dgm:cxn modelId="{2481F349-7EAB-4045-A81B-8B1A83F9F918}" type="presOf" srcId="{5A63676C-6637-4C22-B842-60CC31418A6F}" destId="{E0AB9322-B52E-4BCB-ADBD-C445E8611603}" srcOrd="0" destOrd="0" presId="urn:microsoft.com/office/officeart/2005/8/layout/hierarchy2"/>
    <dgm:cxn modelId="{D4A8AF12-CF74-4BCB-93D9-171F828BD60C}" srcId="{F2B99F87-A827-4234-8A87-FA15514919A4}" destId="{0E9283C7-047E-4265-B652-7BFA784C8497}" srcOrd="1" destOrd="0" parTransId="{A62FE462-08E8-4637-BB52-F09E8CCF2171}" sibTransId="{C53A06FD-2735-451B-857D-BDB162039344}"/>
    <dgm:cxn modelId="{3400A695-E466-4577-A29F-BE77C3CD844E}" srcId="{F2B99F87-A827-4234-8A87-FA15514919A4}" destId="{5A63676C-6637-4C22-B842-60CC31418A6F}" srcOrd="0" destOrd="0" parTransId="{7E43E2BC-D0AB-443C-9B12-F5A79E99DB53}" sibTransId="{F28B5CB0-7F2C-414F-8F67-FF297D8E9E55}"/>
    <dgm:cxn modelId="{2A8D9A13-C228-48DB-ABC6-FA84B4B548FB}" type="presOf" srcId="{F2B99F87-A827-4234-8A87-FA15514919A4}" destId="{E43F95DB-9DBB-4C18-B2F9-36338BAE91A5}" srcOrd="0" destOrd="0" presId="urn:microsoft.com/office/officeart/2005/8/layout/hierarchy2"/>
    <dgm:cxn modelId="{E66B981E-B4DC-4629-ADB5-9B93854184B1}" srcId="{29EEE6E3-CC04-4041-A972-A865FDB26C64}" destId="{F2B99F87-A827-4234-8A87-FA15514919A4}" srcOrd="0" destOrd="0" parTransId="{C6054687-34FC-4054-B1B8-B0A21DE91E7E}" sibTransId="{D7E912C8-8B1E-4848-899E-8334983D815C}"/>
    <dgm:cxn modelId="{65FBBA39-5564-45DB-A00B-2B92A6EF2001}" type="presOf" srcId="{0E9283C7-047E-4265-B652-7BFA784C8497}" destId="{8FA5FAA3-7096-4222-8044-1CE14410001B}" srcOrd="0" destOrd="0" presId="urn:microsoft.com/office/officeart/2005/8/layout/hierarchy2"/>
    <dgm:cxn modelId="{8E96DFE0-8C93-4BCF-8B2F-998481C1068A}" type="presOf" srcId="{A62FE462-08E8-4637-BB52-F09E8CCF2171}" destId="{B1D7556A-2339-4B6E-84F8-3EC32F5B05B2}" srcOrd="1" destOrd="0" presId="urn:microsoft.com/office/officeart/2005/8/layout/hierarchy2"/>
    <dgm:cxn modelId="{30C709D4-25A8-4991-830B-75180006BA85}" type="presParOf" srcId="{E34EAFC0-F704-4551-B0D5-FD586D3518A7}" destId="{51C9E800-BA89-4D5D-9CBD-8C73FDBE9281}" srcOrd="0" destOrd="0" presId="urn:microsoft.com/office/officeart/2005/8/layout/hierarchy2"/>
    <dgm:cxn modelId="{5BA71960-306B-4114-BB30-68810B6A53A3}" type="presParOf" srcId="{51C9E800-BA89-4D5D-9CBD-8C73FDBE9281}" destId="{E43F95DB-9DBB-4C18-B2F9-36338BAE91A5}" srcOrd="0" destOrd="0" presId="urn:microsoft.com/office/officeart/2005/8/layout/hierarchy2"/>
    <dgm:cxn modelId="{7BD444BF-430C-43EB-8B2D-2F29D33A5E30}" type="presParOf" srcId="{51C9E800-BA89-4D5D-9CBD-8C73FDBE9281}" destId="{88C976A6-30D1-4DBA-8936-026FAD1AB1DF}" srcOrd="1" destOrd="0" presId="urn:microsoft.com/office/officeart/2005/8/layout/hierarchy2"/>
    <dgm:cxn modelId="{AB8DC92D-57A7-4B6B-8A1F-C13BFC8132C0}" type="presParOf" srcId="{88C976A6-30D1-4DBA-8936-026FAD1AB1DF}" destId="{E55B7DF5-B2CE-4D1F-B2F6-DFE3C4171DD1}" srcOrd="0" destOrd="0" presId="urn:microsoft.com/office/officeart/2005/8/layout/hierarchy2"/>
    <dgm:cxn modelId="{F70884CB-9B75-4CE8-8148-F5F3728F6EDF}" type="presParOf" srcId="{E55B7DF5-B2CE-4D1F-B2F6-DFE3C4171DD1}" destId="{CB809A01-7E50-4DAF-A0B2-89976BA90781}" srcOrd="0" destOrd="0" presId="urn:microsoft.com/office/officeart/2005/8/layout/hierarchy2"/>
    <dgm:cxn modelId="{4A6EF4BB-5319-42D5-8366-72EB31D59CF7}" type="presParOf" srcId="{88C976A6-30D1-4DBA-8936-026FAD1AB1DF}" destId="{89BB6890-0305-4197-9999-E659C5DC9707}" srcOrd="1" destOrd="0" presId="urn:microsoft.com/office/officeart/2005/8/layout/hierarchy2"/>
    <dgm:cxn modelId="{5C4BE6D6-C0C4-4244-A45E-0B004CE3A68F}" type="presParOf" srcId="{89BB6890-0305-4197-9999-E659C5DC9707}" destId="{E0AB9322-B52E-4BCB-ADBD-C445E8611603}" srcOrd="0" destOrd="0" presId="urn:microsoft.com/office/officeart/2005/8/layout/hierarchy2"/>
    <dgm:cxn modelId="{8A3F56F0-F430-45D2-AE28-65D59E8E58EA}" type="presParOf" srcId="{89BB6890-0305-4197-9999-E659C5DC9707}" destId="{1D1CA596-0956-4BC1-AAA3-B92E64F71400}" srcOrd="1" destOrd="0" presId="urn:microsoft.com/office/officeart/2005/8/layout/hierarchy2"/>
    <dgm:cxn modelId="{5A79E3ED-0540-4C55-BDAC-9B3718EDD775}" type="presParOf" srcId="{88C976A6-30D1-4DBA-8936-026FAD1AB1DF}" destId="{02943C69-B46F-4B2A-B100-0B7079530713}" srcOrd="2" destOrd="0" presId="urn:microsoft.com/office/officeart/2005/8/layout/hierarchy2"/>
    <dgm:cxn modelId="{B3789C45-61DF-4DCA-952C-19D9E87F85F3}" type="presParOf" srcId="{02943C69-B46F-4B2A-B100-0B7079530713}" destId="{B1D7556A-2339-4B6E-84F8-3EC32F5B05B2}" srcOrd="0" destOrd="0" presId="urn:microsoft.com/office/officeart/2005/8/layout/hierarchy2"/>
    <dgm:cxn modelId="{2E80880F-08F4-41F5-9693-74C9F2D37BDD}" type="presParOf" srcId="{88C976A6-30D1-4DBA-8936-026FAD1AB1DF}" destId="{B88EA401-6820-4FFC-B894-5E36D4B8A7EC}" srcOrd="3" destOrd="0" presId="urn:microsoft.com/office/officeart/2005/8/layout/hierarchy2"/>
    <dgm:cxn modelId="{8227C9C8-B202-471A-A3FE-8CF807A47ADD}" type="presParOf" srcId="{B88EA401-6820-4FFC-B894-5E36D4B8A7EC}" destId="{8FA5FAA3-7096-4222-8044-1CE14410001B}" srcOrd="0" destOrd="0" presId="urn:microsoft.com/office/officeart/2005/8/layout/hierarchy2"/>
    <dgm:cxn modelId="{4E8B7786-5366-4D84-B833-A32DE49909D0}" type="presParOf" srcId="{B88EA401-6820-4FFC-B894-5E36D4B8A7EC}" destId="{C26600C0-1413-4BA3-A514-2E88949AA7E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F95DB-9DBB-4C18-B2F9-36338BAE91A5}">
      <dsp:nvSpPr>
        <dsp:cNvPr id="0" name=""/>
        <dsp:cNvSpPr/>
      </dsp:nvSpPr>
      <dsp:spPr>
        <a:xfrm>
          <a:off x="323017" y="985425"/>
          <a:ext cx="3423814" cy="171190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2266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5100" kern="1200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rPr>
            <a:t>터틀그래픽스를 이용한 틀</a:t>
          </a:r>
          <a:endParaRPr lang="ko-KR" altLang="en-US" sz="5100" kern="1200" dirty="0"/>
        </a:p>
      </dsp:txBody>
      <dsp:txXfrm>
        <a:off x="373157" y="1035565"/>
        <a:ext cx="3323534" cy="1611627"/>
      </dsp:txXfrm>
    </dsp:sp>
    <dsp:sp modelId="{E55B7DF5-B2CE-4D1F-B2F6-DFE3C4171DD1}">
      <dsp:nvSpPr>
        <dsp:cNvPr id="0" name=""/>
        <dsp:cNvSpPr/>
      </dsp:nvSpPr>
      <dsp:spPr>
        <a:xfrm rot="19457599">
          <a:off x="3588306" y="1307369"/>
          <a:ext cx="1686575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686575" y="41835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4389429" y="1307041"/>
        <a:ext cx="84328" cy="84328"/>
      </dsp:txXfrm>
    </dsp:sp>
    <dsp:sp modelId="{E0AB9322-B52E-4BCB-ADBD-C445E8611603}">
      <dsp:nvSpPr>
        <dsp:cNvPr id="0" name=""/>
        <dsp:cNvSpPr/>
      </dsp:nvSpPr>
      <dsp:spPr>
        <a:xfrm>
          <a:off x="5116356" y="1078"/>
          <a:ext cx="4171985" cy="171190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2266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5100" kern="1200" dirty="0" err="1" smtClean="0"/>
            <a:t>MyPoint</a:t>
          </a:r>
          <a:r>
            <a:rPr lang="ko-KR" altLang="en-US" sz="5100" kern="1200" dirty="0" smtClean="0"/>
            <a:t>객체</a:t>
          </a:r>
          <a:endParaRPr lang="ko-KR" altLang="en-US" sz="5100" kern="1200" dirty="0"/>
        </a:p>
      </dsp:txBody>
      <dsp:txXfrm>
        <a:off x="5166496" y="51218"/>
        <a:ext cx="4071705" cy="1611627"/>
      </dsp:txXfrm>
    </dsp:sp>
    <dsp:sp modelId="{02943C69-B46F-4B2A-B100-0B7079530713}">
      <dsp:nvSpPr>
        <dsp:cNvPr id="0" name=""/>
        <dsp:cNvSpPr/>
      </dsp:nvSpPr>
      <dsp:spPr>
        <a:xfrm rot="2142401">
          <a:off x="3588306" y="2291716"/>
          <a:ext cx="1686575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686575" y="41835"/>
              </a:lnTo>
            </a:path>
          </a:pathLst>
        </a:cu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4389429" y="2291387"/>
        <a:ext cx="84328" cy="84328"/>
      </dsp:txXfrm>
    </dsp:sp>
    <dsp:sp modelId="{8FA5FAA3-7096-4222-8044-1CE14410001B}">
      <dsp:nvSpPr>
        <dsp:cNvPr id="0" name=""/>
        <dsp:cNvSpPr/>
      </dsp:nvSpPr>
      <dsp:spPr>
        <a:xfrm>
          <a:off x="5116356" y="1969772"/>
          <a:ext cx="4096901" cy="171190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2266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5100" kern="1200" dirty="0" err="1" smtClean="0"/>
            <a:t>myTurtle</a:t>
          </a:r>
          <a:r>
            <a:rPr lang="ko-KR" altLang="en-US" sz="5100" kern="1200" dirty="0" smtClean="0"/>
            <a:t>객체</a:t>
          </a:r>
          <a:endParaRPr lang="ko-KR" altLang="en-US" sz="5100" kern="1200" dirty="0"/>
        </a:p>
      </dsp:txBody>
      <dsp:txXfrm>
        <a:off x="5166496" y="2019912"/>
        <a:ext cx="3996621" cy="1611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cteacher@naver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mailto:ccteacher@naver.co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ccteacher@naver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hyperlink" Target="mailto:ccteacher@naver.com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hyperlink" Target="mailto:ccteacher@naver.com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hyperlink" Target="mailto:ccteacher@naver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cteacher@naver.co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hyperlink" Target="mailto:ccteacher@naver.com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hyperlink" Target="mailto:ccteacher@naver.co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ccteacher@naver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hyperlink" Target="mailto:ccteacher@naver.com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ccteacher@naver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ccteacher@naver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hyperlink" Target="mailto:ccteacher@naver.com" TargetMode="External"/><Relationship Id="rId9" Type="http://schemas.microsoft.com/office/2007/relationships/diagramDrawing" Target="../diagrams/drawing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hyperlink" Target="mailto:ccteacher@naver.com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cteacher@naver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83476" y="2974310"/>
            <a:ext cx="7225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Python Programming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777887" y="5208543"/>
            <a:ext cx="2636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춘천중학교</a:t>
            </a:r>
            <a:r>
              <a:rPr lang="ko-KR" altLang="en-US" sz="160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교사 김현준</a:t>
            </a:r>
            <a:endParaRPr lang="ko-KR" altLang="en-US" sz="1600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85500" y="6267420"/>
            <a:ext cx="1128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2022.07.27.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12806" y="6505575"/>
            <a:ext cx="1709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Made by </a:t>
            </a:r>
            <a:r>
              <a:rPr lang="en-US" altLang="ko-KR" sz="800" dirty="0" smtClean="0">
                <a:solidFill>
                  <a:schemeClr val="bg1"/>
                </a:solidFill>
                <a:latin typeface="+mn-ea"/>
                <a:hlinkClick r:id="rId3"/>
              </a:rPr>
              <a:t>ccteacher@naver.com</a:t>
            </a:r>
            <a:endParaRPr lang="en-US" altLang="ko-KR" sz="800" dirty="0" smtClean="0">
              <a:solidFill>
                <a:schemeClr val="bg1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001.6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8278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Turtle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그래픽스 사용하기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사각형그리기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14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for _ in range(4):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t.forward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(d)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t.left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(90)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for _ in range(4):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t.circle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(r, 90)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t.forward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21189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001.7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5684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Turtle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그래픽스 사용하기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사각형그리기 함수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14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draw_rect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(d=100):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for _ in range(4):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t.forward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(d)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t.left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(90)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draw_round_rect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(d=100, r=5):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for _ in range(4):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t.circle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(r, 90)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t.forward</a:t>
            </a:r>
            <a:r>
              <a:rPr lang="en-US" altLang="ko-KR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(d)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395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001.8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5893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Turtle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그래픽스 사용하기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사각형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18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72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14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for _ in range(18):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draw_rect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(100)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t.left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(20)</a:t>
            </a: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color=('pink','skyblue','gold','brown','silver','yellow','green','blue','red')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for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_ in range(72):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	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t.color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random.choice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(color))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	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t.begin_fill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	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draw_round_rect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(100, 10)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	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t.end_fill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	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t.lt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(5)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70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001.9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5887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Turtle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그래픽스 사용하기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실습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14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2922" y="2656163"/>
            <a:ext cx="1477443" cy="15179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755" y="1698721"/>
            <a:ext cx="3133725" cy="3286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0808" y="2176969"/>
            <a:ext cx="3046320" cy="280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9052842" cy="2099938"/>
            <a:chOff x="527769" y="1728426"/>
            <a:chExt cx="9052842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9022547" cy="769441"/>
              <a:chOff x="471977" y="2691080"/>
              <a:chExt cx="9022547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826219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파이의 근사치를 구하는 여러가지 방법</a:t>
                </a:r>
                <a:endParaRPr lang="en-US" altLang="ko-KR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826219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파이의 근사치를 구하는 여러가지 방법</a:t>
                </a:r>
                <a:endParaRPr lang="en-US" altLang="ko-KR" sz="4400" b="1" spc="-150" dirty="0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</a:t>
              </a:r>
              <a:r>
                <a:rPr lang="en-US" altLang="ko-KR" sz="80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435" y="6108710"/>
            <a:ext cx="2702336" cy="6477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17176" y="6493431"/>
            <a:ext cx="1709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Made by</a:t>
            </a:r>
            <a:r>
              <a:rPr lang="ko-KR" altLang="en-US" sz="8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  <a:latin typeface="+mn-ea"/>
                <a:hlinkClick r:id="rId3"/>
              </a:rPr>
              <a:t>ccteacher@naver.com</a:t>
            </a:r>
            <a:endParaRPr lang="en-US" altLang="ko-KR" sz="800" dirty="0" smtClean="0">
              <a:solidFill>
                <a:schemeClr val="bg1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3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002.1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556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class</a:t>
            </a:r>
            <a:r>
              <a:rPr lang="en-US" altLang="ko-KR" sz="3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PI</a:t>
            </a:r>
            <a:endParaRPr lang="ko-KR" altLang="en-US" sz="3000" spc="-150" dirty="0">
              <a:solidFill>
                <a:schemeClr val="tx1">
                  <a:lumMod val="65000"/>
                  <a:lumOff val="3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14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class PI: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__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init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__(self):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self.x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0.0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self.y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0.0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__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str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__(self):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return f’[{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self.x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self.y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}]’</a:t>
            </a: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if __name__==‘__main__’: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pi = PI()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print(pi)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825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002.2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841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아르키메데스의</a:t>
            </a:r>
            <a:r>
              <a:rPr lang="ko-KR" altLang="en-US" sz="32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부등식</a:t>
            </a:r>
            <a:endParaRPr lang="ko-KR" altLang="en-US" sz="3000" spc="-150" dirty="0">
              <a:solidFill>
                <a:schemeClr val="tx1">
                  <a:lumMod val="65000"/>
                  <a:lumOff val="3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14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기원전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200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년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223/71&lt;</a:t>
            </a:r>
            <a:r>
              <a:rPr lang="ko-KR" altLang="ko-KR" i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π</a:t>
            </a:r>
            <a:r>
              <a:rPr lang="ko-KR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&lt;22/7 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archimedes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(self):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print(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f'PI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is near by {223/71} &lt; PI &lt; {22/7}')</a:t>
            </a:r>
          </a:p>
        </p:txBody>
      </p:sp>
    </p:spTree>
    <p:extLst>
      <p:ext uri="{BB962C8B-B14F-4D97-AF65-F5344CB8AC3E}">
        <p14:creationId xmlns:p14="http://schemas.microsoft.com/office/powerpoint/2010/main" val="16521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002.3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8446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viete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공식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en-US" altLang="ko-KR" sz="3000" spc="-1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1593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년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14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viete</a:t>
            </a:r>
            <a:r>
              <a:rPr lang="en-US" altLang="ko-KR" dirty="0"/>
              <a:t>(self, n):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rlist</a:t>
            </a:r>
            <a:r>
              <a:rPr lang="en-US" altLang="ko-KR" dirty="0"/>
              <a:t> = []</a:t>
            </a:r>
          </a:p>
          <a:p>
            <a:r>
              <a:rPr lang="en-US" altLang="ko-KR" dirty="0"/>
              <a:t>        a = 2**0.5</a:t>
            </a:r>
          </a:p>
          <a:p>
            <a:r>
              <a:rPr lang="en-US" altLang="ko-KR" dirty="0"/>
              <a:t>        for </a:t>
            </a:r>
            <a:r>
              <a:rPr lang="en-US" altLang="ko-KR" dirty="0" err="1"/>
              <a:t>i</a:t>
            </a:r>
            <a:r>
              <a:rPr lang="en-US" altLang="ko-KR" dirty="0"/>
              <a:t> in range(n):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rlist.append</a:t>
            </a:r>
            <a:r>
              <a:rPr lang="en-US" altLang="ko-KR" dirty="0"/>
              <a:t>(a/2)</a:t>
            </a:r>
          </a:p>
          <a:p>
            <a:r>
              <a:rPr lang="en-US" altLang="ko-KR" dirty="0"/>
              <a:t>            a = (a+2)**0.5</a:t>
            </a:r>
          </a:p>
          <a:p>
            <a:r>
              <a:rPr lang="en-US" altLang="ko-KR" dirty="0"/>
              <a:t>        return 2/</a:t>
            </a:r>
            <a:r>
              <a:rPr lang="en-US" altLang="ko-KR" dirty="0" err="1"/>
              <a:t>self.mul</a:t>
            </a:r>
            <a:r>
              <a:rPr lang="en-US" altLang="ko-KR" dirty="0"/>
              <a:t>(</a:t>
            </a:r>
            <a:r>
              <a:rPr lang="en-US" altLang="ko-KR" dirty="0" err="1"/>
              <a:t>rlist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for n in range(1, 21):</a:t>
            </a:r>
          </a:p>
          <a:p>
            <a:r>
              <a:rPr lang="en-US" altLang="ko-KR" dirty="0"/>
              <a:t>    print(f’{</a:t>
            </a:r>
            <a:r>
              <a:rPr lang="en-US" altLang="ko-KR" dirty="0" err="1"/>
              <a:t>i</a:t>
            </a:r>
            <a:r>
              <a:rPr lang="en-US" altLang="ko-KR" dirty="0"/>
              <a:t>} : {</a:t>
            </a:r>
            <a:r>
              <a:rPr lang="en-US" altLang="ko-KR" dirty="0" err="1"/>
              <a:t>p.viete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)}’)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12" name="내용 개체 틀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123" y="1773089"/>
            <a:ext cx="8229600" cy="94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7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002.4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1726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liebniz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급수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(1680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년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14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58533" y="1971477"/>
            <a:ext cx="10712042" cy="4495846"/>
          </a:xfrm>
          <a:prstGeom prst="rect">
            <a:avLst/>
          </a:prstGeom>
        </p:spPr>
        <p:txBody>
          <a:bodyPr anchor="t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indent="0">
              <a:buNone/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/>
              <a:t>libniz</a:t>
            </a:r>
            <a:r>
              <a:rPr lang="en-US" altLang="ko-KR" dirty="0"/>
              <a:t>(self, n):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rlist</a:t>
            </a:r>
            <a:r>
              <a:rPr lang="en-US" altLang="ko-KR" dirty="0"/>
              <a:t> = []</a:t>
            </a:r>
          </a:p>
          <a:p>
            <a:r>
              <a:rPr lang="en-US" altLang="ko-KR" dirty="0"/>
              <a:t>        sign = 1</a:t>
            </a:r>
          </a:p>
          <a:p>
            <a:r>
              <a:rPr lang="en-US" altLang="ko-KR" dirty="0"/>
              <a:t>        a = 1</a:t>
            </a:r>
          </a:p>
          <a:p>
            <a:r>
              <a:rPr lang="en-US" altLang="ko-KR" dirty="0"/>
              <a:t>        for </a:t>
            </a:r>
            <a:r>
              <a:rPr lang="en-US" altLang="ko-KR" dirty="0" err="1"/>
              <a:t>i</a:t>
            </a:r>
            <a:r>
              <a:rPr lang="en-US" altLang="ko-KR" dirty="0"/>
              <a:t> in range(n):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rlist.append</a:t>
            </a:r>
            <a:r>
              <a:rPr lang="en-US" altLang="ko-KR" dirty="0"/>
              <a:t>(sign*(1/a))</a:t>
            </a:r>
          </a:p>
          <a:p>
            <a:r>
              <a:rPr lang="en-US" altLang="ko-KR" dirty="0"/>
              <a:t>            sign = -sign</a:t>
            </a:r>
          </a:p>
          <a:p>
            <a:r>
              <a:rPr lang="en-US" altLang="ko-KR" dirty="0"/>
              <a:t>            a += 2</a:t>
            </a:r>
          </a:p>
          <a:p>
            <a:r>
              <a:rPr lang="en-US" altLang="ko-KR" dirty="0"/>
              <a:t>        return sum(</a:t>
            </a:r>
            <a:r>
              <a:rPr lang="en-US" altLang="ko-KR" dirty="0" err="1"/>
              <a:t>rlist</a:t>
            </a:r>
            <a:r>
              <a:rPr lang="en-US" altLang="ko-KR" dirty="0"/>
              <a:t>)*</a:t>
            </a:r>
            <a:r>
              <a:rPr lang="en-US" altLang="ko-KR" dirty="0" smtClean="0"/>
              <a:t>4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 n in range(1, </a:t>
            </a:r>
            <a:r>
              <a:rPr lang="en-US" altLang="ko-KR" dirty="0" smtClean="0"/>
              <a:t>101):</a:t>
            </a:r>
            <a:endParaRPr lang="en-US" altLang="ko-KR" dirty="0"/>
          </a:p>
          <a:p>
            <a:r>
              <a:rPr lang="en-US" altLang="ko-KR" dirty="0"/>
              <a:t>    print(f’{</a:t>
            </a:r>
            <a:r>
              <a:rPr lang="en-US" altLang="ko-KR" dirty="0" err="1"/>
              <a:t>i</a:t>
            </a:r>
            <a:r>
              <a:rPr lang="en-US" altLang="ko-KR" dirty="0"/>
              <a:t>} : {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p.libniz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</a:t>
            </a:r>
            <a:r>
              <a:rPr lang="en-US" altLang="ko-KR" dirty="0"/>
              <a:t>)}’)</a:t>
            </a:r>
          </a:p>
        </p:txBody>
      </p:sp>
      <p:pic>
        <p:nvPicPr>
          <p:cNvPr id="12" name="내용 개체 틀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14" b="15807"/>
          <a:stretch/>
        </p:blipFill>
        <p:spPr>
          <a:xfrm>
            <a:off x="2289252" y="1706810"/>
            <a:ext cx="4710716" cy="78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5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002.5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1293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마친의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공식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(1706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년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14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58533" y="1971477"/>
            <a:ext cx="9617622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marchin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(self):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import math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return 4*(4*math.atan2(1,5)-math.atan2(1,239))</a:t>
            </a: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802" y="1821945"/>
            <a:ext cx="5072379" cy="120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1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155509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158049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001</a:t>
            </a:r>
            <a:endParaRPr lang="ko-KR" altLang="en-US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284931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002</a:t>
            </a:r>
            <a:endParaRPr lang="ko-KR" altLang="en-US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11291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003</a:t>
            </a:r>
            <a:endParaRPr lang="ko-KR" altLang="en-US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3824" y="537650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004</a:t>
            </a:r>
            <a:endParaRPr lang="ko-KR" altLang="en-US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5" y="1580499"/>
            <a:ext cx="2853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pc="-150" dirty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Turtle Graphics</a:t>
            </a:r>
          </a:p>
          <a:p>
            <a:endParaRPr lang="ko-KR" altLang="en-US" spc="-150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9166" y="2849318"/>
            <a:ext cx="319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파이의 근사치를 구하는 여러가지 방법</a:t>
            </a:r>
            <a:endParaRPr lang="ko-KR" altLang="en-US" spc="-150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9166" y="4112912"/>
            <a:ext cx="356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랜덤 포인트를 이용한 파이의 근사치 구하기</a:t>
            </a:r>
            <a:endParaRPr lang="en-US" altLang="ko-KR" spc="-150" dirty="0" smtClean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9166" y="5376506"/>
            <a:ext cx="266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Turtle</a:t>
            </a:r>
            <a:r>
              <a:rPr lang="ko-KR" altLang="en-US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그래픽스를 이용한 시각화</a:t>
            </a:r>
            <a:endParaRPr lang="ko-KR" altLang="en-US" spc="-150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5" y="1981463"/>
            <a:ext cx="474846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forward, left, right</a:t>
            </a: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err="1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반복문을</a:t>
            </a:r>
            <a:r>
              <a:rPr lang="ko-KR" altLang="en-US" sz="1400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 이용한 다양한 </a:t>
            </a:r>
            <a:r>
              <a:rPr lang="ko-KR" altLang="en-US" sz="1400" spc="-150" dirty="0" err="1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도형그리기</a:t>
            </a:r>
            <a:endParaRPr lang="en-US" altLang="ko-KR" sz="1400" spc="-150" dirty="0" smtClean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16874" y="3246215"/>
            <a:ext cx="354139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class PI</a:t>
            </a: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err="1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파이클래스</a:t>
            </a:r>
            <a:r>
              <a:rPr lang="ko-KR" altLang="en-US" sz="1400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 만들기</a:t>
            </a:r>
            <a:endParaRPr lang="ko-KR" altLang="en-US" sz="1400" spc="-150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74582" y="4510967"/>
            <a:ext cx="3541394" cy="625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class Point</a:t>
            </a: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Point</a:t>
            </a:r>
            <a:r>
              <a:rPr lang="ko-KR" altLang="en-US" sz="1400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객체의 활용</a:t>
            </a:r>
            <a:endParaRPr lang="ko-KR" altLang="en-US" sz="1400" spc="-150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284931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414353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231900" y="533615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28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CONTENTS</a:t>
            </a:r>
            <a:endParaRPr lang="ko-KR" altLang="en-US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379142" y="6505575"/>
            <a:ext cx="1742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Made by </a:t>
            </a:r>
            <a:r>
              <a:rPr lang="ko-KR" altLang="en-US" sz="8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  <a:latin typeface="+mn-ea"/>
                <a:hlinkClick r:id="rId3"/>
              </a:rPr>
              <a:t>ccteacher@naver.com</a:t>
            </a:r>
            <a:endParaRPr lang="en-US" altLang="ko-KR" sz="800" dirty="0" smtClean="0">
              <a:solidFill>
                <a:schemeClr val="bg1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74582" y="5705980"/>
            <a:ext cx="3541394" cy="625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객체지향언어 </a:t>
            </a:r>
            <a:endParaRPr lang="en-US" altLang="ko-KR" sz="1400" spc="-150" dirty="0" smtClean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Arial" panose="020B0604020202020204" pitchFamily="34" charset="0"/>
              </a:rPr>
              <a:t>클래스와 객체</a:t>
            </a:r>
            <a:endParaRPr lang="ko-KR" altLang="en-US" sz="1400" spc="-150" dirty="0">
              <a:solidFill>
                <a:schemeClr val="bg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002.6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1371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오일러와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바젤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14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auler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(self, n):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rlist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[]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a = 1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for _ in range(n):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rlist.append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(1/a**2)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a += 1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return (6*sum(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rlist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))**0.5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for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in range(1, 10001, 1000):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print(f’{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} : {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p.auler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)}’)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070" y="1698721"/>
            <a:ext cx="4004941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002.7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893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리만 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14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leimann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(self, n):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slist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me.sosulist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(n)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for s in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slist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rtn.append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(s**2/s**2-1)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return (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self.mul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rtn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)*6)**0.5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12" name="내용 개체 틀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897" y="1888763"/>
            <a:ext cx="4013023" cy="182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8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9769919" cy="769441"/>
            <a:chOff x="510077" y="2691080"/>
            <a:chExt cx="9769919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934262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랜덤포인트를 활용한 파이의 근차시구하기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904767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랜덤포인트를 활용한 파이의 근사치구하기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435" y="6108710"/>
            <a:ext cx="2702336" cy="6477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17176" y="6493431"/>
            <a:ext cx="1709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Made by</a:t>
            </a:r>
            <a:r>
              <a:rPr lang="ko-KR" altLang="en-US" sz="8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  <a:latin typeface="+mn-ea"/>
                <a:hlinkClick r:id="rId3"/>
              </a:rPr>
              <a:t>ccteacher@naver.com</a:t>
            </a:r>
            <a:endParaRPr lang="en-US" altLang="ko-KR" sz="800" dirty="0" smtClean="0">
              <a:solidFill>
                <a:schemeClr val="bg1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003.1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7831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PI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근사치 구하기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9098782" cy="4495846"/>
          </a:xfrm>
          <a:prstGeom prst="rect">
            <a:avLst/>
          </a:prstGeom>
        </p:spPr>
        <p:txBody>
          <a:bodyPr anchor="t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원의 넓이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사각형의 넓이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=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원에 찍힌 점의 개수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전체 점의 개수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PI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* R</a:t>
            </a:r>
            <a:r>
              <a:rPr lang="en-US" altLang="ko-KR" baseline="30000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: 2R * 2R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=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inpoint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totpoint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inpoint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*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4 R</a:t>
            </a:r>
            <a:r>
              <a:rPr lang="en-US" altLang="ko-KR" baseline="30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=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totpoint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*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PI * R</a:t>
            </a:r>
            <a:r>
              <a:rPr lang="en-US" altLang="ko-KR" baseline="300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PI = 4 *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inpoint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/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totpoint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5618" y="1640679"/>
            <a:ext cx="5185287" cy="291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0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4" y="652394"/>
            <a:ext cx="1176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003.2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2621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class </a:t>
            </a:r>
            <a:r>
              <a:rPr lang="en-US" altLang="ko-KR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MyPoint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import random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class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MyPoint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__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init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__(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self, x=0.0, y=0.0, size=100):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self.x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x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self.y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y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self.size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size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__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str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__(self):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return f’[{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self.x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self.y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}]’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if __name__==‘__main__’: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p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= 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MyPoint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print(p)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50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003.3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6856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MyPoint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객체의 거리측정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2" y="1971477"/>
            <a:ext cx="9588125" cy="4495846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피타고라스 정리에 의해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distance(self, other):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return ((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self.x-other.x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)**2+(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self.y-other.y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)**2)**0.5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원점에서의 거리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distance_origin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(self):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return (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self.x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**2 +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self.y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**2)**0.5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 =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MyPoint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(1, 3**0.5)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print(p,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p.distance_origin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())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469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003.4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3669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MyPoint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객체 임의로 이동하기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9706112" cy="4495846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move(self, x, y):</a:t>
            </a:r>
          </a:p>
          <a:p>
            <a:pPr marL="0" indent="0">
              <a:buNone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self.x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x</a:t>
            </a:r>
          </a:p>
          <a:p>
            <a:pPr marL="0" indent="0">
              <a:buNone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self.y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y</a:t>
            </a:r>
          </a:p>
          <a:p>
            <a:pPr marL="0" indent="0">
              <a:buNone/>
            </a:pP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move_to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(self, x, y):</a:t>
            </a:r>
          </a:p>
          <a:p>
            <a:pPr marL="0" indent="0">
              <a:buNone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self.x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+= x</a:t>
            </a:r>
          </a:p>
          <a:p>
            <a:pPr marL="0" indent="0">
              <a:buNone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self.y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+= y</a:t>
            </a:r>
          </a:p>
          <a:p>
            <a:pPr marL="0" indent="0">
              <a:buNone/>
            </a:pP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move_random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(self):</a:t>
            </a:r>
          </a:p>
          <a:p>
            <a:pPr marL="0" indent="0">
              <a:buNone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self.x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random.random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 *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self.size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*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random.choice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([-1,1])</a:t>
            </a:r>
          </a:p>
          <a:p>
            <a:pPr marL="0" indent="0">
              <a:buNone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self.y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random.random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 *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self.size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* 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random.choice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([-1,1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])</a:t>
            </a:r>
          </a:p>
          <a:p>
            <a:pPr marL="0" indent="0">
              <a:buNone/>
            </a:pP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00996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003.5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4817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점의 이동과 거리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if __name__==‘__main__’: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p =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MyPoint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p.move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(3,4)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print(p, 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p.distance_origin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())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p.move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(1, 3**0.5)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print(p, 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p.distance_origin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p.move_random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print(p,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p.distance_origin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())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935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003.6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5317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inpoint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en-US" altLang="ko-KR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totpoint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inpoint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0</a:t>
            </a: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totpoint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100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for n in range(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totpoint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p.move_random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if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p.distance_origin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()&lt;100: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inpoint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+= 1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print(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f’Near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PI : {4*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inpoint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totpoint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}’)</a:t>
            </a:r>
          </a:p>
        </p:txBody>
      </p:sp>
    </p:spTree>
    <p:extLst>
      <p:ext uri="{BB962C8B-B14F-4D97-AF65-F5344CB8AC3E}">
        <p14:creationId xmlns:p14="http://schemas.microsoft.com/office/powerpoint/2010/main" val="67975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8323817" cy="769441"/>
            <a:chOff x="510077" y="2691080"/>
            <a:chExt cx="8323817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760156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Turtle Graphics</a:t>
              </a:r>
              <a:r>
                <a:rPr lang="ko-KR" altLang="en-US" sz="4400" b="1" spc="-150" dirty="0" smtClean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를 이용한 시각화</a:t>
              </a:r>
              <a:endParaRPr lang="ko-KR" altLang="en-US" sz="4400" b="1" spc="-150" dirty="0">
                <a:solidFill>
                  <a:schemeClr val="bg1"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760156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150" dirty="0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Turtle Graphics</a:t>
              </a:r>
              <a:r>
                <a:rPr lang="ko-KR" altLang="en-US" sz="4400" b="1" spc="-150" dirty="0" smtClean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를 이용한 시각화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4.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435" y="6108710"/>
            <a:ext cx="2702336" cy="6477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417176" y="6493431"/>
            <a:ext cx="1709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Made by</a:t>
            </a:r>
            <a:r>
              <a:rPr lang="ko-KR" altLang="en-US" sz="8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  <a:latin typeface="+mn-ea"/>
                <a:hlinkClick r:id="rId3"/>
              </a:rPr>
              <a:t>ccteacher@naver.com</a:t>
            </a:r>
            <a:endParaRPr lang="en-US" altLang="ko-KR" sz="800" dirty="0" smtClean="0">
              <a:solidFill>
                <a:schemeClr val="bg1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824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4787221" cy="769441"/>
              <a:chOff x="471977" y="2691080"/>
              <a:chExt cx="4787221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402687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Turtle Graphics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402687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 smtClean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Turtle Graphics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435" y="6108710"/>
            <a:ext cx="2702336" cy="6477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417176" y="6493431"/>
            <a:ext cx="1709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Made by</a:t>
            </a:r>
            <a:r>
              <a:rPr lang="ko-KR" altLang="en-US" sz="8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bg1"/>
                </a:solidFill>
                <a:latin typeface="+mn-ea"/>
                <a:hlinkClick r:id="rId3"/>
              </a:rPr>
              <a:t>ccteacher@naver.com</a:t>
            </a:r>
            <a:endParaRPr lang="en-US" altLang="ko-KR" sz="800" dirty="0" smtClean="0">
              <a:solidFill>
                <a:schemeClr val="bg1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004.0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5224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프로젝트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필요한것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2144819912"/>
              </p:ext>
            </p:extLst>
          </p:nvPr>
        </p:nvGraphicFramePr>
        <p:xfrm>
          <a:off x="548640" y="2455575"/>
          <a:ext cx="9611360" cy="3682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9632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004.1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1390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시각화 클래스 만들기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import turtle as t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import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myturtle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class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nearpi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__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init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__(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self, size=100):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self.point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MyPoint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self.size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size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self.drawback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drawback(self):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myturtle.draw_rect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(-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self.size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self.size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self.size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*2)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t.fd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self.size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t.circle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self.size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663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004.2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953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drawPoint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10138463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drawPoint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(self, color=‘red’):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t.up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t.goto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self.point.x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self.point.y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t.down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t.color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(color)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t.dot(4)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398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004.3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8114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play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play(self, n=100):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inpoint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0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for n in range(1, n+1):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self.point.move_random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c = ‘red’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if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self.point.distance_origin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 &lt;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self.size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c = ‘blue’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inpoint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+= 1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self.drawPoint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(c)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print(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f’near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pi = {4*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inpoint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/n}’)</a:t>
            </a: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001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004.4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0747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기본문법</a:t>
            </a:r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  <a:r>
              <a:rPr lang="ko-KR" altLang="en-US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객체지향언어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클래스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help(n)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class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MyObject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만들었는데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.. (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builtins.object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 붙어있다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모든 클래스의 부모클래스는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builtins.object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946" y="2419307"/>
            <a:ext cx="57721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004.5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0747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기본문법</a:t>
            </a:r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  <a:r>
              <a:rPr lang="ko-KR" altLang="en-US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객체지향언어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클래스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class 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MyObject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printMe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print(‘This is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MyObject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Class’)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printObject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(a):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print(f’{a} is an object by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MyObject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Class’)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if __name__==‘__main__’: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MyObject.printMe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a =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MyObject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MyObject.printObject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(a)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a.printObject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print(a)</a:t>
            </a:r>
          </a:p>
        </p:txBody>
      </p:sp>
    </p:spTree>
    <p:extLst>
      <p:ext uri="{BB962C8B-B14F-4D97-AF65-F5344CB8AC3E}">
        <p14:creationId xmlns:p14="http://schemas.microsoft.com/office/powerpoint/2010/main" val="167424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004.6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0747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기본문법</a:t>
            </a:r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  <a:r>
              <a:rPr lang="ko-KR" altLang="en-US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객체지향언어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클래스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class 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MyObject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printObject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(self):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print(f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’{self}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is an object by 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MyObject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Class’)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if __name__==‘__main__’: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a =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MyObject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a.printObject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948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004.7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64286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기본문법</a:t>
            </a:r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  <a:r>
              <a:rPr lang="ko-KR" altLang="en-US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클래스 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기본함수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__</a:t>
            </a:r>
            <a:r>
              <a:rPr lang="en-US" altLang="ko-KR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str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__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class 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MyObject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__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str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__(self) 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return ‘This is object of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MyObject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class’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if __name__=='__main__':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a = 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MyObject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('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joon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')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print(a)</a:t>
            </a:r>
          </a:p>
          <a:p>
            <a:pPr marL="0" indent="0">
              <a:buNone/>
            </a:pP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49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004.8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1930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기본문법</a:t>
            </a:r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  <a:r>
              <a:rPr lang="ko-KR" altLang="en-US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생성자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__</a:t>
            </a:r>
            <a:r>
              <a:rPr lang="en-US" altLang="ko-KR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init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__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class 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MyObject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setname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(self, name) 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self.name = name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printname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(self):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print(self.name)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__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init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__(self, name=‘’):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self.name = name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if __name__=='__main__':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a = </a:t>
            </a:r>
            <a:r>
              <a:rPr lang="en-US" altLang="ko-KR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MyObject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a.setname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(‘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joon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’)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a.printname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b =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MyOject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(‘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ccteacher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’)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b.printname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140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004.9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8962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기본문법</a:t>
            </a:r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  <a:r>
              <a:rPr lang="ko-KR" altLang="en-US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추상화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점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점은 길이와 면적은 없고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위치만 있는 자료이다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점은 점의 생성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이동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상대 위치로 이동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원점과의 거리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두 점과의 거리 등을 할 수 있다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class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MyPoint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__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init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__(self, x=0, y=0):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self.x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x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self.y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y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__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str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__(self):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return f’[{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self.x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}. {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self.y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}]’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move(self, x=0, y=0):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self.x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x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self.y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y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…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845630" y="1971477"/>
            <a:ext cx="8470780" cy="4495846"/>
          </a:xfrm>
          <a:prstGeom prst="rect">
            <a:avLst/>
          </a:prstGeom>
        </p:spPr>
        <p:txBody>
          <a:bodyPr anchor="t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move_to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(self, x=0, y=0):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self.x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+= x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self.y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+= y</a:t>
            </a: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def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move_random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(self):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self.x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random.randint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(0,100)</a:t>
            </a: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self.y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=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random.randint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(0, 100)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6072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001.1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1978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Turtle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그래픽스 사용하기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</a:t>
            </a:r>
            <a:r>
              <a:rPr lang="ko-KR" altLang="en-US" sz="30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모듈사용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14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import turtle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turtle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그래픽스 모듈을 불러옴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import turtle as t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라는 별칭으로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turtle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그래픽스를 사용할 수 있음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.(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권장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from turtle import *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turtle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모듈의 모든 함수를 그냥 사용할 수 있음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483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2670" y="652394"/>
            <a:ext cx="1402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004.10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8962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Python</a:t>
            </a:r>
            <a:r>
              <a:rPr lang="ko-KR" altLang="en-US" sz="3000" spc="-150" dirty="0" err="1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기본문법</a:t>
            </a:r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3</a:t>
            </a:r>
            <a:r>
              <a:rPr lang="ko-KR" altLang="en-US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3000" spc="-15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추상화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995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import random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 =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MyPoint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(0,0)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print(p)</a:t>
            </a: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p.move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(3,4)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print(p)</a:t>
            </a: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p.move_to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(1,1)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print(p)</a:t>
            </a: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p.move_random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</a:t>
            </a:r>
          </a:p>
          <a:p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print(p)</a:t>
            </a: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50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5095" y="3643600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지원자 유새별</a:t>
            </a: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001.2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1802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Turtle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그래픽스 사용하기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움직이기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14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turtle.shape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(‘turtle’)</a:t>
            </a:r>
          </a:p>
          <a:p>
            <a:pPr lvl="1"/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classic, triangle, circle, turtle</a:t>
            </a:r>
          </a:p>
          <a:p>
            <a:pPr lvl="1"/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turtle.forward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(distance)</a:t>
            </a: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turtle.fd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(distance)</a:t>
            </a:r>
          </a:p>
          <a:p>
            <a:pPr lvl="1"/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distance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만큼 앞으로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움직이기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turtle.backward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(distance)</a:t>
            </a: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turtle.back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(distance)</a:t>
            </a: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turtle.bk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(distance)</a:t>
            </a:r>
          </a:p>
          <a:p>
            <a:pPr lvl="1"/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distance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만큼 뒤로 움직이기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18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5500" y="652394"/>
            <a:ext cx="1600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001.2-1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1802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Turtle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그래픽스 사용하기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움직이기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14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turtle.up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</a:t>
            </a:r>
          </a:p>
          <a:p>
            <a:pPr lvl="1"/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펜 들기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turtle.down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</a:t>
            </a:r>
          </a:p>
          <a:p>
            <a:pPr lvl="1"/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펜 내리기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turtle.goto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(x, y)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turtle.setpos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(x, y)</a:t>
            </a:r>
          </a:p>
          <a:p>
            <a:pPr lvl="1"/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x, y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좌표로 이동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26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001.3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6320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Turtle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그래픽스 사용하기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-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방향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14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1310933" y="21238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t.left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(angle),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t.lt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(angle)</a:t>
            </a:r>
          </a:p>
          <a:p>
            <a:pPr lvl="1"/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왼쪽으로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angle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만큼 회전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t.right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(angle),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t.rt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(angle)</a:t>
            </a:r>
          </a:p>
          <a:p>
            <a:pPr lvl="1"/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오른쪽으로 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angle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만큼 회전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lvl="1"/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t.setheading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(angle)</a:t>
            </a:r>
          </a:p>
          <a:p>
            <a:pPr lvl="1"/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angle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각도로 </a:t>
            </a:r>
            <a:r>
              <a:rPr lang="ko-KR" altLang="en-US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방향고정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233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001.4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8631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Turtle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그래픽스 사용하기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원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호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다각형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14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t.circle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(radius) –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원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t.circle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(radius, extent) -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호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t.circle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(radius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steps = n) – </a:t>
            </a:r>
            <a:r>
              <a:rPr lang="ko-KR" altLang="en-US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다각형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236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8693" y="652394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001.5</a:t>
            </a:r>
            <a:endParaRPr lang="ko-KR" altLang="en-US" sz="3200" b="1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6400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Turtle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그래픽스 사용하기 </a:t>
            </a:r>
            <a:r>
              <a:rPr lang="en-US" altLang="ko-KR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30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색상</a:t>
            </a:r>
            <a:endParaRPr lang="ko-KR" altLang="en-US" sz="30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14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Programming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Language at </a:t>
            </a:r>
            <a:r>
              <a:rPr lang="en-US" altLang="ko-KR" sz="140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http://python.org</a:t>
            </a:r>
            <a:endParaRPr lang="en-US" altLang="ko-KR" sz="140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" y="158119"/>
            <a:ext cx="3542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2022"/>
            </a:pP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수리과학정보체험센터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spc="-150" dirty="0" err="1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파이썬</a:t>
            </a:r>
            <a:r>
              <a:rPr lang="ko-KR" altLang="en-US" sz="1400" spc="-150" dirty="0" smtClean="0">
                <a:solidFill>
                  <a:schemeClr val="accent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프로그래밍 기초과정</a:t>
            </a:r>
            <a:endParaRPr lang="en-US" altLang="ko-KR" sz="1400" spc="-150" dirty="0" smtClean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endParaRPr lang="ko-KR" altLang="en-US" sz="1400" spc="-150" dirty="0">
              <a:solidFill>
                <a:schemeClr val="accent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39700" y="491296"/>
            <a:ext cx="350485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426" y="6484276"/>
            <a:ext cx="4514850" cy="3429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57315" y="6505575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ⓒ</a:t>
            </a:r>
            <a:r>
              <a:rPr lang="ko-KR" altLang="en-US" sz="800" dirty="0">
                <a:solidFill>
                  <a:schemeClr val="accent4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schemeClr val="accent4"/>
                </a:solidFill>
                <a:latin typeface="+mn-ea"/>
                <a:hlinkClick r:id="rId4"/>
              </a:rPr>
              <a:t>ccteacher@naver.com</a:t>
            </a:r>
            <a:endParaRPr lang="en-US" altLang="ko-KR" sz="800" dirty="0" smtClean="0">
              <a:solidFill>
                <a:schemeClr val="accent4"/>
              </a:solidFill>
              <a:latin typeface="+mn-ea"/>
            </a:endParaRPr>
          </a:p>
          <a:p>
            <a:pPr algn="r"/>
            <a:r>
              <a:rPr lang="en-US" altLang="ko-KR" sz="800" dirty="0" smtClean="0">
                <a:solidFill>
                  <a:schemeClr val="accent4"/>
                </a:solidFill>
                <a:latin typeface="+mn-ea"/>
              </a:rPr>
              <a:t> 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158533" y="1971477"/>
            <a:ext cx="8470780" cy="4495846"/>
          </a:xfrm>
          <a:prstGeom prst="rect">
            <a:avLst/>
          </a:prstGeom>
        </p:spPr>
        <p:txBody>
          <a:bodyPr anchor="t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t.colormode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(1)</a:t>
            </a: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t.color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(‘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color_name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’)</a:t>
            </a: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t.colormode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(255)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t.color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r,g,b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t.bgcolor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</a:t>
            </a: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t.fillcolor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</a:t>
            </a: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t.pencolor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</a:t>
            </a:r>
          </a:p>
          <a:p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t.begin_fill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(), </a:t>
            </a:r>
            <a:r>
              <a:rPr lang="en-US" altLang="ko-KR" dirty="0" err="1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t.end_fill</a:t>
            </a:r>
            <a:r>
              <a:rPr lang="en-US" altLang="ko-KR" dirty="0" smtClean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()</a:t>
            </a:r>
          </a:p>
          <a:p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https://matplotlib.org/_images/named_colors.png</a:t>
            </a:r>
            <a:endParaRPr lang="en-US" altLang="ko-KR" dirty="0" smtClean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498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4017</TotalTime>
  <Words>2130</Words>
  <Application>Microsoft Office PowerPoint</Application>
  <PresentationFormat>와이드스크린</PresentationFormat>
  <Paragraphs>584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THE명품고딕L</vt:lpstr>
      <vt:lpstr>경기천년제목 Light</vt:lpstr>
      <vt:lpstr>경기천년제목 Medium</vt:lpstr>
      <vt:lpstr>나눔스퀘어라운드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Home</cp:lastModifiedBy>
  <cp:revision>152</cp:revision>
  <dcterms:created xsi:type="dcterms:W3CDTF">2015-07-07T04:48:58Z</dcterms:created>
  <dcterms:modified xsi:type="dcterms:W3CDTF">2022-06-13T06:09:48Z</dcterms:modified>
</cp:coreProperties>
</file>