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2918400"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73" userDrawn="1">
          <p15:clr>
            <a:srgbClr val="A4A3A4"/>
          </p15:clr>
        </p15:guide>
        <p15:guide id="2" pos="820" userDrawn="1">
          <p15:clr>
            <a:srgbClr val="A4A3A4"/>
          </p15:clr>
        </p15:guide>
        <p15:guide id="3" pos="19893" userDrawn="1">
          <p15:clr>
            <a:srgbClr val="A4A3A4"/>
          </p15:clr>
        </p15:guide>
        <p15:guide id="4" orient="horz" pos="604" userDrawn="1">
          <p15:clr>
            <a:srgbClr val="A4A3A4"/>
          </p15:clr>
        </p15:guide>
        <p15:guide id="5" orient="horz" pos="24341" userDrawn="1">
          <p15:clr>
            <a:srgbClr val="A4A3A4"/>
          </p15:clr>
        </p15:guide>
        <p15:guide id="6" pos="10368" userDrawn="1">
          <p15:clr>
            <a:srgbClr val="A4A3A4"/>
          </p15:clr>
        </p15:guide>
        <p15:guide id="7" pos="10595" userDrawn="1">
          <p15:clr>
            <a:srgbClr val="A4A3A4"/>
          </p15:clr>
        </p15:guide>
        <p15:guide id="8" pos="101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22" autoAdjust="0"/>
    <p:restoredTop sz="94660"/>
  </p:normalViewPr>
  <p:slideViewPr>
    <p:cSldViewPr snapToGrid="0">
      <p:cViewPr>
        <p:scale>
          <a:sx n="30" d="100"/>
          <a:sy n="30" d="100"/>
        </p:scale>
        <p:origin x="624" y="24"/>
      </p:cViewPr>
      <p:guideLst>
        <p:guide orient="horz" pos="12473"/>
        <p:guide pos="820"/>
        <p:guide pos="19893"/>
        <p:guide orient="horz" pos="604"/>
        <p:guide orient="horz" pos="24341"/>
        <p:guide pos="10368"/>
        <p:guide pos="10595"/>
        <p:guide pos="101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480867"/>
            <a:ext cx="27980640" cy="13786732"/>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0799268"/>
            <a:ext cx="24688800" cy="9560876"/>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6F3017-85C6-409D-9DC0-3C667488D86F}" type="datetimeFigureOut">
              <a:rPr lang="en-CA" smtClean="0"/>
              <a:t>2019-06-18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14453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F3017-85C6-409D-9DC0-3C667488D86F}" type="datetimeFigureOut">
              <a:rPr lang="en-CA" smtClean="0"/>
              <a:t>2019-06-18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90168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108343"/>
            <a:ext cx="7098030" cy="335593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108343"/>
            <a:ext cx="20882610" cy="335593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F3017-85C6-409D-9DC0-3C667488D86F}" type="datetimeFigureOut">
              <a:rPr lang="en-CA" smtClean="0"/>
              <a:t>2019-06-18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425479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F3017-85C6-409D-9DC0-3C667488D86F}" type="datetimeFigureOut">
              <a:rPr lang="en-CA" smtClean="0"/>
              <a:t>2019-06-18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269871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872559"/>
            <a:ext cx="28392120" cy="16472575"/>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6500971"/>
            <a:ext cx="28392120" cy="8662538"/>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6F3017-85C6-409D-9DC0-3C667488D86F}" type="datetimeFigureOut">
              <a:rPr lang="en-CA" smtClean="0"/>
              <a:t>2019-06-18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214305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541716"/>
            <a:ext cx="13990320" cy="251259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541716"/>
            <a:ext cx="13990320" cy="251259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6F3017-85C6-409D-9DC0-3C667488D86F}" type="datetimeFigureOut">
              <a:rPr lang="en-CA" smtClean="0"/>
              <a:t>2019-06-18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204066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08352"/>
            <a:ext cx="28392120" cy="765420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707549"/>
            <a:ext cx="13926024" cy="4757520"/>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4465069"/>
            <a:ext cx="13926024" cy="21275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707549"/>
            <a:ext cx="13994608" cy="4757520"/>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4465069"/>
            <a:ext cx="13994608" cy="21275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6F3017-85C6-409D-9DC0-3C667488D86F}" type="datetimeFigureOut">
              <a:rPr lang="en-CA" smtClean="0"/>
              <a:t>2019-06-18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274094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6F3017-85C6-409D-9DC0-3C667488D86F}" type="datetimeFigureOut">
              <a:rPr lang="en-CA" smtClean="0"/>
              <a:t>2019-06-18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232120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F3017-85C6-409D-9DC0-3C667488D86F}" type="datetimeFigureOut">
              <a:rPr lang="en-CA" smtClean="0"/>
              <a:t>2019-06-18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185411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40012"/>
            <a:ext cx="10617041" cy="9240044"/>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701703"/>
            <a:ext cx="16664940" cy="281418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1880056"/>
            <a:ext cx="10617041" cy="22009274"/>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C56F3017-85C6-409D-9DC0-3C667488D86F}" type="datetimeFigureOut">
              <a:rPr lang="en-CA" smtClean="0"/>
              <a:t>2019-06-18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428511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40012"/>
            <a:ext cx="10617041" cy="9240044"/>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701703"/>
            <a:ext cx="16664940" cy="281418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1880056"/>
            <a:ext cx="10617041" cy="22009274"/>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C56F3017-85C6-409D-9DC0-3C667488D86F}" type="datetimeFigureOut">
              <a:rPr lang="en-CA" smtClean="0"/>
              <a:t>2019-06-18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E104D0-DF73-4118-84B8-A9C68D546650}" type="slidenum">
              <a:rPr lang="en-CA" smtClean="0"/>
              <a:t>‹#›</a:t>
            </a:fld>
            <a:endParaRPr lang="en-CA"/>
          </a:p>
        </p:txBody>
      </p:sp>
    </p:spTree>
    <p:extLst>
      <p:ext uri="{BB962C8B-B14F-4D97-AF65-F5344CB8AC3E}">
        <p14:creationId xmlns:p14="http://schemas.microsoft.com/office/powerpoint/2010/main" val="357770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108352"/>
            <a:ext cx="28392120" cy="765420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541716"/>
            <a:ext cx="28392120" cy="251259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6703516"/>
            <a:ext cx="7406640" cy="2108343"/>
          </a:xfrm>
          <a:prstGeom prst="rect">
            <a:avLst/>
          </a:prstGeom>
        </p:spPr>
        <p:txBody>
          <a:bodyPr vert="horz" lIns="91440" tIns="45720" rIns="91440" bIns="45720" rtlCol="0" anchor="ctr"/>
          <a:lstStyle>
            <a:lvl1pPr algn="l">
              <a:defRPr sz="4320">
                <a:solidFill>
                  <a:schemeClr val="tx1">
                    <a:tint val="75000"/>
                  </a:schemeClr>
                </a:solidFill>
              </a:defRPr>
            </a:lvl1pPr>
          </a:lstStyle>
          <a:p>
            <a:fld id="{C56F3017-85C6-409D-9DC0-3C667488D86F}" type="datetimeFigureOut">
              <a:rPr lang="en-CA" smtClean="0"/>
              <a:t>2019-06-18</a:t>
            </a:fld>
            <a:endParaRPr lang="en-CA"/>
          </a:p>
        </p:txBody>
      </p:sp>
      <p:sp>
        <p:nvSpPr>
          <p:cNvPr id="5" name="Footer Placeholder 4"/>
          <p:cNvSpPr>
            <a:spLocks noGrp="1"/>
          </p:cNvSpPr>
          <p:nvPr>
            <p:ph type="ftr" sz="quarter" idx="3"/>
          </p:nvPr>
        </p:nvSpPr>
        <p:spPr>
          <a:xfrm>
            <a:off x="10904220" y="36703516"/>
            <a:ext cx="11109960" cy="210834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3248620" y="36703516"/>
            <a:ext cx="7406640" cy="2108343"/>
          </a:xfrm>
          <a:prstGeom prst="rect">
            <a:avLst/>
          </a:prstGeom>
        </p:spPr>
        <p:txBody>
          <a:bodyPr vert="horz" lIns="91440" tIns="45720" rIns="91440" bIns="45720" rtlCol="0" anchor="ctr"/>
          <a:lstStyle>
            <a:lvl1pPr algn="r">
              <a:defRPr sz="4320">
                <a:solidFill>
                  <a:schemeClr val="tx1">
                    <a:tint val="75000"/>
                  </a:schemeClr>
                </a:solidFill>
              </a:defRPr>
            </a:lvl1pPr>
          </a:lstStyle>
          <a:p>
            <a:fld id="{2BE104D0-DF73-4118-84B8-A9C68D546650}" type="slidenum">
              <a:rPr lang="en-CA" smtClean="0"/>
              <a:t>‹#›</a:t>
            </a:fld>
            <a:endParaRPr lang="en-CA"/>
          </a:p>
        </p:txBody>
      </p:sp>
    </p:spTree>
    <p:extLst>
      <p:ext uri="{BB962C8B-B14F-4D97-AF65-F5344CB8AC3E}">
        <p14:creationId xmlns:p14="http://schemas.microsoft.com/office/powerpoint/2010/main" val="26208711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hyperlink" Target="https://doi.org/10.1103/PhysRevD.95.082002" TargetMode="External"/><Relationship Id="rId7" Type="http://schemas.openxmlformats.org/officeDocument/2006/relationships/hyperlink" Target="http://icrpaedia.org/Calculating_Radon_Doses"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hyperlink" Target="https://doi.org/10.1007/s10909-018-2014-0" TargetMode="External"/><Relationship Id="rId16" Type="http://schemas.openxmlformats.org/officeDocument/2006/relationships/image" Target="../media/image9.emf"/><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doi.org/10.1016/S0168-9002(03)01368-8" TargetMode="External"/><Relationship Id="rId11" Type="http://schemas.openxmlformats.org/officeDocument/2006/relationships/image" Target="../media/image4.png"/><Relationship Id="rId5" Type="http://schemas.openxmlformats.org/officeDocument/2006/relationships/hyperlink" Target="https://doi.org/10.1103/PhysRevD.97.022002" TargetMode="External"/><Relationship Id="rId15" Type="http://schemas.openxmlformats.org/officeDocument/2006/relationships/image" Target="../media/image8.pn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hyperlink" Target="https://doi.org/10.1023/A:1023333016692" TargetMode="External"/><Relationship Id="rId9" Type="http://schemas.openxmlformats.org/officeDocument/2006/relationships/image" Target="../media/image2.jp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7069-9A5C-40F1-8E05-D75A3EF1CA14}"/>
              </a:ext>
            </a:extLst>
          </p:cNvPr>
          <p:cNvSpPr>
            <a:spLocks noGrp="1"/>
          </p:cNvSpPr>
          <p:nvPr>
            <p:ph type="ctrTitle"/>
          </p:nvPr>
        </p:nvSpPr>
        <p:spPr>
          <a:xfrm>
            <a:off x="6750260" y="1186674"/>
            <a:ext cx="19391812" cy="1959429"/>
          </a:xfrm>
        </p:spPr>
        <p:txBody>
          <a:bodyPr>
            <a:noAutofit/>
          </a:bodyPr>
          <a:lstStyle/>
          <a:p>
            <a:r>
              <a:rPr lang="en-CA" sz="7200" b="1" dirty="0"/>
              <a:t>A Neutron Calibration System for the Cryogenic Underground Test facility (CUTE)</a:t>
            </a:r>
          </a:p>
        </p:txBody>
      </p:sp>
      <p:sp>
        <p:nvSpPr>
          <p:cNvPr id="4" name="TextBox 3">
            <a:extLst>
              <a:ext uri="{FF2B5EF4-FFF2-40B4-BE49-F238E27FC236}">
                <a16:creationId xmlns:a16="http://schemas.microsoft.com/office/drawing/2014/main" id="{FF7C4AAA-6305-40FD-B3C5-D2ACF017DDD0}"/>
              </a:ext>
            </a:extLst>
          </p:cNvPr>
          <p:cNvSpPr txBox="1"/>
          <p:nvPr/>
        </p:nvSpPr>
        <p:spPr>
          <a:xfrm>
            <a:off x="13288010" y="3141286"/>
            <a:ext cx="6251263" cy="584775"/>
          </a:xfrm>
          <a:prstGeom prst="rect">
            <a:avLst/>
          </a:prstGeom>
          <a:noFill/>
        </p:spPr>
        <p:txBody>
          <a:bodyPr wrap="none" rtlCol="0">
            <a:spAutoFit/>
          </a:bodyPr>
          <a:lstStyle/>
          <a:p>
            <a:pPr algn="ctr"/>
            <a:r>
              <a:rPr lang="en-CA" sz="3200" dirty="0"/>
              <a:t>Jonathan Corbett </a:t>
            </a:r>
            <a:r>
              <a:rPr lang="en-CA" sz="3200"/>
              <a:t>for the CUTE </a:t>
            </a:r>
            <a:r>
              <a:rPr lang="en-CA" sz="3200" dirty="0"/>
              <a:t>Team</a:t>
            </a:r>
          </a:p>
        </p:txBody>
      </p:sp>
      <p:sp>
        <p:nvSpPr>
          <p:cNvPr id="8" name="TextBox 7">
            <a:extLst>
              <a:ext uri="{FF2B5EF4-FFF2-40B4-BE49-F238E27FC236}">
                <a16:creationId xmlns:a16="http://schemas.microsoft.com/office/drawing/2014/main" id="{01D880D6-A3E3-44AF-BD40-B8D291E128FC}"/>
              </a:ext>
            </a:extLst>
          </p:cNvPr>
          <p:cNvSpPr txBox="1"/>
          <p:nvPr/>
        </p:nvSpPr>
        <p:spPr>
          <a:xfrm>
            <a:off x="1353545" y="7049292"/>
            <a:ext cx="14797088" cy="1015663"/>
          </a:xfrm>
          <a:prstGeom prst="rect">
            <a:avLst/>
          </a:prstGeom>
          <a:solidFill>
            <a:schemeClr val="accent1">
              <a:lumMod val="60000"/>
              <a:lumOff val="40000"/>
            </a:schemeClr>
          </a:solidFill>
        </p:spPr>
        <p:txBody>
          <a:bodyPr wrap="square" rtlCol="0">
            <a:spAutoFit/>
          </a:bodyPr>
          <a:lstStyle/>
          <a:p>
            <a:pPr algn="ctr"/>
            <a:r>
              <a:rPr lang="en-CA" sz="6000" b="1" dirty="0"/>
              <a:t>CUTE at SNOLAB</a:t>
            </a:r>
          </a:p>
        </p:txBody>
      </p:sp>
      <p:sp>
        <p:nvSpPr>
          <p:cNvPr id="9" name="TextBox 8">
            <a:extLst>
              <a:ext uri="{FF2B5EF4-FFF2-40B4-BE49-F238E27FC236}">
                <a16:creationId xmlns:a16="http://schemas.microsoft.com/office/drawing/2014/main" id="{903F9A8D-7D20-433C-80D9-1948D35F0567}"/>
              </a:ext>
            </a:extLst>
          </p:cNvPr>
          <p:cNvSpPr txBox="1"/>
          <p:nvPr/>
        </p:nvSpPr>
        <p:spPr>
          <a:xfrm>
            <a:off x="1375542" y="16114944"/>
            <a:ext cx="14797088" cy="1015663"/>
          </a:xfrm>
          <a:prstGeom prst="rect">
            <a:avLst/>
          </a:prstGeom>
          <a:solidFill>
            <a:schemeClr val="accent1">
              <a:lumMod val="60000"/>
              <a:lumOff val="40000"/>
            </a:schemeClr>
          </a:solidFill>
        </p:spPr>
        <p:txBody>
          <a:bodyPr wrap="square" rtlCol="0">
            <a:spAutoFit/>
          </a:bodyPr>
          <a:lstStyle/>
          <a:p>
            <a:pPr algn="ctr"/>
            <a:r>
              <a:rPr lang="en-CA" sz="6000" b="1" dirty="0"/>
              <a:t>Design Considerations</a:t>
            </a:r>
          </a:p>
        </p:txBody>
      </p:sp>
      <p:sp>
        <p:nvSpPr>
          <p:cNvPr id="13" name="TextBox 12">
            <a:extLst>
              <a:ext uri="{FF2B5EF4-FFF2-40B4-BE49-F238E27FC236}">
                <a16:creationId xmlns:a16="http://schemas.microsoft.com/office/drawing/2014/main" id="{7C82A42B-1F08-4691-AC77-70CC046F4126}"/>
              </a:ext>
            </a:extLst>
          </p:cNvPr>
          <p:cNvSpPr txBox="1"/>
          <p:nvPr/>
        </p:nvSpPr>
        <p:spPr>
          <a:xfrm>
            <a:off x="16864925" y="28506928"/>
            <a:ext cx="14797088" cy="1015663"/>
          </a:xfrm>
          <a:prstGeom prst="rect">
            <a:avLst/>
          </a:prstGeom>
          <a:solidFill>
            <a:schemeClr val="accent1">
              <a:lumMod val="60000"/>
              <a:lumOff val="40000"/>
            </a:schemeClr>
          </a:solidFill>
        </p:spPr>
        <p:txBody>
          <a:bodyPr wrap="square" rtlCol="0">
            <a:spAutoFit/>
          </a:bodyPr>
          <a:lstStyle/>
          <a:p>
            <a:pPr algn="ctr"/>
            <a:r>
              <a:rPr lang="en-CA" sz="6000" b="1" dirty="0"/>
              <a:t>Status and Outlook</a:t>
            </a:r>
          </a:p>
        </p:txBody>
      </p:sp>
      <p:sp>
        <p:nvSpPr>
          <p:cNvPr id="14" name="TextBox 13">
            <a:extLst>
              <a:ext uri="{FF2B5EF4-FFF2-40B4-BE49-F238E27FC236}">
                <a16:creationId xmlns:a16="http://schemas.microsoft.com/office/drawing/2014/main" id="{C8B2DD63-5FF3-41BC-B87F-2234C719841C}"/>
              </a:ext>
            </a:extLst>
          </p:cNvPr>
          <p:cNvSpPr txBox="1"/>
          <p:nvPr/>
        </p:nvSpPr>
        <p:spPr>
          <a:xfrm>
            <a:off x="16841909" y="33558496"/>
            <a:ext cx="14797088" cy="1015663"/>
          </a:xfrm>
          <a:prstGeom prst="rect">
            <a:avLst/>
          </a:prstGeom>
          <a:solidFill>
            <a:schemeClr val="accent1">
              <a:lumMod val="60000"/>
              <a:lumOff val="40000"/>
            </a:schemeClr>
          </a:solidFill>
        </p:spPr>
        <p:txBody>
          <a:bodyPr wrap="square" rtlCol="0">
            <a:spAutoFit/>
          </a:bodyPr>
          <a:lstStyle/>
          <a:p>
            <a:pPr algn="ctr"/>
            <a:r>
              <a:rPr lang="en-CA" sz="6000" b="1" dirty="0"/>
              <a:t>References</a:t>
            </a:r>
          </a:p>
        </p:txBody>
      </p:sp>
      <p:sp>
        <p:nvSpPr>
          <p:cNvPr id="15" name="TextBox 14">
            <a:extLst>
              <a:ext uri="{FF2B5EF4-FFF2-40B4-BE49-F238E27FC236}">
                <a16:creationId xmlns:a16="http://schemas.microsoft.com/office/drawing/2014/main" id="{D87B6ABD-879E-4958-B74C-FB0D78AC7F3F}"/>
              </a:ext>
            </a:extLst>
          </p:cNvPr>
          <p:cNvSpPr txBox="1"/>
          <p:nvPr/>
        </p:nvSpPr>
        <p:spPr>
          <a:xfrm>
            <a:off x="1375542" y="8233454"/>
            <a:ext cx="14745642" cy="1569660"/>
          </a:xfrm>
          <a:prstGeom prst="rect">
            <a:avLst/>
          </a:prstGeom>
          <a:noFill/>
        </p:spPr>
        <p:txBody>
          <a:bodyPr wrap="square" rtlCol="0">
            <a:spAutoFit/>
          </a:bodyPr>
          <a:lstStyle/>
          <a:p>
            <a:pPr algn="just"/>
            <a:r>
              <a:rPr lang="en-CA" sz="3200" dirty="0"/>
              <a:t>The Cryogenic Underground </a:t>
            </a:r>
            <a:r>
              <a:rPr lang="en-CA" sz="3200" dirty="0" err="1"/>
              <a:t>TEst</a:t>
            </a:r>
            <a:r>
              <a:rPr lang="en-CA" sz="3200" dirty="0"/>
              <a:t> (CUTE) facility will be used to test detectors for the Super Cryogenic Dark Matter Search experiment (SuperCDMS) at SNOLAB, a low background underground laboratory located in Sudbury, Canada [1,2].</a:t>
            </a:r>
          </a:p>
        </p:txBody>
      </p:sp>
      <p:sp>
        <p:nvSpPr>
          <p:cNvPr id="16" name="TextBox 15">
            <a:extLst>
              <a:ext uri="{FF2B5EF4-FFF2-40B4-BE49-F238E27FC236}">
                <a16:creationId xmlns:a16="http://schemas.microsoft.com/office/drawing/2014/main" id="{71496843-4BB6-44D2-99D0-8DDD777A13F2}"/>
              </a:ext>
            </a:extLst>
          </p:cNvPr>
          <p:cNvSpPr txBox="1"/>
          <p:nvPr/>
        </p:nvSpPr>
        <p:spPr>
          <a:xfrm>
            <a:off x="1447742" y="17563907"/>
            <a:ext cx="14543380" cy="2554545"/>
          </a:xfrm>
          <a:prstGeom prst="rect">
            <a:avLst/>
          </a:prstGeom>
          <a:noFill/>
        </p:spPr>
        <p:txBody>
          <a:bodyPr wrap="square" rtlCol="0">
            <a:spAutoFit/>
          </a:bodyPr>
          <a:lstStyle/>
          <a:p>
            <a:pPr marL="457200" indent="-457200" algn="just">
              <a:buFontTx/>
              <a:buChar char="-"/>
            </a:pPr>
            <a:r>
              <a:rPr lang="en-CA" sz="3200" dirty="0"/>
              <a:t>Calibrations are important to understand the detector response</a:t>
            </a:r>
          </a:p>
          <a:p>
            <a:pPr marL="457200" indent="-457200" algn="just">
              <a:buFontTx/>
              <a:buChar char="-"/>
            </a:pPr>
            <a:r>
              <a:rPr lang="en-CA" sz="3200" dirty="0"/>
              <a:t>SNOLAB policy to protect sensitive experiments requires minimum 1 week notice for moving a neutron source </a:t>
            </a:r>
          </a:p>
          <a:p>
            <a:pPr marL="457200" indent="-457200" algn="just">
              <a:buFontTx/>
              <a:buChar char="-"/>
            </a:pPr>
            <a:r>
              <a:rPr lang="en-CA" sz="3200" dirty="0"/>
              <a:t>Design a remote controlled system contained within experimental setup, while maintaining low exposure outside for personnel and neighbouring experiments</a:t>
            </a:r>
          </a:p>
        </p:txBody>
      </p:sp>
      <p:sp>
        <p:nvSpPr>
          <p:cNvPr id="41" name="TextBox 40">
            <a:extLst>
              <a:ext uri="{FF2B5EF4-FFF2-40B4-BE49-F238E27FC236}">
                <a16:creationId xmlns:a16="http://schemas.microsoft.com/office/drawing/2014/main" id="{8D4CDD8F-30DE-4142-B046-0BE36368DC68}"/>
              </a:ext>
            </a:extLst>
          </p:cNvPr>
          <p:cNvSpPr txBox="1"/>
          <p:nvPr/>
        </p:nvSpPr>
        <p:spPr>
          <a:xfrm>
            <a:off x="1320888" y="4877969"/>
            <a:ext cx="30232260" cy="2062103"/>
          </a:xfrm>
          <a:prstGeom prst="rect">
            <a:avLst/>
          </a:prstGeom>
          <a:noFill/>
        </p:spPr>
        <p:txBody>
          <a:bodyPr wrap="square" rtlCol="0">
            <a:spAutoFit/>
          </a:bodyPr>
          <a:lstStyle/>
          <a:p>
            <a:r>
              <a:rPr lang="en-CA" sz="3200" dirty="0"/>
              <a:t>SuperCDMS is an experiment that aims to probe the low mass region of the Dark Matter candidate called the WIMP. As a means for verification and testing of the technology used in SuperCDMS, the Cryogenic Underground </a:t>
            </a:r>
            <a:r>
              <a:rPr lang="en-CA" sz="3200" dirty="0" err="1"/>
              <a:t>TEst</a:t>
            </a:r>
            <a:r>
              <a:rPr lang="en-CA" sz="3200" dirty="0"/>
              <a:t> (CUTE) facility is being developed. A neutron calibration system was designed to understand how the SuperCDMS detectors will respond to nuclear recoils of known particles. The novelty of the proposed design is that it allows for the neutron source to be contained within the experimental setup of CUTE, and remotely controlled to deploy the source.</a:t>
            </a:r>
          </a:p>
        </p:txBody>
      </p:sp>
      <p:sp>
        <p:nvSpPr>
          <p:cNvPr id="42" name="TextBox 41">
            <a:extLst>
              <a:ext uri="{FF2B5EF4-FFF2-40B4-BE49-F238E27FC236}">
                <a16:creationId xmlns:a16="http://schemas.microsoft.com/office/drawing/2014/main" id="{9BCB6B7A-773D-403D-AE8D-42860FDF5185}"/>
              </a:ext>
            </a:extLst>
          </p:cNvPr>
          <p:cNvSpPr txBox="1"/>
          <p:nvPr/>
        </p:nvSpPr>
        <p:spPr>
          <a:xfrm>
            <a:off x="1332702" y="4281241"/>
            <a:ext cx="30254849" cy="707886"/>
          </a:xfrm>
          <a:prstGeom prst="rect">
            <a:avLst/>
          </a:prstGeom>
          <a:noFill/>
        </p:spPr>
        <p:txBody>
          <a:bodyPr wrap="square" rtlCol="0">
            <a:spAutoFit/>
          </a:bodyPr>
          <a:lstStyle/>
          <a:p>
            <a:pPr algn="ctr"/>
            <a:r>
              <a:rPr lang="en-CA" sz="4000" b="1" dirty="0"/>
              <a:t>Abstract</a:t>
            </a:r>
          </a:p>
        </p:txBody>
      </p:sp>
      <p:sp>
        <p:nvSpPr>
          <p:cNvPr id="43" name="TextBox 42">
            <a:extLst>
              <a:ext uri="{FF2B5EF4-FFF2-40B4-BE49-F238E27FC236}">
                <a16:creationId xmlns:a16="http://schemas.microsoft.com/office/drawing/2014/main" id="{2B19E0B6-F92A-4102-B25D-7D7501B89C99}"/>
              </a:ext>
            </a:extLst>
          </p:cNvPr>
          <p:cNvSpPr txBox="1"/>
          <p:nvPr/>
        </p:nvSpPr>
        <p:spPr>
          <a:xfrm>
            <a:off x="17035576" y="29772321"/>
            <a:ext cx="14599565" cy="3539430"/>
          </a:xfrm>
          <a:prstGeom prst="rect">
            <a:avLst/>
          </a:prstGeom>
          <a:noFill/>
        </p:spPr>
        <p:txBody>
          <a:bodyPr wrap="square" rtlCol="0">
            <a:spAutoFit/>
          </a:bodyPr>
          <a:lstStyle/>
          <a:p>
            <a:pPr algn="just"/>
            <a:r>
              <a:rPr lang="en-CA" sz="3200" dirty="0"/>
              <a:t>- 	Conceptual design complete</a:t>
            </a:r>
          </a:p>
          <a:p>
            <a:pPr algn="just"/>
            <a:r>
              <a:rPr lang="en-CA" sz="3200" dirty="0"/>
              <a:t>- 	Technical design advanced (work needed on stepper motor holder, location sensor)</a:t>
            </a:r>
          </a:p>
          <a:p>
            <a:pPr marL="457200" indent="-457200" algn="just">
              <a:buFontTx/>
              <a:buChar char="-"/>
            </a:pPr>
            <a:r>
              <a:rPr lang="en-CA" sz="3200" dirty="0"/>
              <a:t>Design validated for safety (personnel/other experiments) and rate detector rate by GEANT4 simulations</a:t>
            </a:r>
          </a:p>
          <a:p>
            <a:pPr marL="457200" indent="-457200" algn="just">
              <a:buFontTx/>
              <a:buChar char="-"/>
            </a:pPr>
            <a:r>
              <a:rPr lang="en-CA" sz="3200" dirty="0"/>
              <a:t>Documents for approval by SNOLAB in preparation</a:t>
            </a:r>
          </a:p>
          <a:p>
            <a:pPr marL="457200" indent="-457200" algn="just">
              <a:buFontTx/>
              <a:buChar char="-"/>
            </a:pPr>
            <a:r>
              <a:rPr lang="en-CA" sz="3200" dirty="0"/>
              <a:t>Quote for source (</a:t>
            </a:r>
            <a:r>
              <a:rPr lang="en-CA" sz="3200" baseline="30000" dirty="0"/>
              <a:t>252</a:t>
            </a:r>
            <a:r>
              <a:rPr lang="en-CA" sz="3200" dirty="0"/>
              <a:t>Cf, 18.5 </a:t>
            </a:r>
            <a:r>
              <a:rPr lang="en-CA" sz="3200" dirty="0" err="1"/>
              <a:t>kBq</a:t>
            </a:r>
            <a:r>
              <a:rPr lang="en-CA" sz="3200" dirty="0"/>
              <a:t>) from Eckert &amp; Ziegler in hand</a:t>
            </a:r>
          </a:p>
          <a:p>
            <a:pPr marL="457200" indent="-457200" algn="just">
              <a:buFontTx/>
              <a:buChar char="-"/>
            </a:pPr>
            <a:r>
              <a:rPr lang="en-CA" sz="3200" dirty="0"/>
              <a:t>Production of shielding box has started</a:t>
            </a:r>
          </a:p>
        </p:txBody>
      </p:sp>
      <p:sp>
        <p:nvSpPr>
          <p:cNvPr id="49" name="TextBox 48">
            <a:extLst>
              <a:ext uri="{FF2B5EF4-FFF2-40B4-BE49-F238E27FC236}">
                <a16:creationId xmlns:a16="http://schemas.microsoft.com/office/drawing/2014/main" id="{3D2D8C25-14DE-4DFB-965B-C86F5C1449F9}"/>
              </a:ext>
            </a:extLst>
          </p:cNvPr>
          <p:cNvSpPr txBox="1"/>
          <p:nvPr/>
        </p:nvSpPr>
        <p:spPr>
          <a:xfrm>
            <a:off x="16939886" y="34845169"/>
            <a:ext cx="14544921" cy="4801314"/>
          </a:xfrm>
          <a:prstGeom prst="rect">
            <a:avLst/>
          </a:prstGeom>
          <a:noFill/>
        </p:spPr>
        <p:txBody>
          <a:bodyPr wrap="square" rtlCol="0">
            <a:spAutoFit/>
          </a:bodyPr>
          <a:lstStyle/>
          <a:p>
            <a:r>
              <a:rPr lang="en-CA" dirty="0"/>
              <a:t>[1] P. Camus et al., “CUTE: A Low Background Facility for Testing Cryogenic Dark Matter Detectors</a:t>
            </a:r>
            <a:r>
              <a:rPr lang="en-CA" i="1" dirty="0"/>
              <a:t>,” J. Low Temp. Phys. </a:t>
            </a:r>
            <a:r>
              <a:rPr lang="en-CA" dirty="0"/>
              <a:t>193, 813-818 (2018) [Online]. Available: </a:t>
            </a:r>
            <a:r>
              <a:rPr lang="en-CA" dirty="0">
                <a:hlinkClick r:id="rId2"/>
              </a:rPr>
              <a:t>https://doi.org/10.1007/s10909-018-2014-0</a:t>
            </a:r>
            <a:endParaRPr lang="en-CA" dirty="0"/>
          </a:p>
          <a:p>
            <a:r>
              <a:rPr lang="en-CA" dirty="0"/>
              <a:t>[2] R. Agnese et al., “Projected sensitivity of the SuperCDMS SNOLAB experiment,” </a:t>
            </a:r>
            <a:r>
              <a:rPr lang="en-CA" i="1" dirty="0"/>
              <a:t>Phys. Rev. D</a:t>
            </a:r>
            <a:r>
              <a:rPr lang="en-CA" dirty="0"/>
              <a:t>, 95, 082002, (2017) [Online]. Available: </a:t>
            </a:r>
            <a:r>
              <a:rPr lang="en-CA" dirty="0">
                <a:hlinkClick r:id="rId3"/>
              </a:rPr>
              <a:t>https://doi.org/10.1103/PhysRevD.95.082002</a:t>
            </a:r>
            <a:r>
              <a:rPr lang="en-CA" dirty="0"/>
              <a:t> </a:t>
            </a:r>
          </a:p>
          <a:p>
            <a:r>
              <a:rPr lang="fr-FR" dirty="0"/>
              <a:t>[3] S.T. Park, </a:t>
            </a:r>
            <a:r>
              <a:rPr lang="en-CA" dirty="0"/>
              <a:t>“Neutron energy spectra of </a:t>
            </a:r>
            <a:r>
              <a:rPr lang="en-CA" baseline="30000" dirty="0"/>
              <a:t>252</a:t>
            </a:r>
            <a:r>
              <a:rPr lang="en-CA" dirty="0"/>
              <a:t>Cf, Am-Be source and of the D(</a:t>
            </a:r>
            <a:r>
              <a:rPr lang="en-CA" dirty="0" err="1"/>
              <a:t>d,n</a:t>
            </a:r>
            <a:r>
              <a:rPr lang="en-CA" dirty="0"/>
              <a:t>)</a:t>
            </a:r>
            <a:r>
              <a:rPr lang="en-CA" baseline="30000" dirty="0"/>
              <a:t>3</a:t>
            </a:r>
            <a:r>
              <a:rPr lang="en-CA" dirty="0"/>
              <a:t>He reaction,” </a:t>
            </a:r>
            <a:r>
              <a:rPr lang="en-CA" i="1" dirty="0"/>
              <a:t>J. </a:t>
            </a:r>
            <a:r>
              <a:rPr lang="en-CA" i="1" dirty="0" err="1"/>
              <a:t>Radioanal</a:t>
            </a:r>
            <a:r>
              <a:rPr lang="en-CA" i="1" dirty="0"/>
              <a:t>. </a:t>
            </a:r>
            <a:r>
              <a:rPr lang="en-CA" i="1" dirty="0" err="1"/>
              <a:t>Nucl</a:t>
            </a:r>
            <a:r>
              <a:rPr lang="en-CA" i="1" dirty="0"/>
              <a:t>. Chem. </a:t>
            </a:r>
            <a:r>
              <a:rPr lang="en-CA" dirty="0"/>
              <a:t>256, 163-165 (2003) [Online]. Available: </a:t>
            </a:r>
            <a:r>
              <a:rPr lang="en-CA" dirty="0">
                <a:hlinkClick r:id="rId4"/>
              </a:rPr>
              <a:t>https://doi.org/10.1023/A:1023333016692</a:t>
            </a:r>
            <a:r>
              <a:rPr lang="en-CA" dirty="0"/>
              <a:t> </a:t>
            </a:r>
          </a:p>
          <a:p>
            <a:r>
              <a:rPr lang="en-CA" dirty="0"/>
              <a:t>[4] R. Agnese et al., “Low-mass dark matter search with </a:t>
            </a:r>
            <a:r>
              <a:rPr lang="en-CA" dirty="0" err="1"/>
              <a:t>CDMSlite</a:t>
            </a:r>
            <a:r>
              <a:rPr lang="en-CA" dirty="0"/>
              <a:t>”, </a:t>
            </a:r>
            <a:r>
              <a:rPr lang="en-CA" i="1" dirty="0"/>
              <a:t>Phys. Rev. D, </a:t>
            </a:r>
            <a:r>
              <a:rPr lang="en-CA" dirty="0"/>
              <a:t>97, 022002, (2018) [Online]. Available: </a:t>
            </a:r>
            <a:r>
              <a:rPr lang="en-CA" dirty="0">
                <a:hlinkClick r:id="rId5"/>
              </a:rPr>
              <a:t>https://doi.org/10.1103/PhysRevD.97.022002</a:t>
            </a:r>
            <a:r>
              <a:rPr lang="en-CA" dirty="0"/>
              <a:t> </a:t>
            </a:r>
            <a:endParaRPr lang="fr-FR" dirty="0"/>
          </a:p>
          <a:p>
            <a:r>
              <a:rPr lang="en-CA" dirty="0"/>
              <a:t>[5] S. </a:t>
            </a:r>
            <a:r>
              <a:rPr lang="en-CA" dirty="0" err="1"/>
              <a:t>Agostinelli</a:t>
            </a:r>
            <a:r>
              <a:rPr lang="en-CA" dirty="0"/>
              <a:t> et al., “Geant4—a simulation toolkit,” </a:t>
            </a:r>
            <a:r>
              <a:rPr lang="en-CA" i="1" dirty="0" err="1"/>
              <a:t>Nucl</a:t>
            </a:r>
            <a:r>
              <a:rPr lang="en-CA" i="1" dirty="0"/>
              <a:t>. </a:t>
            </a:r>
            <a:r>
              <a:rPr lang="en-CA" i="1" dirty="0" err="1"/>
              <a:t>Instrum</a:t>
            </a:r>
            <a:r>
              <a:rPr lang="en-CA" i="1" dirty="0"/>
              <a:t>. Methods A </a:t>
            </a:r>
            <a:r>
              <a:rPr lang="en-CA" dirty="0"/>
              <a:t>506, 250-303 (2003) [Online]. Available: </a:t>
            </a:r>
            <a:r>
              <a:rPr lang="en-CA" dirty="0">
                <a:hlinkClick r:id="rId6"/>
              </a:rPr>
              <a:t>https://doi.org/10.1016/S0168-9002(03)01368-8</a:t>
            </a:r>
            <a:r>
              <a:rPr lang="en-CA" dirty="0"/>
              <a:t> </a:t>
            </a:r>
          </a:p>
          <a:p>
            <a:r>
              <a:rPr lang="en-CA" dirty="0"/>
              <a:t>[6] Radiation Safety Committee, “Radiation Protection Program,” SNOLAB, Tech. Rep. 2017, Internal Document No: SL-MCS-EHS-60-001-P.</a:t>
            </a:r>
          </a:p>
          <a:p>
            <a:r>
              <a:rPr lang="en-CA" dirty="0"/>
              <a:t>[7] International Commission on Radiological Protection (ICRP), “Calculating Radon Doses”, Pub. 126, para. 41-45. Available: </a:t>
            </a:r>
            <a:r>
              <a:rPr lang="en-CA" dirty="0">
                <a:hlinkClick r:id="rId7"/>
              </a:rPr>
              <a:t>http://icrpaedia.org/Calculating_Radon_Doses</a:t>
            </a:r>
            <a:r>
              <a:rPr lang="en-CA" dirty="0"/>
              <a:t> </a:t>
            </a:r>
          </a:p>
          <a:p>
            <a:endParaRPr lang="en-CA" dirty="0"/>
          </a:p>
          <a:p>
            <a:endParaRPr lang="en-CA" dirty="0"/>
          </a:p>
          <a:p>
            <a:endParaRPr lang="en-CA" dirty="0"/>
          </a:p>
          <a:p>
            <a:endParaRPr lang="en-CA" dirty="0"/>
          </a:p>
        </p:txBody>
      </p:sp>
      <p:sp>
        <p:nvSpPr>
          <p:cNvPr id="51" name="TextBox 50">
            <a:extLst>
              <a:ext uri="{FF2B5EF4-FFF2-40B4-BE49-F238E27FC236}">
                <a16:creationId xmlns:a16="http://schemas.microsoft.com/office/drawing/2014/main" id="{C02AB6BF-331B-44AA-92DD-E6F3B44D1A32}"/>
              </a:ext>
            </a:extLst>
          </p:cNvPr>
          <p:cNvSpPr txBox="1"/>
          <p:nvPr/>
        </p:nvSpPr>
        <p:spPr>
          <a:xfrm>
            <a:off x="2068447" y="15045243"/>
            <a:ext cx="6004312" cy="1231106"/>
          </a:xfrm>
          <a:prstGeom prst="rect">
            <a:avLst/>
          </a:prstGeom>
          <a:noFill/>
        </p:spPr>
        <p:txBody>
          <a:bodyPr wrap="square" rtlCol="0">
            <a:spAutoFit/>
          </a:bodyPr>
          <a:lstStyle/>
          <a:p>
            <a:r>
              <a:rPr lang="en-CA" sz="2000" dirty="0"/>
              <a:t>Figure 1: The CUTE facility: A monorail crane is used to lift the dilution refrigerator from the cleanroom into the shielded drywell in the water tank</a:t>
            </a:r>
          </a:p>
          <a:p>
            <a:endParaRPr lang="en-CA" sz="1400" dirty="0"/>
          </a:p>
        </p:txBody>
      </p:sp>
      <p:sp>
        <p:nvSpPr>
          <p:cNvPr id="40" name="TextBox 39">
            <a:extLst>
              <a:ext uri="{FF2B5EF4-FFF2-40B4-BE49-F238E27FC236}">
                <a16:creationId xmlns:a16="http://schemas.microsoft.com/office/drawing/2014/main" id="{1AD2D48E-6495-432F-AA46-F0642BD9BAE0}"/>
              </a:ext>
            </a:extLst>
          </p:cNvPr>
          <p:cNvSpPr txBox="1"/>
          <p:nvPr/>
        </p:nvSpPr>
        <p:spPr>
          <a:xfrm>
            <a:off x="16931013" y="8919176"/>
            <a:ext cx="5430496" cy="6494085"/>
          </a:xfrm>
          <a:prstGeom prst="rect">
            <a:avLst/>
          </a:prstGeom>
          <a:noFill/>
        </p:spPr>
        <p:txBody>
          <a:bodyPr wrap="square" rtlCol="0">
            <a:spAutoFit/>
          </a:bodyPr>
          <a:lstStyle/>
          <a:p>
            <a:pPr algn="just"/>
            <a:r>
              <a:rPr lang="en-CA" sz="3200" b="1" dirty="0"/>
              <a:t>Shielding Box:</a:t>
            </a:r>
          </a:p>
          <a:p>
            <a:pPr algn="just"/>
            <a:r>
              <a:rPr lang="en-CA" sz="3200" dirty="0"/>
              <a:t>At the bottom near the edge of the water tank sits a polyethylene box shielding the source neutrons even in absence of the water. The source guide tube forms an S-curve inside the box, avoiding lines of sight from the storage location to the outside. The storage location is surrounded by </a:t>
            </a:r>
            <a:r>
              <a:rPr lang="en-CA" sz="3200" dirty="0" err="1"/>
              <a:t>HeavyMet</a:t>
            </a:r>
            <a:r>
              <a:rPr lang="en-CA" sz="3200" dirty="0"/>
              <a:t> (W-alloy) and Pb to shield from gammas. </a:t>
            </a:r>
          </a:p>
        </p:txBody>
      </p:sp>
      <p:sp>
        <p:nvSpPr>
          <p:cNvPr id="55" name="TextBox 54">
            <a:extLst>
              <a:ext uri="{FF2B5EF4-FFF2-40B4-BE49-F238E27FC236}">
                <a16:creationId xmlns:a16="http://schemas.microsoft.com/office/drawing/2014/main" id="{515A3A7B-A4B3-43E0-9807-E29958A6378E}"/>
              </a:ext>
            </a:extLst>
          </p:cNvPr>
          <p:cNvSpPr txBox="1"/>
          <p:nvPr/>
        </p:nvSpPr>
        <p:spPr>
          <a:xfrm>
            <a:off x="22779990" y="14864612"/>
            <a:ext cx="8690123" cy="1015663"/>
          </a:xfrm>
          <a:prstGeom prst="rect">
            <a:avLst/>
          </a:prstGeom>
          <a:noFill/>
        </p:spPr>
        <p:txBody>
          <a:bodyPr wrap="square" rtlCol="0">
            <a:spAutoFit/>
          </a:bodyPr>
          <a:lstStyle/>
          <a:p>
            <a:r>
              <a:rPr lang="en-CA" sz="2000" dirty="0"/>
              <a:t>Figure 6: Cross Section of the PE shielding box, showing the gamma shields (purple) and the source guide tube (yellow)</a:t>
            </a:r>
          </a:p>
          <a:p>
            <a:endParaRPr lang="en-CA" sz="2000" dirty="0"/>
          </a:p>
        </p:txBody>
      </p:sp>
      <p:sp>
        <p:nvSpPr>
          <p:cNvPr id="60" name="TextBox 59">
            <a:extLst>
              <a:ext uri="{FF2B5EF4-FFF2-40B4-BE49-F238E27FC236}">
                <a16:creationId xmlns:a16="http://schemas.microsoft.com/office/drawing/2014/main" id="{FF7CF2F2-E0CB-4958-AE50-6C6FF09D7581}"/>
              </a:ext>
            </a:extLst>
          </p:cNvPr>
          <p:cNvSpPr txBox="1"/>
          <p:nvPr/>
        </p:nvSpPr>
        <p:spPr>
          <a:xfrm>
            <a:off x="10454266" y="3738852"/>
            <a:ext cx="12063495" cy="523220"/>
          </a:xfrm>
          <a:prstGeom prst="rect">
            <a:avLst/>
          </a:prstGeom>
          <a:noFill/>
        </p:spPr>
        <p:txBody>
          <a:bodyPr wrap="none" rtlCol="0">
            <a:spAutoFit/>
          </a:bodyPr>
          <a:lstStyle/>
          <a:p>
            <a:r>
              <a:rPr lang="en-CA" sz="2800" i="1" dirty="0"/>
              <a:t>Department of Physics, Engineering Physics, and Astronomy at Queen’s University</a:t>
            </a:r>
          </a:p>
        </p:txBody>
      </p:sp>
      <p:pic>
        <p:nvPicPr>
          <p:cNvPr id="6" name="Picture 5">
            <a:extLst>
              <a:ext uri="{FF2B5EF4-FFF2-40B4-BE49-F238E27FC236}">
                <a16:creationId xmlns:a16="http://schemas.microsoft.com/office/drawing/2014/main" id="{69C817FA-2809-4DAF-94E9-CB71307814EA}"/>
              </a:ext>
            </a:extLst>
          </p:cNvPr>
          <p:cNvPicPr>
            <a:picLocks noChangeAspect="1"/>
          </p:cNvPicPr>
          <p:nvPr/>
        </p:nvPicPr>
        <p:blipFill rotWithShape="1">
          <a:blip r:embed="rId8">
            <a:extLst>
              <a:ext uri="{28A0092B-C50C-407E-A947-70E740481C1C}">
                <a14:useLocalDpi xmlns:a14="http://schemas.microsoft.com/office/drawing/2010/main" val="0"/>
              </a:ext>
            </a:extLst>
          </a:blip>
          <a:srcRect t="11972" b="8948"/>
          <a:stretch/>
        </p:blipFill>
        <p:spPr>
          <a:xfrm>
            <a:off x="2168130" y="848683"/>
            <a:ext cx="4517073" cy="3635429"/>
          </a:xfrm>
          <a:prstGeom prst="rect">
            <a:avLst/>
          </a:prstGeom>
        </p:spPr>
      </p:pic>
      <p:pic>
        <p:nvPicPr>
          <p:cNvPr id="19" name="Picture 18">
            <a:extLst>
              <a:ext uri="{FF2B5EF4-FFF2-40B4-BE49-F238E27FC236}">
                <a16:creationId xmlns:a16="http://schemas.microsoft.com/office/drawing/2014/main" id="{B783CCAE-E269-4F90-B1F6-C055DB491F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142072" y="741901"/>
            <a:ext cx="4517072" cy="3434857"/>
          </a:xfrm>
          <a:prstGeom prst="rect">
            <a:avLst/>
          </a:prstGeom>
        </p:spPr>
      </p:pic>
      <p:sp>
        <p:nvSpPr>
          <p:cNvPr id="38" name="TextBox 37">
            <a:extLst>
              <a:ext uri="{FF2B5EF4-FFF2-40B4-BE49-F238E27FC236}">
                <a16:creationId xmlns:a16="http://schemas.microsoft.com/office/drawing/2014/main" id="{FD0F8701-9DCB-4D18-863B-0C595315E6CF}"/>
              </a:ext>
            </a:extLst>
          </p:cNvPr>
          <p:cNvSpPr txBox="1"/>
          <p:nvPr/>
        </p:nvSpPr>
        <p:spPr>
          <a:xfrm>
            <a:off x="16930230" y="15582831"/>
            <a:ext cx="14657321" cy="2062103"/>
          </a:xfrm>
          <a:prstGeom prst="rect">
            <a:avLst/>
          </a:prstGeom>
          <a:noFill/>
        </p:spPr>
        <p:txBody>
          <a:bodyPr wrap="square" rtlCol="0">
            <a:spAutoFit/>
          </a:bodyPr>
          <a:lstStyle/>
          <a:p>
            <a:pPr algn="just"/>
            <a:r>
              <a:rPr lang="en-CA" sz="3200" b="1" dirty="0"/>
              <a:t>Source:</a:t>
            </a:r>
          </a:p>
          <a:p>
            <a:pPr algn="just"/>
            <a:r>
              <a:rPr lang="en-CA" sz="3200" dirty="0"/>
              <a:t>The ~20 </a:t>
            </a:r>
            <a:r>
              <a:rPr lang="en-CA" sz="3200" dirty="0" err="1"/>
              <a:t>kBq</a:t>
            </a:r>
            <a:r>
              <a:rPr lang="en-CA" sz="3200" dirty="0"/>
              <a:t> </a:t>
            </a:r>
            <a:r>
              <a:rPr lang="en-CA" sz="3200" baseline="30000" dirty="0"/>
              <a:t>252</a:t>
            </a:r>
            <a:r>
              <a:rPr lang="en-CA" sz="3200" dirty="0"/>
              <a:t>Cf source is doubly encapsulated (mandated by SNOLAB source policy). The capsule also provides the mechanical connection to the chain that moves the source. </a:t>
            </a:r>
          </a:p>
        </p:txBody>
      </p:sp>
      <p:sp>
        <p:nvSpPr>
          <p:cNvPr id="39" name="TextBox 38">
            <a:extLst>
              <a:ext uri="{FF2B5EF4-FFF2-40B4-BE49-F238E27FC236}">
                <a16:creationId xmlns:a16="http://schemas.microsoft.com/office/drawing/2014/main" id="{FC1010B9-B065-42FF-B048-51A848CA6E6F}"/>
              </a:ext>
            </a:extLst>
          </p:cNvPr>
          <p:cNvSpPr txBox="1"/>
          <p:nvPr/>
        </p:nvSpPr>
        <p:spPr>
          <a:xfrm>
            <a:off x="21589416" y="23745096"/>
            <a:ext cx="9963732" cy="2554545"/>
          </a:xfrm>
          <a:prstGeom prst="rect">
            <a:avLst/>
          </a:prstGeom>
          <a:noFill/>
        </p:spPr>
        <p:txBody>
          <a:bodyPr wrap="square" rtlCol="0">
            <a:spAutoFit/>
          </a:bodyPr>
          <a:lstStyle/>
          <a:p>
            <a:r>
              <a:rPr lang="en-CA" sz="3200" b="1" dirty="0"/>
              <a:t>Location Detection:</a:t>
            </a:r>
          </a:p>
          <a:p>
            <a:pPr algn="just"/>
            <a:r>
              <a:rPr lang="en-CA" sz="3200" dirty="0"/>
              <a:t>A stepper motor moves the source which is attached to a closed-loop chain to pull it through the guide tube. Location markers on the chain limit the motion to between storage and calibration locations.</a:t>
            </a:r>
          </a:p>
        </p:txBody>
      </p:sp>
      <p:sp>
        <p:nvSpPr>
          <p:cNvPr id="54" name="TextBox 53">
            <a:extLst>
              <a:ext uri="{FF2B5EF4-FFF2-40B4-BE49-F238E27FC236}">
                <a16:creationId xmlns:a16="http://schemas.microsoft.com/office/drawing/2014/main" id="{92FB0ED6-4A6D-4202-B847-195F4C9B4D18}"/>
              </a:ext>
            </a:extLst>
          </p:cNvPr>
          <p:cNvSpPr txBox="1"/>
          <p:nvPr/>
        </p:nvSpPr>
        <p:spPr>
          <a:xfrm>
            <a:off x="16971974" y="25945725"/>
            <a:ext cx="3847874" cy="2246769"/>
          </a:xfrm>
          <a:prstGeom prst="rect">
            <a:avLst/>
          </a:prstGeom>
          <a:noFill/>
        </p:spPr>
        <p:txBody>
          <a:bodyPr wrap="square" rtlCol="0">
            <a:spAutoFit/>
          </a:bodyPr>
          <a:lstStyle/>
          <a:p>
            <a:pPr algn="just"/>
            <a:r>
              <a:rPr lang="en-CA" sz="2000" dirty="0"/>
              <a:t>Figure 7: Source Encapsulation Design. Shown are the active volume (red), encapsulation from manufacturer (silver), two-layer </a:t>
            </a:r>
            <a:r>
              <a:rPr lang="en-CA" sz="2000" dirty="0" err="1"/>
              <a:t>encapsulaton</a:t>
            </a:r>
            <a:r>
              <a:rPr lang="en-CA" sz="2000" dirty="0"/>
              <a:t> (blue/green), attachment (orange) with washer (grey)  for beaded chain (white).</a:t>
            </a:r>
          </a:p>
        </p:txBody>
      </p:sp>
      <p:grpSp>
        <p:nvGrpSpPr>
          <p:cNvPr id="21" name="Group 2">
            <a:extLst>
              <a:ext uri="{FF2B5EF4-FFF2-40B4-BE49-F238E27FC236}">
                <a16:creationId xmlns:a16="http://schemas.microsoft.com/office/drawing/2014/main" id="{D7270A77-BF66-4F02-9FE6-72F5769329C1}"/>
              </a:ext>
            </a:extLst>
          </p:cNvPr>
          <p:cNvGrpSpPr>
            <a:grpSpLocks/>
          </p:cNvGrpSpPr>
          <p:nvPr/>
        </p:nvGrpSpPr>
        <p:grpSpPr bwMode="auto">
          <a:xfrm>
            <a:off x="17035575" y="17868294"/>
            <a:ext cx="3784272" cy="8016701"/>
            <a:chOff x="2329" y="2884"/>
            <a:chExt cx="5021" cy="10415"/>
          </a:xfrm>
        </p:grpSpPr>
        <p:pic>
          <p:nvPicPr>
            <p:cNvPr id="1027" name="Picture 1">
              <a:extLst>
                <a:ext uri="{FF2B5EF4-FFF2-40B4-BE49-F238E27FC236}">
                  <a16:creationId xmlns:a16="http://schemas.microsoft.com/office/drawing/2014/main" id="{152A6E3C-2E02-4E40-BDEC-BAB80C0814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6" y="2884"/>
              <a:ext cx="4869" cy="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BDA95D04-1D41-4BE9-BD78-349D5E58BC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9" y="6850"/>
              <a:ext cx="5021" cy="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9">
            <a:extLst>
              <a:ext uri="{FF2B5EF4-FFF2-40B4-BE49-F238E27FC236}">
                <a16:creationId xmlns:a16="http://schemas.microsoft.com/office/drawing/2014/main" id="{F7BD8EA8-5FC1-449F-9341-F2790679C13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5499" y="20542674"/>
            <a:ext cx="8610553" cy="5238784"/>
          </a:xfrm>
          <a:prstGeom prst="rect">
            <a:avLst/>
          </a:prstGeom>
        </p:spPr>
      </p:pic>
      <p:grpSp>
        <p:nvGrpSpPr>
          <p:cNvPr id="47" name="Group 46">
            <a:extLst>
              <a:ext uri="{FF2B5EF4-FFF2-40B4-BE49-F238E27FC236}">
                <a16:creationId xmlns:a16="http://schemas.microsoft.com/office/drawing/2014/main" id="{AC402192-A6E5-4AB7-8573-33C651D74A2F}"/>
              </a:ext>
            </a:extLst>
          </p:cNvPr>
          <p:cNvGrpSpPr/>
          <p:nvPr/>
        </p:nvGrpSpPr>
        <p:grpSpPr>
          <a:xfrm>
            <a:off x="22517761" y="8802075"/>
            <a:ext cx="8998959" cy="6024365"/>
            <a:chOff x="1298554" y="322491"/>
            <a:chExt cx="8219871" cy="5234394"/>
          </a:xfrm>
        </p:grpSpPr>
        <p:pic>
          <p:nvPicPr>
            <p:cNvPr id="48" name="Picture 47">
              <a:extLst>
                <a:ext uri="{FF2B5EF4-FFF2-40B4-BE49-F238E27FC236}">
                  <a16:creationId xmlns:a16="http://schemas.microsoft.com/office/drawing/2014/main" id="{C4D74397-F575-4B13-ABFF-699845D0693F}"/>
                </a:ext>
              </a:extLst>
            </p:cNvPr>
            <p:cNvPicPr>
              <a:picLocks noChangeAspect="1"/>
            </p:cNvPicPr>
            <p:nvPr/>
          </p:nvPicPr>
          <p:blipFill>
            <a:blip r:embed="rId13"/>
            <a:stretch>
              <a:fillRect/>
            </a:stretch>
          </p:blipFill>
          <p:spPr>
            <a:xfrm>
              <a:off x="1298554" y="322491"/>
              <a:ext cx="6349155" cy="4704192"/>
            </a:xfrm>
            <a:prstGeom prst="rect">
              <a:avLst/>
            </a:prstGeom>
          </p:spPr>
        </p:pic>
        <p:sp>
          <p:nvSpPr>
            <p:cNvPr id="50" name="TextBox 49">
              <a:extLst>
                <a:ext uri="{FF2B5EF4-FFF2-40B4-BE49-F238E27FC236}">
                  <a16:creationId xmlns:a16="http://schemas.microsoft.com/office/drawing/2014/main" id="{73164ABF-5239-4BD1-9CE9-594BB5BE00D9}"/>
                </a:ext>
              </a:extLst>
            </p:cNvPr>
            <p:cNvSpPr txBox="1"/>
            <p:nvPr/>
          </p:nvSpPr>
          <p:spPr>
            <a:xfrm>
              <a:off x="8170877" y="2205581"/>
              <a:ext cx="1035498" cy="320902"/>
            </a:xfrm>
            <a:prstGeom prst="rect">
              <a:avLst/>
            </a:prstGeom>
            <a:noFill/>
          </p:spPr>
          <p:txBody>
            <a:bodyPr wrap="none" rtlCol="0">
              <a:spAutoFit/>
            </a:bodyPr>
            <a:lstStyle/>
            <a:p>
              <a:r>
                <a:rPr lang="en-CA" dirty="0"/>
                <a:t>R = 80mm</a:t>
              </a:r>
            </a:p>
          </p:txBody>
        </p:sp>
        <p:cxnSp>
          <p:nvCxnSpPr>
            <p:cNvPr id="52" name="Straight Arrow Connector 51">
              <a:extLst>
                <a:ext uri="{FF2B5EF4-FFF2-40B4-BE49-F238E27FC236}">
                  <a16:creationId xmlns:a16="http://schemas.microsoft.com/office/drawing/2014/main" id="{50F4A587-7681-42E3-B96C-F9DB111D54CE}"/>
                </a:ext>
              </a:extLst>
            </p:cNvPr>
            <p:cNvCxnSpPr>
              <a:cxnSpLocks/>
              <a:stCxn id="50" idx="1"/>
            </p:cNvCxnSpPr>
            <p:nvPr/>
          </p:nvCxnSpPr>
          <p:spPr>
            <a:xfrm flipH="1">
              <a:off x="5181600" y="2366032"/>
              <a:ext cx="2989277" cy="15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7" name="Group 56">
              <a:extLst>
                <a:ext uri="{FF2B5EF4-FFF2-40B4-BE49-F238E27FC236}">
                  <a16:creationId xmlns:a16="http://schemas.microsoft.com/office/drawing/2014/main" id="{09DFE216-1862-4A71-943D-8DF29B45F0DD}"/>
                </a:ext>
              </a:extLst>
            </p:cNvPr>
            <p:cNvGrpSpPr/>
            <p:nvPr/>
          </p:nvGrpSpPr>
          <p:grpSpPr>
            <a:xfrm>
              <a:off x="3414382" y="4129974"/>
              <a:ext cx="1269580" cy="1426911"/>
              <a:chOff x="3414382" y="4129974"/>
              <a:chExt cx="1269580" cy="1426911"/>
            </a:xfrm>
          </p:grpSpPr>
          <p:sp>
            <p:nvSpPr>
              <p:cNvPr id="66" name="TextBox 65">
                <a:extLst>
                  <a:ext uri="{FF2B5EF4-FFF2-40B4-BE49-F238E27FC236}">
                    <a16:creationId xmlns:a16="http://schemas.microsoft.com/office/drawing/2014/main" id="{87480169-7904-4616-B1A1-60C313C35561}"/>
                  </a:ext>
                </a:extLst>
              </p:cNvPr>
              <p:cNvSpPr txBox="1"/>
              <p:nvPr/>
            </p:nvSpPr>
            <p:spPr>
              <a:xfrm>
                <a:off x="3414382" y="5235983"/>
                <a:ext cx="1035498" cy="320902"/>
              </a:xfrm>
              <a:prstGeom prst="rect">
                <a:avLst/>
              </a:prstGeom>
              <a:noFill/>
            </p:spPr>
            <p:txBody>
              <a:bodyPr wrap="none" rtlCol="0">
                <a:spAutoFit/>
              </a:bodyPr>
              <a:lstStyle/>
              <a:p>
                <a:r>
                  <a:rPr lang="en-CA" dirty="0"/>
                  <a:t>R = 60mm</a:t>
                </a:r>
              </a:p>
            </p:txBody>
          </p:sp>
          <p:cxnSp>
            <p:nvCxnSpPr>
              <p:cNvPr id="67" name="Straight Arrow Connector 66">
                <a:extLst>
                  <a:ext uri="{FF2B5EF4-FFF2-40B4-BE49-F238E27FC236}">
                    <a16:creationId xmlns:a16="http://schemas.microsoft.com/office/drawing/2014/main" id="{6433FFC9-F68E-43E9-9C08-0C54D609FC15}"/>
                  </a:ext>
                </a:extLst>
              </p:cNvPr>
              <p:cNvCxnSpPr>
                <a:cxnSpLocks/>
              </p:cNvCxnSpPr>
              <p:nvPr/>
            </p:nvCxnSpPr>
            <p:spPr>
              <a:xfrm flipV="1">
                <a:off x="3981204" y="4129974"/>
                <a:ext cx="702758" cy="1106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9" name="TextBox 58">
              <a:extLst>
                <a:ext uri="{FF2B5EF4-FFF2-40B4-BE49-F238E27FC236}">
                  <a16:creationId xmlns:a16="http://schemas.microsoft.com/office/drawing/2014/main" id="{5C4069D5-783E-44A7-92E0-AB670ADA5A22}"/>
                </a:ext>
              </a:extLst>
            </p:cNvPr>
            <p:cNvSpPr txBox="1"/>
            <p:nvPr/>
          </p:nvSpPr>
          <p:spPr>
            <a:xfrm>
              <a:off x="8252630" y="3244334"/>
              <a:ext cx="1049672" cy="320902"/>
            </a:xfrm>
            <a:prstGeom prst="rect">
              <a:avLst/>
            </a:prstGeom>
            <a:noFill/>
          </p:spPr>
          <p:txBody>
            <a:bodyPr wrap="none" rtlCol="0">
              <a:spAutoFit/>
            </a:bodyPr>
            <a:lstStyle/>
            <a:p>
              <a:r>
                <a:rPr lang="en-CA" dirty="0" err="1"/>
                <a:t>HeavyMet</a:t>
              </a:r>
              <a:endParaRPr lang="en-CA" dirty="0"/>
            </a:p>
          </p:txBody>
        </p:sp>
        <p:sp>
          <p:nvSpPr>
            <p:cNvPr id="61" name="TextBox 60">
              <a:extLst>
                <a:ext uri="{FF2B5EF4-FFF2-40B4-BE49-F238E27FC236}">
                  <a16:creationId xmlns:a16="http://schemas.microsoft.com/office/drawing/2014/main" id="{0876D506-B99C-4D4E-9773-3F921323C855}"/>
                </a:ext>
              </a:extLst>
            </p:cNvPr>
            <p:cNvSpPr txBox="1"/>
            <p:nvPr/>
          </p:nvSpPr>
          <p:spPr>
            <a:xfrm>
              <a:off x="8170877" y="996775"/>
              <a:ext cx="1124347" cy="320902"/>
            </a:xfrm>
            <a:prstGeom prst="rect">
              <a:avLst/>
            </a:prstGeom>
            <a:noFill/>
          </p:spPr>
          <p:txBody>
            <a:bodyPr wrap="none" rtlCol="0">
              <a:spAutoFit/>
            </a:bodyPr>
            <a:lstStyle/>
            <a:p>
              <a:r>
                <a:rPr lang="en-CA" dirty="0"/>
                <a:t>Lead Bricks</a:t>
              </a:r>
            </a:p>
          </p:txBody>
        </p:sp>
        <p:sp>
          <p:nvSpPr>
            <p:cNvPr id="62" name="TextBox 61">
              <a:extLst>
                <a:ext uri="{FF2B5EF4-FFF2-40B4-BE49-F238E27FC236}">
                  <a16:creationId xmlns:a16="http://schemas.microsoft.com/office/drawing/2014/main" id="{F8F9C02B-E9ED-424F-B4AE-543AE19370BD}"/>
                </a:ext>
              </a:extLst>
            </p:cNvPr>
            <p:cNvSpPr txBox="1"/>
            <p:nvPr/>
          </p:nvSpPr>
          <p:spPr>
            <a:xfrm>
              <a:off x="8211753" y="4129974"/>
              <a:ext cx="1306672" cy="561578"/>
            </a:xfrm>
            <a:prstGeom prst="rect">
              <a:avLst/>
            </a:prstGeom>
            <a:noFill/>
          </p:spPr>
          <p:txBody>
            <a:bodyPr wrap="none" rtlCol="0">
              <a:spAutoFit/>
            </a:bodyPr>
            <a:lstStyle/>
            <a:p>
              <a:r>
                <a:rPr lang="en-CA" dirty="0"/>
                <a:t>Encapsulated</a:t>
              </a:r>
            </a:p>
            <a:p>
              <a:r>
                <a:rPr lang="en-CA" dirty="0"/>
                <a:t>Source</a:t>
              </a:r>
            </a:p>
          </p:txBody>
        </p:sp>
        <p:cxnSp>
          <p:nvCxnSpPr>
            <p:cNvPr id="63" name="Straight Arrow Connector 62">
              <a:extLst>
                <a:ext uri="{FF2B5EF4-FFF2-40B4-BE49-F238E27FC236}">
                  <a16:creationId xmlns:a16="http://schemas.microsoft.com/office/drawing/2014/main" id="{56029552-0E02-44FC-9773-7F5676CF6A7B}"/>
                </a:ext>
              </a:extLst>
            </p:cNvPr>
            <p:cNvCxnSpPr>
              <a:cxnSpLocks/>
              <a:stCxn id="61" idx="1"/>
            </p:cNvCxnSpPr>
            <p:nvPr/>
          </p:nvCxnSpPr>
          <p:spPr>
            <a:xfrm flipH="1">
              <a:off x="5278582" y="1157225"/>
              <a:ext cx="2892295" cy="839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C54FD7F-E2CC-4D35-93F1-1D5128A2F17E}"/>
                </a:ext>
              </a:extLst>
            </p:cNvPr>
            <p:cNvCxnSpPr>
              <a:cxnSpLocks/>
            </p:cNvCxnSpPr>
            <p:nvPr/>
          </p:nvCxnSpPr>
          <p:spPr>
            <a:xfrm flipH="1" flipV="1">
              <a:off x="5278582" y="3141167"/>
              <a:ext cx="3001354" cy="287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8EEB19D6-6940-4646-BBCF-1277ED9C0BEC}"/>
                </a:ext>
              </a:extLst>
            </p:cNvPr>
            <p:cNvCxnSpPr>
              <a:cxnSpLocks/>
            </p:cNvCxnSpPr>
            <p:nvPr/>
          </p:nvCxnSpPr>
          <p:spPr>
            <a:xfrm flipH="1" flipV="1">
              <a:off x="5181600" y="3352444"/>
              <a:ext cx="3098336" cy="1100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2" name="TextBox 21">
            <a:extLst>
              <a:ext uri="{FF2B5EF4-FFF2-40B4-BE49-F238E27FC236}">
                <a16:creationId xmlns:a16="http://schemas.microsoft.com/office/drawing/2014/main" id="{EA6C34BA-7CCF-4A54-BE20-DE40617B4650}"/>
              </a:ext>
            </a:extLst>
          </p:cNvPr>
          <p:cNvSpPr txBox="1"/>
          <p:nvPr/>
        </p:nvSpPr>
        <p:spPr>
          <a:xfrm>
            <a:off x="1606515" y="25885633"/>
            <a:ext cx="7351207" cy="1015663"/>
          </a:xfrm>
          <a:prstGeom prst="rect">
            <a:avLst/>
          </a:prstGeom>
          <a:noFill/>
        </p:spPr>
        <p:txBody>
          <a:bodyPr wrap="square" rtlCol="0">
            <a:spAutoFit/>
          </a:bodyPr>
          <a:lstStyle/>
          <a:p>
            <a:r>
              <a:rPr lang="en-CA" sz="2000" dirty="0"/>
              <a:t>Figure 3: Example plot of the ionization yield vs. recoil energy expected for electronic recoils and nuclear recoils from two different calibration sources</a:t>
            </a:r>
          </a:p>
        </p:txBody>
      </p:sp>
      <p:sp>
        <p:nvSpPr>
          <p:cNvPr id="23" name="TextBox 22">
            <a:extLst>
              <a:ext uri="{FF2B5EF4-FFF2-40B4-BE49-F238E27FC236}">
                <a16:creationId xmlns:a16="http://schemas.microsoft.com/office/drawing/2014/main" id="{24B86871-2A79-4CAE-8806-C62F3896AF41}"/>
              </a:ext>
            </a:extLst>
          </p:cNvPr>
          <p:cNvSpPr txBox="1"/>
          <p:nvPr/>
        </p:nvSpPr>
        <p:spPr>
          <a:xfrm>
            <a:off x="8719432" y="15145533"/>
            <a:ext cx="7448140" cy="707886"/>
          </a:xfrm>
          <a:prstGeom prst="rect">
            <a:avLst/>
          </a:prstGeom>
          <a:noFill/>
        </p:spPr>
        <p:txBody>
          <a:bodyPr wrap="square" rtlCol="0">
            <a:spAutoFit/>
          </a:bodyPr>
          <a:lstStyle/>
          <a:p>
            <a:r>
              <a:rPr lang="en-CA" sz="2000" dirty="0"/>
              <a:t>Figure 2: CUTE facility is located at SNOLAB next to the SuperCDMS setup</a:t>
            </a:r>
          </a:p>
        </p:txBody>
      </p:sp>
      <p:pic>
        <p:nvPicPr>
          <p:cNvPr id="26" name="Picture 25" descr="A screenshot of a cell phone&#10;&#10;Description generated with very high confidence">
            <a:extLst>
              <a:ext uri="{FF2B5EF4-FFF2-40B4-BE49-F238E27FC236}">
                <a16:creationId xmlns:a16="http://schemas.microsoft.com/office/drawing/2014/main" id="{F61F90E6-76A4-4722-9B3A-2BD50E35B60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7567" y="22865556"/>
            <a:ext cx="4170143" cy="3336114"/>
          </a:xfrm>
          <a:prstGeom prst="rect">
            <a:avLst/>
          </a:prstGeom>
        </p:spPr>
      </p:pic>
      <p:sp>
        <p:nvSpPr>
          <p:cNvPr id="27" name="TextBox 26">
            <a:extLst>
              <a:ext uri="{FF2B5EF4-FFF2-40B4-BE49-F238E27FC236}">
                <a16:creationId xmlns:a16="http://schemas.microsoft.com/office/drawing/2014/main" id="{67D0A063-2F12-4B65-84E9-35310BA30CBC}"/>
              </a:ext>
            </a:extLst>
          </p:cNvPr>
          <p:cNvSpPr txBox="1"/>
          <p:nvPr/>
        </p:nvSpPr>
        <p:spPr>
          <a:xfrm>
            <a:off x="9918522" y="26155616"/>
            <a:ext cx="6072600" cy="707886"/>
          </a:xfrm>
          <a:prstGeom prst="rect">
            <a:avLst/>
          </a:prstGeom>
          <a:noFill/>
        </p:spPr>
        <p:txBody>
          <a:bodyPr wrap="square" rtlCol="0">
            <a:spAutoFit/>
          </a:bodyPr>
          <a:lstStyle/>
          <a:p>
            <a:r>
              <a:rPr lang="en-CA" sz="2000" dirty="0"/>
              <a:t>Figure 4: </a:t>
            </a:r>
            <a:r>
              <a:rPr lang="en-CA" sz="2000" baseline="30000" dirty="0"/>
              <a:t>71</a:t>
            </a:r>
            <a:r>
              <a:rPr lang="en-CA" sz="2000" dirty="0"/>
              <a:t>Ge decay (top) spectrum and </a:t>
            </a:r>
            <a:r>
              <a:rPr lang="en-CA" sz="2000" baseline="30000" dirty="0"/>
              <a:t>252</a:t>
            </a:r>
            <a:r>
              <a:rPr lang="en-CA" sz="2000" dirty="0"/>
              <a:t>Cf neutron energy spectrum (bottom) [3][4]</a:t>
            </a:r>
          </a:p>
        </p:txBody>
      </p:sp>
      <p:sp>
        <p:nvSpPr>
          <p:cNvPr id="12" name="TextBox 11">
            <a:extLst>
              <a:ext uri="{FF2B5EF4-FFF2-40B4-BE49-F238E27FC236}">
                <a16:creationId xmlns:a16="http://schemas.microsoft.com/office/drawing/2014/main" id="{8458168A-21B2-4D1F-8AB4-8CECD274D9C4}"/>
              </a:ext>
            </a:extLst>
          </p:cNvPr>
          <p:cNvSpPr txBox="1"/>
          <p:nvPr/>
        </p:nvSpPr>
        <p:spPr>
          <a:xfrm>
            <a:off x="1332702" y="26926045"/>
            <a:ext cx="14797088" cy="1015663"/>
          </a:xfrm>
          <a:prstGeom prst="rect">
            <a:avLst/>
          </a:prstGeom>
          <a:solidFill>
            <a:schemeClr val="accent1">
              <a:lumMod val="60000"/>
              <a:lumOff val="40000"/>
            </a:schemeClr>
          </a:solidFill>
        </p:spPr>
        <p:txBody>
          <a:bodyPr wrap="square" rtlCol="0">
            <a:spAutoFit/>
          </a:bodyPr>
          <a:lstStyle/>
          <a:p>
            <a:pPr algn="ctr"/>
            <a:r>
              <a:rPr lang="en-CA" sz="6000" b="1" dirty="0"/>
              <a:t>Simulation Results</a:t>
            </a:r>
          </a:p>
        </p:txBody>
      </p:sp>
      <p:sp>
        <p:nvSpPr>
          <p:cNvPr id="46" name="TextBox 45">
            <a:extLst>
              <a:ext uri="{FF2B5EF4-FFF2-40B4-BE49-F238E27FC236}">
                <a16:creationId xmlns:a16="http://schemas.microsoft.com/office/drawing/2014/main" id="{9954954A-E8BD-4D62-8B86-D13FCD9D4750}"/>
              </a:ext>
            </a:extLst>
          </p:cNvPr>
          <p:cNvSpPr txBox="1"/>
          <p:nvPr/>
        </p:nvSpPr>
        <p:spPr>
          <a:xfrm>
            <a:off x="1353546" y="28462962"/>
            <a:ext cx="6616058" cy="5016758"/>
          </a:xfrm>
          <a:prstGeom prst="rect">
            <a:avLst/>
          </a:prstGeom>
          <a:noFill/>
        </p:spPr>
        <p:txBody>
          <a:bodyPr wrap="square" rtlCol="0">
            <a:spAutoFit/>
          </a:bodyPr>
          <a:lstStyle/>
          <a:p>
            <a:pPr algn="just"/>
            <a:r>
              <a:rPr lang="en-CA" sz="3200" dirty="0"/>
              <a:t>The design of the shielding was implemented into GEANT4 [5] and a Monte Carlo simulation of the </a:t>
            </a:r>
            <a:r>
              <a:rPr lang="en-CA" sz="3200" baseline="30000" dirty="0"/>
              <a:t>252</a:t>
            </a:r>
            <a:r>
              <a:rPr lang="en-CA" sz="3200" dirty="0"/>
              <a:t>Cf source in various locations was performed. From the flux of particles leaving the water tank and those arriving at various cavern surfaces, the safety of the system, and background it would produce for nearby experiments were evaluated.</a:t>
            </a:r>
          </a:p>
        </p:txBody>
      </p:sp>
      <p:sp>
        <p:nvSpPr>
          <p:cNvPr id="56" name="TextBox 55">
            <a:extLst>
              <a:ext uri="{FF2B5EF4-FFF2-40B4-BE49-F238E27FC236}">
                <a16:creationId xmlns:a16="http://schemas.microsoft.com/office/drawing/2014/main" id="{2A4B734A-133C-489C-BC9E-35CB737EE9ED}"/>
              </a:ext>
            </a:extLst>
          </p:cNvPr>
          <p:cNvSpPr txBox="1"/>
          <p:nvPr/>
        </p:nvSpPr>
        <p:spPr>
          <a:xfrm>
            <a:off x="8002840" y="34066555"/>
            <a:ext cx="8040995" cy="1015663"/>
          </a:xfrm>
          <a:prstGeom prst="rect">
            <a:avLst/>
          </a:prstGeom>
          <a:noFill/>
        </p:spPr>
        <p:txBody>
          <a:bodyPr wrap="square" rtlCol="0">
            <a:spAutoFit/>
          </a:bodyPr>
          <a:lstStyle/>
          <a:p>
            <a:r>
              <a:rPr lang="en-CA" sz="2000" dirty="0"/>
              <a:t>Figure 5: Rendering of the CUTE facility in GEANT4 with stand-in figures showing the locations of potential radiological hazard and starred locations for source calibration</a:t>
            </a:r>
          </a:p>
        </p:txBody>
      </p:sp>
      <p:sp>
        <p:nvSpPr>
          <p:cNvPr id="58" name="TextBox 57">
            <a:extLst>
              <a:ext uri="{FF2B5EF4-FFF2-40B4-BE49-F238E27FC236}">
                <a16:creationId xmlns:a16="http://schemas.microsoft.com/office/drawing/2014/main" id="{842D6E89-62A1-4B14-959A-6BF5A9497EC8}"/>
              </a:ext>
            </a:extLst>
          </p:cNvPr>
          <p:cNvSpPr txBox="1"/>
          <p:nvPr/>
        </p:nvSpPr>
        <p:spPr>
          <a:xfrm>
            <a:off x="1548742" y="35049750"/>
            <a:ext cx="14026510" cy="1015663"/>
          </a:xfrm>
          <a:prstGeom prst="rect">
            <a:avLst/>
          </a:prstGeom>
          <a:noFill/>
        </p:spPr>
        <p:txBody>
          <a:bodyPr wrap="square" rtlCol="0">
            <a:spAutoFit/>
          </a:bodyPr>
          <a:lstStyle/>
          <a:p>
            <a:r>
              <a:rPr lang="en-CA" sz="2000" dirty="0"/>
              <a:t>Table 1: Summary of the simulation results. Maximum acceptable dose rate is 2.5</a:t>
            </a:r>
            <a:r>
              <a:rPr lang="el-GR" sz="2000" dirty="0"/>
              <a:t>μ</a:t>
            </a:r>
            <a:r>
              <a:rPr lang="en-CA" sz="2000" dirty="0" err="1"/>
              <a:t>Sv</a:t>
            </a:r>
            <a:r>
              <a:rPr lang="en-CA" sz="2000" dirty="0"/>
              <a:t>/hr for a shielded source at SNOLAB. SNOLAB Background numbers are dominated by the high radon levels underground [6][7]</a:t>
            </a:r>
          </a:p>
          <a:p>
            <a:endParaRPr lang="en-CA" sz="2000" dirty="0"/>
          </a:p>
        </p:txBody>
      </p:sp>
      <p:sp>
        <p:nvSpPr>
          <p:cNvPr id="69" name="TextBox 68">
            <a:extLst>
              <a:ext uri="{FF2B5EF4-FFF2-40B4-BE49-F238E27FC236}">
                <a16:creationId xmlns:a16="http://schemas.microsoft.com/office/drawing/2014/main" id="{7D3D6F86-5C9C-4C63-9C73-1C873D26F4F9}"/>
              </a:ext>
            </a:extLst>
          </p:cNvPr>
          <p:cNvSpPr txBox="1"/>
          <p:nvPr/>
        </p:nvSpPr>
        <p:spPr>
          <a:xfrm>
            <a:off x="16838053" y="7054606"/>
            <a:ext cx="14797088" cy="1015663"/>
          </a:xfrm>
          <a:prstGeom prst="rect">
            <a:avLst/>
          </a:prstGeom>
          <a:solidFill>
            <a:schemeClr val="accent1">
              <a:lumMod val="60000"/>
              <a:lumOff val="40000"/>
            </a:schemeClr>
          </a:solidFill>
        </p:spPr>
        <p:txBody>
          <a:bodyPr wrap="square" rtlCol="0">
            <a:spAutoFit/>
          </a:bodyPr>
          <a:lstStyle/>
          <a:p>
            <a:pPr algn="ctr"/>
            <a:r>
              <a:rPr lang="en-CA" sz="6000" b="1" dirty="0"/>
              <a:t>Technical Design</a:t>
            </a:r>
          </a:p>
        </p:txBody>
      </p:sp>
      <p:pic>
        <p:nvPicPr>
          <p:cNvPr id="17" name="Picture 16">
            <a:extLst>
              <a:ext uri="{FF2B5EF4-FFF2-40B4-BE49-F238E27FC236}">
                <a16:creationId xmlns:a16="http://schemas.microsoft.com/office/drawing/2014/main" id="{3DFBFD88-F66E-4D60-B168-DA88844387A2}"/>
              </a:ext>
            </a:extLst>
          </p:cNvPr>
          <p:cNvPicPr>
            <a:picLocks noChangeAspect="1"/>
          </p:cNvPicPr>
          <p:nvPr/>
        </p:nvPicPr>
        <p:blipFill>
          <a:blip r:embed="rId15"/>
          <a:stretch>
            <a:fillRect/>
          </a:stretch>
        </p:blipFill>
        <p:spPr>
          <a:xfrm>
            <a:off x="7969604" y="28394739"/>
            <a:ext cx="8124893" cy="5807215"/>
          </a:xfrm>
          <a:prstGeom prst="rect">
            <a:avLst/>
          </a:prstGeom>
        </p:spPr>
      </p:pic>
      <p:pic>
        <p:nvPicPr>
          <p:cNvPr id="24" name="Picture 23">
            <a:extLst>
              <a:ext uri="{FF2B5EF4-FFF2-40B4-BE49-F238E27FC236}">
                <a16:creationId xmlns:a16="http://schemas.microsoft.com/office/drawing/2014/main" id="{BBCBD4B7-9471-4415-928A-63D9E16A6A7D}"/>
              </a:ext>
            </a:extLst>
          </p:cNvPr>
          <p:cNvPicPr>
            <a:picLocks noChangeAspect="1"/>
          </p:cNvPicPr>
          <p:nvPr/>
        </p:nvPicPr>
        <p:blipFill>
          <a:blip r:embed="rId16"/>
          <a:stretch>
            <a:fillRect/>
          </a:stretch>
        </p:blipFill>
        <p:spPr>
          <a:xfrm>
            <a:off x="1760665" y="35847277"/>
            <a:ext cx="14026843" cy="2748587"/>
          </a:xfrm>
          <a:prstGeom prst="rect">
            <a:avLst/>
          </a:prstGeom>
        </p:spPr>
      </p:pic>
      <p:pic>
        <p:nvPicPr>
          <p:cNvPr id="25" name="Picture 24">
            <a:extLst>
              <a:ext uri="{FF2B5EF4-FFF2-40B4-BE49-F238E27FC236}">
                <a16:creationId xmlns:a16="http://schemas.microsoft.com/office/drawing/2014/main" id="{056BFAC8-CAC4-4CCA-8F95-8247F6ADBB27}"/>
              </a:ext>
            </a:extLst>
          </p:cNvPr>
          <p:cNvPicPr>
            <a:picLocks noChangeAspect="1"/>
          </p:cNvPicPr>
          <p:nvPr/>
        </p:nvPicPr>
        <p:blipFill>
          <a:blip r:embed="rId17"/>
          <a:stretch>
            <a:fillRect/>
          </a:stretch>
        </p:blipFill>
        <p:spPr>
          <a:xfrm>
            <a:off x="21589416" y="17865061"/>
            <a:ext cx="9120406" cy="4380451"/>
          </a:xfrm>
          <a:prstGeom prst="rect">
            <a:avLst/>
          </a:prstGeom>
        </p:spPr>
      </p:pic>
      <p:sp>
        <p:nvSpPr>
          <p:cNvPr id="32" name="Rectangle 31">
            <a:extLst>
              <a:ext uri="{FF2B5EF4-FFF2-40B4-BE49-F238E27FC236}">
                <a16:creationId xmlns:a16="http://schemas.microsoft.com/office/drawing/2014/main" id="{B2F9DF3F-5007-4318-8956-9E8CA1BFA95E}"/>
              </a:ext>
            </a:extLst>
          </p:cNvPr>
          <p:cNvSpPr/>
          <p:nvPr/>
        </p:nvSpPr>
        <p:spPr>
          <a:xfrm>
            <a:off x="13244861" y="22531593"/>
            <a:ext cx="1498997" cy="23561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4" name="TextBox 33">
            <a:extLst>
              <a:ext uri="{FF2B5EF4-FFF2-40B4-BE49-F238E27FC236}">
                <a16:creationId xmlns:a16="http://schemas.microsoft.com/office/drawing/2014/main" id="{E359E486-AD26-4679-B0F0-EF27413BF2A7}"/>
              </a:ext>
            </a:extLst>
          </p:cNvPr>
          <p:cNvSpPr txBox="1"/>
          <p:nvPr/>
        </p:nvSpPr>
        <p:spPr>
          <a:xfrm>
            <a:off x="21605029" y="22463931"/>
            <a:ext cx="10144062" cy="1631216"/>
          </a:xfrm>
          <a:prstGeom prst="rect">
            <a:avLst/>
          </a:prstGeom>
          <a:noFill/>
        </p:spPr>
        <p:txBody>
          <a:bodyPr wrap="square" rtlCol="0">
            <a:spAutoFit/>
          </a:bodyPr>
          <a:lstStyle/>
          <a:p>
            <a:r>
              <a:rPr lang="en-CA" sz="2000" dirty="0"/>
              <a:t>Figure 8: Block diagram of the full looped chain method for source deployment and location tracking. The arrow indicates the direction the loop would turn to deploy the source. Chain markers act as a secondary detection method since they appear at the motor box when the source is at the important locations.</a:t>
            </a:r>
          </a:p>
          <a:p>
            <a:endParaRPr lang="en-CA" sz="2000" dirty="0"/>
          </a:p>
        </p:txBody>
      </p:sp>
      <p:pic>
        <p:nvPicPr>
          <p:cNvPr id="11" name="Picture 10" descr="A screenshot of a cell phone&#10;&#10;Description generated with very high confidence">
            <a:extLst>
              <a:ext uri="{FF2B5EF4-FFF2-40B4-BE49-F238E27FC236}">
                <a16:creationId xmlns:a16="http://schemas.microsoft.com/office/drawing/2014/main" id="{9A9CFE13-01CB-4A31-9F4B-551DEA7F5D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809659" y="20088424"/>
            <a:ext cx="3784272" cy="2777132"/>
          </a:xfrm>
          <a:prstGeom prst="rect">
            <a:avLst/>
          </a:prstGeom>
        </p:spPr>
      </p:pic>
      <p:pic>
        <p:nvPicPr>
          <p:cNvPr id="29" name="Picture 28" descr="A picture containing text&#10;&#10;Description generated with very high confidence">
            <a:extLst>
              <a:ext uri="{FF2B5EF4-FFF2-40B4-BE49-F238E27FC236}">
                <a16:creationId xmlns:a16="http://schemas.microsoft.com/office/drawing/2014/main" id="{11F3D643-EDA7-40CE-9A0C-8B4E1A8D03A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025016" y="9777542"/>
            <a:ext cx="6091173" cy="5255914"/>
          </a:xfrm>
          <a:prstGeom prst="rect">
            <a:avLst/>
          </a:prstGeom>
        </p:spPr>
      </p:pic>
      <p:pic>
        <p:nvPicPr>
          <p:cNvPr id="31" name="Picture 30" descr="A screenshot of a cell phone&#10;&#10;Description generated with high confidence">
            <a:extLst>
              <a:ext uri="{FF2B5EF4-FFF2-40B4-BE49-F238E27FC236}">
                <a16:creationId xmlns:a16="http://schemas.microsoft.com/office/drawing/2014/main" id="{BAE5F8E5-2C3B-4721-8272-0499510D17E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79630" y="9827863"/>
            <a:ext cx="6742377" cy="5301259"/>
          </a:xfrm>
          <a:prstGeom prst="rect">
            <a:avLst/>
          </a:prstGeom>
        </p:spPr>
      </p:pic>
    </p:spTree>
    <p:extLst>
      <p:ext uri="{BB962C8B-B14F-4D97-AF65-F5344CB8AC3E}">
        <p14:creationId xmlns:p14="http://schemas.microsoft.com/office/powerpoint/2010/main" val="13597264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2360</TotalTime>
  <Words>1033</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 Neutron Calibration System for the Cryogenic Underground Test facility (CUTE)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Neutron Calibration System for the Cryogenic Underground Test facility (CUTE)</dc:title>
  <dc:creator>Jonathan Corbett</dc:creator>
  <cp:lastModifiedBy>Jonathan Corbett</cp:lastModifiedBy>
  <cp:revision>78</cp:revision>
  <dcterms:created xsi:type="dcterms:W3CDTF">2019-04-06T14:52:05Z</dcterms:created>
  <dcterms:modified xsi:type="dcterms:W3CDTF">2019-06-18T15:29:31Z</dcterms:modified>
</cp:coreProperties>
</file>