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2" r:id="rId4"/>
    <p:sldId id="269" r:id="rId5"/>
    <p:sldId id="270" r:id="rId6"/>
    <p:sldId id="271" r:id="rId7"/>
    <p:sldId id="268" r:id="rId8"/>
  </p:sldIdLst>
  <p:sldSz cx="18288000" cy="10287000"/>
  <p:notesSz cx="10287000" cy="18288000"/>
  <p:embeddedFontLst>
    <p:embeddedFont>
      <p:font typeface="NanumSquare" panose="020B0600000101010101" pitchFamily="50" charset="-127"/>
      <p:regular r:id="rId9"/>
    </p:embeddedFont>
    <p:embeddedFont>
      <p:font typeface="NanumSquare Bold" panose="020B0600000101010101" pitchFamily="50" charset="-127"/>
      <p:bold r:id="rId10"/>
    </p:embeddedFont>
    <p:embeddedFont>
      <p:font typeface="나눔스퀘어 Bold" panose="020B0600000101010101" pitchFamily="50" charset="-127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642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F2E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7371" y="1399464"/>
            <a:ext cx="14443047" cy="21082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100" kern="0" spc="-1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fe24 Simplehae" pitchFamily="34" charset="0"/>
              </a:rPr>
              <a:t>디지털 포렌식 발표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-261618" y="-149068"/>
            <a:ext cx="963233" cy="10643478"/>
            <a:chOff x="-261618" y="-149068"/>
            <a:chExt cx="963233" cy="1064347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61618" y="-149068"/>
              <a:ext cx="963233" cy="1064347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4376013" y="8887536"/>
            <a:ext cx="3891205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" pitchFamily="34" charset="0"/>
              </a:rPr>
              <a:t>120170194 </a:t>
            </a:r>
            <a:r>
              <a:rPr lang="ko-KR" altLang="en-US" sz="22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" pitchFamily="34" charset="0"/>
              </a:rPr>
              <a:t>송현준</a:t>
            </a:r>
            <a:endParaRPr lang="en-US" altLang="ko-KR" sz="220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anumSquare" pitchFamily="34" charset="0"/>
            </a:endParaRPr>
          </a:p>
          <a:p>
            <a:r>
              <a:rPr lang="en-US" sz="22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120171838 </a:t>
            </a:r>
            <a:r>
              <a:rPr lang="ko-KR" altLang="en-US" sz="22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진병욱</a:t>
            </a:r>
            <a:endParaRPr lang="en-US" altLang="ko-KR" sz="220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200" strike="sngStrike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120191850 </a:t>
            </a:r>
            <a:r>
              <a:rPr lang="ko-KR" altLang="en-US" sz="2200" strike="sngStrike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김도현</a:t>
            </a:r>
            <a:endParaRPr lang="en-US" altLang="ko-KR" sz="2200" strike="sngStrike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 rot="-16200000">
            <a:off x="-2677920" y="4958191"/>
            <a:ext cx="594957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kern="0" spc="300" dirty="0">
                <a:solidFill>
                  <a:srgbClr val="FFFFFF"/>
                </a:solidFill>
                <a:latin typeface="NanumSquare" pitchFamily="34" charset="0"/>
                <a:cs typeface="NanumSquare" pitchFamily="34" charset="0"/>
              </a:rPr>
              <a:t>Woosuk Univ. D</a:t>
            </a:r>
            <a:r>
              <a:rPr lang="en-US" kern="0" spc="300" dirty="0">
                <a:solidFill>
                  <a:srgbClr val="FFFFFF"/>
                </a:solidFill>
                <a:latin typeface="NanumSquare" pitchFamily="34" charset="0"/>
                <a:cs typeface="NanumSquare" pitchFamily="34" charset="0"/>
              </a:rPr>
              <a:t>IS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2087371" y="3318171"/>
            <a:ext cx="8070095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600" kern="0" spc="-1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HERodongSinmun" pitchFamily="34" charset="0"/>
              </a:rPr>
              <a:t>55 AA</a:t>
            </a:r>
            <a:endParaRPr 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 descr="텍스트, 표지판, 벡터그래픽이(가) 표시된 사진&#10;&#10;자동 생성된 설명">
            <a:extLst>
              <a:ext uri="{FF2B5EF4-FFF2-40B4-BE49-F238E27FC236}">
                <a16:creationId xmlns:a16="http://schemas.microsoft.com/office/drawing/2014/main" id="{DD4F79FA-08EC-5623-3090-896182A84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121" y="8665657"/>
            <a:ext cx="1492097" cy="16068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2F2E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 rot="-16200000">
            <a:off x="-2677920" y="4958191"/>
            <a:ext cx="594957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800" kern="0" spc="300" dirty="0">
                <a:solidFill>
                  <a:srgbClr val="FFFFFF"/>
                </a:solidFill>
                <a:latin typeface="NanumSquare" pitchFamily="34" charset="0"/>
                <a:cs typeface="NanumSquare" pitchFamily="34" charset="0"/>
              </a:rPr>
              <a:t>Woosuk Univ. D</a:t>
            </a:r>
            <a:r>
              <a:rPr lang="en-US" altLang="ko-KR" kern="0" spc="300" dirty="0">
                <a:solidFill>
                  <a:srgbClr val="FFFFFF"/>
                </a:solidFill>
                <a:latin typeface="NanumSquare" pitchFamily="34" charset="0"/>
                <a:cs typeface="NanumSquare" pitchFamily="34" charset="0"/>
              </a:rPr>
              <a:t>IS</a:t>
            </a:r>
            <a:endParaRPr lang="en-US" altLang="ko-KR" dirty="0"/>
          </a:p>
        </p:txBody>
      </p:sp>
      <p:sp>
        <p:nvSpPr>
          <p:cNvPr id="6" name="Object 6"/>
          <p:cNvSpPr txBox="1"/>
          <p:nvPr/>
        </p:nvSpPr>
        <p:spPr>
          <a:xfrm>
            <a:off x="2732327" y="3910081"/>
            <a:ext cx="4963874" cy="2062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" pitchFamily="34" charset="0"/>
              </a:rPr>
              <a:t>01. </a:t>
            </a:r>
            <a:r>
              <a:rPr lang="ko-KR" altLang="en-US" sz="32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" pitchFamily="34" charset="0"/>
              </a:rPr>
              <a:t>주제</a:t>
            </a:r>
            <a:endParaRPr lang="en-US" altLang="ko-KR" sz="320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anumSquare" pitchFamily="34" charset="0"/>
            </a:endParaRPr>
          </a:p>
          <a:p>
            <a:r>
              <a:rPr lang="en-US" altLang="ko-KR" sz="32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" pitchFamily="34" charset="0"/>
              </a:rPr>
              <a:t>02. </a:t>
            </a:r>
            <a:r>
              <a:rPr lang="ko-KR" altLang="en-US" sz="32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" pitchFamily="34" charset="0"/>
              </a:rPr>
              <a:t>사건 개요</a:t>
            </a:r>
            <a:endParaRPr lang="en-US" altLang="ko-KR" sz="320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anumSquare" pitchFamily="34" charset="0"/>
            </a:endParaRPr>
          </a:p>
          <a:p>
            <a:r>
              <a:rPr lang="en-US" sz="32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" pitchFamily="34" charset="0"/>
              </a:rPr>
              <a:t>03. </a:t>
            </a:r>
            <a:r>
              <a:rPr lang="ko-KR" altLang="en-US" sz="32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" pitchFamily="34" charset="0"/>
              </a:rPr>
              <a:t>분석 과정</a:t>
            </a:r>
            <a:endParaRPr lang="en-US" altLang="ko-KR" sz="320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anumSquare" pitchFamily="34" charset="0"/>
            </a:endParaRPr>
          </a:p>
          <a:p>
            <a:r>
              <a:rPr lang="en-US" sz="32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" pitchFamily="34" charset="0"/>
              </a:rPr>
              <a:t>04. </a:t>
            </a:r>
            <a:r>
              <a:rPr lang="ko-KR" altLang="en-US" sz="32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" pitchFamily="34" charset="0"/>
              </a:rPr>
              <a:t>결과</a:t>
            </a:r>
            <a:endParaRPr 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332588" y="8781395"/>
            <a:ext cx="755280" cy="878232"/>
            <a:chOff x="332588" y="8781395"/>
            <a:chExt cx="755280" cy="87823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588" y="8781395"/>
              <a:ext cx="755280" cy="87823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10849" y="9059601"/>
            <a:ext cx="998758" cy="586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200" dirty="0">
                <a:solidFill>
                  <a:srgbClr val="2F86ED"/>
                </a:solidFill>
                <a:latin typeface="NanumSquare Bold" pitchFamily="34" charset="0"/>
                <a:cs typeface="NanumSquare Bold" pitchFamily="34" charset="0"/>
              </a:rPr>
              <a:t>01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2434783" y="2176791"/>
            <a:ext cx="11770434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500" kern="0" spc="-200" dirty="0">
                <a:solidFill>
                  <a:srgbClr val="2F86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HERodongSinmun" pitchFamily="34" charset="0"/>
              </a:rPr>
              <a:t>목차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 rot="-16200000">
            <a:off x="-2677920" y="4958191"/>
            <a:ext cx="594957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spc="300" dirty="0">
                <a:solidFill>
                  <a:srgbClr val="FFFFFF"/>
                </a:solidFill>
                <a:effectLst/>
                <a:latin typeface="NanumSquare" panose="020B0600000101010101" pitchFamily="50" charset="-127"/>
                <a:ea typeface="+mn-ea"/>
                <a:cs typeface="NanumSquare" panose="020B0600000101010101" pitchFamily="50" charset="-127"/>
              </a:rPr>
              <a:t>Woosuk Univ. DIS</a:t>
            </a:r>
            <a:endParaRPr lang="ko-KR" altLang="ko-KR" dirty="0">
              <a:effectLst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332588" y="8781395"/>
            <a:ext cx="755280" cy="878232"/>
            <a:chOff x="332588" y="8781395"/>
            <a:chExt cx="755280" cy="87823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588" y="8781395"/>
              <a:ext cx="755280" cy="87823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01325" y="9050077"/>
            <a:ext cx="998758" cy="586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200" dirty="0">
                <a:solidFill>
                  <a:srgbClr val="2F86ED"/>
                </a:solidFill>
                <a:latin typeface="NanumSquare Bold" pitchFamily="34" charset="0"/>
                <a:cs typeface="NanumSquare Bold" pitchFamily="34" charset="0"/>
              </a:rPr>
              <a:t>02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2263354" y="1424129"/>
            <a:ext cx="11770434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500" kern="0" spc="-200" dirty="0">
                <a:solidFill>
                  <a:srgbClr val="2F2E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HERodongSinmun" pitchFamily="34" charset="0"/>
              </a:rPr>
              <a:t>01. </a:t>
            </a:r>
            <a:r>
              <a:rPr lang="ko-KR" altLang="en-US" sz="6500" kern="0" spc="-200" dirty="0">
                <a:solidFill>
                  <a:srgbClr val="2F2E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HERodongSinmun" pitchFamily="34" charset="0"/>
              </a:rPr>
              <a:t>주제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63353" y="3126840"/>
            <a:ext cx="12824247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kern="0" spc="-200" dirty="0">
                <a:solidFill>
                  <a:srgbClr val="2F2E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우석 원자력 발전소 안전 기밀 유출 건에 대한 수사</a:t>
            </a:r>
            <a:endParaRPr 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92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 rot="-16200000">
            <a:off x="-2677920" y="4958191"/>
            <a:ext cx="594957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spc="300" dirty="0">
                <a:solidFill>
                  <a:srgbClr val="FFFFFF"/>
                </a:solidFill>
                <a:effectLst/>
                <a:latin typeface="NanumSquare" panose="020B0600000101010101" pitchFamily="50" charset="-127"/>
                <a:ea typeface="+mn-ea"/>
                <a:cs typeface="NanumSquare" panose="020B0600000101010101" pitchFamily="50" charset="-127"/>
              </a:rPr>
              <a:t>Woosuk Univ. DIS</a:t>
            </a:r>
            <a:endParaRPr lang="ko-KR" altLang="ko-KR" dirty="0">
              <a:effectLst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332588" y="8781395"/>
            <a:ext cx="755280" cy="878232"/>
            <a:chOff x="332588" y="8781395"/>
            <a:chExt cx="755280" cy="87823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588" y="8781395"/>
              <a:ext cx="755280" cy="87823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01325" y="9050077"/>
            <a:ext cx="998758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200" dirty="0">
                <a:solidFill>
                  <a:srgbClr val="2F86ED"/>
                </a:solidFill>
                <a:latin typeface="NanumSquare Bold" pitchFamily="34" charset="0"/>
                <a:cs typeface="NanumSquare Bold" pitchFamily="34" charset="0"/>
              </a:rPr>
              <a:t>03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2263354" y="1424129"/>
            <a:ext cx="11770434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500" kern="0" spc="-200" dirty="0">
                <a:solidFill>
                  <a:srgbClr val="2F2E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HERodongSinmun" pitchFamily="34" charset="0"/>
              </a:rPr>
              <a:t>02. </a:t>
            </a:r>
            <a:r>
              <a:rPr lang="ko-KR" altLang="en-US" sz="6500" kern="0" spc="-200" dirty="0">
                <a:solidFill>
                  <a:srgbClr val="2F2E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HERodongSinmun" pitchFamily="34" charset="0"/>
              </a:rPr>
              <a:t>사건 개요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63353" y="3126840"/>
            <a:ext cx="12824247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kern="0" spc="-200" dirty="0">
                <a:solidFill>
                  <a:srgbClr val="2F2E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우석 원자력 발전소에서  근무하는 김 사원은 비인가 </a:t>
            </a:r>
            <a:r>
              <a:rPr lang="en-US" altLang="ko-KR" sz="2800" kern="0" spc="-200" dirty="0">
                <a:solidFill>
                  <a:srgbClr val="2F2E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USB</a:t>
            </a:r>
            <a:r>
              <a:rPr lang="ko-KR" altLang="en-US" sz="2800" kern="0" spc="-200" dirty="0">
                <a:solidFill>
                  <a:srgbClr val="2F2E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반출하려다 발각됨</a:t>
            </a:r>
            <a:endParaRPr lang="en-US" altLang="ko-KR" sz="2800" kern="0" spc="-200" dirty="0">
              <a:solidFill>
                <a:srgbClr val="2F2E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800" kern="0" spc="-200" dirty="0">
              <a:solidFill>
                <a:srgbClr val="2F2E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800" kern="0" spc="-200" dirty="0">
                <a:solidFill>
                  <a:srgbClr val="2F2E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사내에서 </a:t>
            </a:r>
            <a:r>
              <a:rPr lang="en-US" altLang="ko-KR" sz="2800" kern="0" spc="-200" dirty="0">
                <a:solidFill>
                  <a:srgbClr val="2F2E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USB</a:t>
            </a:r>
            <a:r>
              <a:rPr lang="ko-KR" altLang="en-US" sz="2800" kern="0" spc="-200" dirty="0">
                <a:solidFill>
                  <a:srgbClr val="2F2E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 검사하려 했지만 파일이 열리지 않음</a:t>
            </a:r>
            <a:endParaRPr lang="en-US" altLang="ko-KR" sz="2800" kern="0" spc="-200" dirty="0">
              <a:solidFill>
                <a:srgbClr val="2F2E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800" kern="0" spc="-200" dirty="0">
              <a:solidFill>
                <a:srgbClr val="2F2E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800" kern="0" spc="-200" dirty="0">
                <a:solidFill>
                  <a:srgbClr val="2F2E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이를 특히 수상히 여긴 회사는 포렌식 팀에  수사 의뢰함</a:t>
            </a:r>
            <a:endParaRPr 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332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 rot="-16200000">
            <a:off x="-2677920" y="4958191"/>
            <a:ext cx="594957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spc="300" dirty="0">
                <a:solidFill>
                  <a:srgbClr val="FFFFFF"/>
                </a:solidFill>
                <a:effectLst/>
                <a:latin typeface="NanumSquare" panose="020B0600000101010101" pitchFamily="50" charset="-127"/>
                <a:ea typeface="+mn-ea"/>
                <a:cs typeface="NanumSquare" panose="020B0600000101010101" pitchFamily="50" charset="-127"/>
              </a:rPr>
              <a:t>Woosuk Univ. DIS</a:t>
            </a:r>
            <a:endParaRPr lang="ko-KR" altLang="ko-KR" dirty="0">
              <a:effectLst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332588" y="8781395"/>
            <a:ext cx="755280" cy="878232"/>
            <a:chOff x="332588" y="8781395"/>
            <a:chExt cx="755280" cy="87823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588" y="8781395"/>
              <a:ext cx="755280" cy="87823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01325" y="9050077"/>
            <a:ext cx="998758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200" dirty="0">
                <a:solidFill>
                  <a:srgbClr val="2F86ED"/>
                </a:solidFill>
                <a:latin typeface="NanumSquare Bold" pitchFamily="34" charset="0"/>
                <a:cs typeface="NanumSquare Bold" pitchFamily="34" charset="0"/>
              </a:rPr>
              <a:t>04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2263354" y="1424129"/>
            <a:ext cx="11770434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500" kern="0" spc="-200" dirty="0">
                <a:solidFill>
                  <a:srgbClr val="2F2E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HERodongSinmun" pitchFamily="34" charset="0"/>
              </a:rPr>
              <a:t>03. </a:t>
            </a:r>
            <a:r>
              <a:rPr lang="ko-KR" altLang="en-US" sz="6500" kern="0" spc="-200" dirty="0">
                <a:solidFill>
                  <a:srgbClr val="2F2E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HERodongSinmun" pitchFamily="34" charset="0"/>
              </a:rPr>
              <a:t>분석 과정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61433" y="2849536"/>
            <a:ext cx="16177046" cy="63709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- 1) Autopsy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확장자 불일치 탐지를 하여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USB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의도적으로 수정한 파일을 찾아내고 복원하였더니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바닷가 사진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장과 원전 안전 문서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장이 발견되었으나 뚜렷한 목적을 파악하지 못함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- 2)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 사원의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USB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언제 연결되었는지 확인하고 해당 시간의 서버 로그 기록을 확인함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- 3)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사원과 메일을 주고 받은 기록을 확인하였고 메일에서 첨부파일로 주고 받은 파일과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처음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USB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발견한 파일명이 동일해 해시 값 비교를 하여 같은 파일임을 확인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- 4)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메일 기록과 더불어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FTP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로그에서 김 사원이 원전의 안전 관련 중요 이미지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개를 다운로드 받은 것을 확인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처음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USB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발견한 해당 이미지는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뿐이었음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- 5) 1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이미지를 자세히 보니 용량이 크고 위 이미지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개를 합한 크기와 같아서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장의 이미지를 하나로 합친 것을 확인함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HxD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이용하여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jpg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시그니처를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검색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합쳐져 있던 이미지를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개로 나눔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- 6)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분리하여 나온 이미지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개가 서버에 있던 원전 관련 이미지와 동일하다는 것을 해시 값을 통해 확인함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- 7)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메일 내용과 위 증거를 통해 처음 발견한 바닷가 사진이 둘만의 접선장소인 것을 알고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GPS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분석을 통해 위치를 알아내어 검거</a:t>
            </a:r>
            <a:endParaRPr 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6863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 rot="-16200000">
            <a:off x="-2677920" y="4958191"/>
            <a:ext cx="594957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spc="300" dirty="0">
                <a:solidFill>
                  <a:srgbClr val="FFFFFF"/>
                </a:solidFill>
                <a:effectLst/>
                <a:latin typeface="NanumSquare" panose="020B0600000101010101" pitchFamily="50" charset="-127"/>
                <a:ea typeface="+mn-ea"/>
                <a:cs typeface="NanumSquare" panose="020B0600000101010101" pitchFamily="50" charset="-127"/>
              </a:rPr>
              <a:t>Woosuk Univ. DIS</a:t>
            </a:r>
            <a:endParaRPr lang="ko-KR" altLang="ko-KR" dirty="0">
              <a:effectLst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332588" y="8781395"/>
            <a:ext cx="755280" cy="878232"/>
            <a:chOff x="332588" y="8781395"/>
            <a:chExt cx="755280" cy="87823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588" y="8781395"/>
              <a:ext cx="755280" cy="87823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01325" y="9050077"/>
            <a:ext cx="998758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200" dirty="0">
                <a:solidFill>
                  <a:srgbClr val="2F86ED"/>
                </a:solidFill>
                <a:latin typeface="NanumSquare Bold" pitchFamily="34" charset="0"/>
                <a:cs typeface="NanumSquare Bold" pitchFamily="34" charset="0"/>
              </a:rPr>
              <a:t>05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2263354" y="1424129"/>
            <a:ext cx="11770434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500" kern="0" spc="-200" dirty="0">
                <a:solidFill>
                  <a:srgbClr val="2F2E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HERodongSinmun" pitchFamily="34" charset="0"/>
              </a:rPr>
              <a:t>04. </a:t>
            </a:r>
            <a:r>
              <a:rPr lang="ko-KR" altLang="en-US" sz="6500" kern="0" spc="-200" dirty="0">
                <a:solidFill>
                  <a:srgbClr val="2F2E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HERodongSinmun" pitchFamily="34" charset="0"/>
              </a:rPr>
              <a:t>결과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81200" y="2857500"/>
            <a:ext cx="14957846" cy="31085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kern="0" spc="-200" dirty="0">
                <a:solidFill>
                  <a:srgbClr val="2F2E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 ExtraBold" pitchFamily="34" charset="0"/>
              </a:rPr>
              <a:t>이 사원은 브로커에게 금전적인 대가를 받고 원전 안전 파일을 건네기로 하였으나</a:t>
            </a:r>
            <a:endParaRPr lang="en-US" altLang="ko-KR" sz="2800" kern="0" spc="-200" dirty="0">
              <a:solidFill>
                <a:srgbClr val="2F2E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anumSquare ExtraBold" pitchFamily="34" charset="0"/>
            </a:endParaRPr>
          </a:p>
          <a:p>
            <a:endParaRPr lang="en-US" altLang="ko-KR" sz="2800" kern="0" spc="-200" dirty="0">
              <a:solidFill>
                <a:srgbClr val="2F2E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anumSquare ExtraBold" pitchFamily="34" charset="0"/>
            </a:endParaRPr>
          </a:p>
          <a:p>
            <a:r>
              <a:rPr lang="ko-KR" altLang="en-US" sz="2800" kern="0" spc="-200" dirty="0">
                <a:solidFill>
                  <a:srgbClr val="2F2E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 ExtraBold" pitchFamily="34" charset="0"/>
              </a:rPr>
              <a:t>안전 부서에서 근무하지 않는 이 사원은 관련 파일에 접근할 수 없어서 안전 관리자인 김 사원에게 부탁하였다</a:t>
            </a:r>
            <a:r>
              <a:rPr lang="en-US" altLang="ko-KR" sz="2800" kern="0" spc="-200" dirty="0">
                <a:solidFill>
                  <a:srgbClr val="2F2E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 ExtraBold" pitchFamily="34" charset="0"/>
              </a:rPr>
              <a:t>.</a:t>
            </a:r>
          </a:p>
          <a:p>
            <a:endParaRPr lang="en-US" altLang="ko-KR" sz="2800" kern="0" spc="-200" dirty="0">
              <a:solidFill>
                <a:srgbClr val="2F2E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anumSquare ExtraBold" pitchFamily="34" charset="0"/>
            </a:endParaRPr>
          </a:p>
          <a:p>
            <a:r>
              <a:rPr lang="ko-KR" altLang="en-US" sz="2800" kern="0" spc="-200" dirty="0">
                <a:solidFill>
                  <a:srgbClr val="2F2E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 ExtraBold" pitchFamily="34" charset="0"/>
              </a:rPr>
              <a:t>김 사원도 이 사원에게 금전적인 대가를 받고 파일을 유출해 이 사원에게 건네려 했으나</a:t>
            </a:r>
            <a:endParaRPr lang="en-US" altLang="ko-KR" sz="2800" kern="0" spc="-200" dirty="0">
              <a:solidFill>
                <a:srgbClr val="2F2E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anumSquare ExtraBold" pitchFamily="34" charset="0"/>
            </a:endParaRPr>
          </a:p>
          <a:p>
            <a:endParaRPr lang="en-US" altLang="ko-KR" sz="2800" kern="0" spc="-200" dirty="0">
              <a:solidFill>
                <a:srgbClr val="2F2E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NanumSquare ExtraBold" pitchFamily="34" charset="0"/>
            </a:endParaRPr>
          </a:p>
          <a:p>
            <a:r>
              <a:rPr lang="ko-KR" altLang="en-US" sz="2800" kern="0" spc="-200" dirty="0">
                <a:solidFill>
                  <a:srgbClr val="2F2E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 ExtraBold" pitchFamily="34" charset="0"/>
              </a:rPr>
              <a:t>접선장소를 알아내어 현장검거에 성공하였다</a:t>
            </a:r>
            <a:r>
              <a:rPr lang="en-US" altLang="ko-KR" sz="2800" kern="0" spc="-200" dirty="0">
                <a:solidFill>
                  <a:srgbClr val="2F2E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 ExtraBold" pitchFamily="34" charset="0"/>
              </a:rPr>
              <a:t>.</a:t>
            </a:r>
            <a:endParaRPr 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 descr="물, 하늘, 실외, 선창이(가) 표시된 사진&#10;&#10;자동 생성된 설명">
            <a:extLst>
              <a:ext uri="{FF2B5EF4-FFF2-40B4-BE49-F238E27FC236}">
                <a16:creationId xmlns:a16="http://schemas.microsoft.com/office/drawing/2014/main" id="{42839D7F-7F32-3707-1B2E-53CBE6470C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4462" y="4923509"/>
            <a:ext cx="4561688" cy="4561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F81C8E-EB2E-7BE5-C51A-90CD199FF06B}"/>
              </a:ext>
            </a:extLst>
          </p:cNvPr>
          <p:cNvSpPr txBox="1"/>
          <p:nvPr/>
        </p:nvSpPr>
        <p:spPr>
          <a:xfrm>
            <a:off x="15211922" y="9628747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접선장소</a:t>
            </a:r>
          </a:p>
        </p:txBody>
      </p:sp>
    </p:spTree>
    <p:extLst>
      <p:ext uri="{BB962C8B-B14F-4D97-AF65-F5344CB8AC3E}">
        <p14:creationId xmlns:p14="http://schemas.microsoft.com/office/powerpoint/2010/main" val="1447817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2F2E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9752" y="-149068"/>
            <a:ext cx="741366" cy="10643478"/>
            <a:chOff x="-39752" y="-149068"/>
            <a:chExt cx="741366" cy="106434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752" y="-149068"/>
              <a:ext cx="741366" cy="1064347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 rot="-16200000">
            <a:off x="-2677920" y="4958191"/>
            <a:ext cx="594957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spc="300" dirty="0">
                <a:solidFill>
                  <a:srgbClr val="FFFFFF"/>
                </a:solidFill>
                <a:effectLst/>
                <a:latin typeface="NanumSquare" panose="020B0600000101010101" pitchFamily="50" charset="-127"/>
                <a:ea typeface="+mn-ea"/>
                <a:cs typeface="NanumSquare" panose="020B0600000101010101" pitchFamily="50" charset="-127"/>
              </a:rPr>
              <a:t>Woosuk Univ. DIS</a:t>
            </a:r>
            <a:endParaRPr lang="ko-KR" altLang="ko-KR" dirty="0">
              <a:effectLst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332588" y="8781395"/>
            <a:ext cx="755280" cy="878232"/>
            <a:chOff x="332588" y="8781395"/>
            <a:chExt cx="755280" cy="87823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588" y="8781395"/>
              <a:ext cx="755280" cy="87823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01325" y="9050077"/>
            <a:ext cx="998758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200" dirty="0">
                <a:solidFill>
                  <a:srgbClr val="2F86ED"/>
                </a:solidFill>
                <a:latin typeface="NanumSquare Bold" pitchFamily="34" charset="0"/>
              </a:rPr>
              <a:t>06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3040597" y="2903572"/>
            <a:ext cx="13447628" cy="170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0500" kern="0" spc="-1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fe24 Simplehae" pitchFamily="34" charset="0"/>
              </a:rPr>
              <a:t>감사합니다</a:t>
            </a:r>
            <a:r>
              <a:rPr lang="en-US" altLang="ko-KR" sz="10500" kern="0" spc="-10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fe24 Simplehae" pitchFamily="34" charset="0"/>
              </a:rPr>
              <a:t>.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357</Words>
  <Application>Microsoft Office PowerPoint</Application>
  <PresentationFormat>사용자 지정</PresentationFormat>
  <Paragraphs>59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나눔스퀘어 Bold</vt:lpstr>
      <vt:lpstr>NanumSquare Bold</vt:lpstr>
      <vt:lpstr>Arial</vt:lpstr>
      <vt:lpstr>NanumSquare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송현준</cp:lastModifiedBy>
  <cp:revision>29</cp:revision>
  <dcterms:created xsi:type="dcterms:W3CDTF">2022-06-09T11:06:15Z</dcterms:created>
  <dcterms:modified xsi:type="dcterms:W3CDTF">2022-06-09T15:34:30Z</dcterms:modified>
</cp:coreProperties>
</file>