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5"/>
  </p:notesMasterIdLst>
  <p:sldIdLst>
    <p:sldId id="256" r:id="rId3"/>
    <p:sldId id="257" r:id="rId4"/>
    <p:sldId id="259" r:id="rId5"/>
    <p:sldId id="288" r:id="rId6"/>
    <p:sldId id="297" r:id="rId7"/>
    <p:sldId id="295" r:id="rId8"/>
    <p:sldId id="296" r:id="rId9"/>
    <p:sldId id="299" r:id="rId10"/>
    <p:sldId id="292" r:id="rId11"/>
    <p:sldId id="293" r:id="rId12"/>
    <p:sldId id="298" r:id="rId13"/>
    <p:sldId id="291" r:id="rId14"/>
  </p:sldIdLst>
  <p:sldSz cx="12192000" cy="6858000"/>
  <p:notesSz cx="7104063" cy="10234613"/>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20" autoAdjust="0"/>
  </p:normalViewPr>
  <p:slideViewPr>
    <p:cSldViewPr snapToGrid="0">
      <p:cViewPr>
        <p:scale>
          <a:sx n="100" d="100"/>
          <a:sy n="100" d="100"/>
        </p:scale>
        <p:origin x="58"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0F798B44-3A17-4B35-903C-9FA6AAEC8AC1}" type="datetimeFigureOut">
              <a:rPr lang="zh-CN" altLang="en-US" smtClean="0"/>
              <a:t>2021/11/30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7AC5B484-89C0-41A7-90D7-8E32F4ECF445}" type="slidenum">
              <a:rPr lang="zh-CN" altLang="en-US" smtClean="0"/>
              <a:t>‹#›</a:t>
            </a:fld>
            <a:endParaRPr lang="zh-CN" altLang="en-US"/>
          </a:p>
        </p:txBody>
      </p:sp>
    </p:spTree>
    <p:extLst>
      <p:ext uri="{BB962C8B-B14F-4D97-AF65-F5344CB8AC3E}">
        <p14:creationId xmlns:p14="http://schemas.microsoft.com/office/powerpoint/2010/main" val="274315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AC5B484-89C0-41A7-90D7-8E32F4ECF445}" type="slidenum">
              <a:rPr lang="zh-CN" altLang="en-US" smtClean="0"/>
              <a:t>1</a:t>
            </a:fld>
            <a:endParaRPr lang="zh-CN" altLang="en-US"/>
          </a:p>
        </p:txBody>
      </p:sp>
    </p:spTree>
    <p:extLst>
      <p:ext uri="{BB962C8B-B14F-4D97-AF65-F5344CB8AC3E}">
        <p14:creationId xmlns:p14="http://schemas.microsoft.com/office/powerpoint/2010/main" val="110351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2</a:t>
            </a:fld>
            <a:endParaRPr lang="zh-CN" altLang="en-US"/>
          </a:p>
        </p:txBody>
      </p:sp>
    </p:spTree>
    <p:extLst>
      <p:ext uri="{BB962C8B-B14F-4D97-AF65-F5344CB8AC3E}">
        <p14:creationId xmlns:p14="http://schemas.microsoft.com/office/powerpoint/2010/main" val="89617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3</a:t>
            </a:fld>
            <a:endParaRPr lang="zh-CN" altLang="en-US"/>
          </a:p>
        </p:txBody>
      </p:sp>
    </p:spTree>
    <p:extLst>
      <p:ext uri="{BB962C8B-B14F-4D97-AF65-F5344CB8AC3E}">
        <p14:creationId xmlns:p14="http://schemas.microsoft.com/office/powerpoint/2010/main" val="224966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4</a:t>
            </a:fld>
            <a:endParaRPr lang="zh-CN" altLang="en-US"/>
          </a:p>
        </p:txBody>
      </p:sp>
    </p:spTree>
    <p:extLst>
      <p:ext uri="{BB962C8B-B14F-4D97-AF65-F5344CB8AC3E}">
        <p14:creationId xmlns:p14="http://schemas.microsoft.com/office/powerpoint/2010/main" val="3884866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5</a:t>
            </a:fld>
            <a:endParaRPr lang="zh-CN" altLang="en-US"/>
          </a:p>
        </p:txBody>
      </p:sp>
    </p:spTree>
    <p:extLst>
      <p:ext uri="{BB962C8B-B14F-4D97-AF65-F5344CB8AC3E}">
        <p14:creationId xmlns:p14="http://schemas.microsoft.com/office/powerpoint/2010/main" val="3725209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11</a:t>
            </a:fld>
            <a:endParaRPr lang="zh-CN" altLang="en-US"/>
          </a:p>
        </p:txBody>
      </p:sp>
    </p:spTree>
    <p:extLst>
      <p:ext uri="{BB962C8B-B14F-4D97-AF65-F5344CB8AC3E}">
        <p14:creationId xmlns:p14="http://schemas.microsoft.com/office/powerpoint/2010/main" val="352337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C5B484-89C0-41A7-90D7-8E32F4ECF445}" type="slidenum">
              <a:rPr lang="zh-CN" altLang="en-US" smtClean="0"/>
              <a:t>12</a:t>
            </a:fld>
            <a:endParaRPr lang="zh-CN" altLang="en-US"/>
          </a:p>
        </p:txBody>
      </p:sp>
    </p:spTree>
    <p:extLst>
      <p:ext uri="{BB962C8B-B14F-4D97-AF65-F5344CB8AC3E}">
        <p14:creationId xmlns:p14="http://schemas.microsoft.com/office/powerpoint/2010/main" val="65771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2021/11/30</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2021/11/30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0" name="组合 9"/>
          <p:cNvGrpSpPr/>
          <p:nvPr userDrawn="1"/>
        </p:nvGrpSpPr>
        <p:grpSpPr>
          <a:xfrm>
            <a:off x="3818255" y="324485"/>
            <a:ext cx="4540885" cy="833755"/>
            <a:chOff x="3659868" y="841828"/>
            <a:chExt cx="4540704" cy="1074057"/>
          </a:xfrm>
        </p:grpSpPr>
        <p:sp>
          <p:nvSpPr>
            <p:cNvPr id="11" name="任意多边形 10"/>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3659868" y="841828"/>
              <a:ext cx="4540704" cy="1074057"/>
              <a:chOff x="4429125" y="2685143"/>
              <a:chExt cx="4118758" cy="1182009"/>
            </a:xfrm>
          </p:grpSpPr>
          <p:sp>
            <p:nvSpPr>
              <p:cNvPr id="14"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5"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3" name="文本框 12"/>
            <p:cNvSpPr txBox="1"/>
            <p:nvPr/>
          </p:nvSpPr>
          <p:spPr>
            <a:xfrm>
              <a:off x="4400913" y="1210607"/>
              <a:ext cx="2738755" cy="513715"/>
            </a:xfrm>
            <a:prstGeom prst="rect">
              <a:avLst/>
            </a:prstGeom>
            <a:noFill/>
          </p:spPr>
          <p:txBody>
            <a:bodyPr wrap="square" rtlCol="0">
              <a:spAutoFit/>
            </a:bodyPr>
            <a:lstStyle/>
            <a:p>
              <a:pPr algn="dist"/>
              <a:endParaRPr lang="zh-CN" altLang="en-US" sz="2000" dirty="0">
                <a:latin typeface="微软雅黑" panose="020B0503020204020204" charset="-122"/>
                <a:ea typeface="微软雅黑" panose="020B0503020204020204" charset="-122"/>
              </a:endParaRPr>
            </a:p>
          </p:txBody>
        </p:sp>
      </p:grpSp>
      <p:sp>
        <p:nvSpPr>
          <p:cNvPr id="2" name="文本框 1"/>
          <p:cNvSpPr txBox="1"/>
          <p:nvPr userDrawn="1"/>
        </p:nvSpPr>
        <p:spPr>
          <a:xfrm>
            <a:off x="4663345" y="647649"/>
            <a:ext cx="2552700" cy="369332"/>
          </a:xfrm>
          <a:prstGeom prst="rect">
            <a:avLst/>
          </a:prstGeom>
          <a:noFill/>
        </p:spPr>
        <p:txBody>
          <a:bodyPr wrap="square" rtlCol="0">
            <a:spAutoFit/>
          </a:bodyPr>
          <a:lstStyle/>
          <a:p>
            <a:pPr algn="ctr"/>
            <a:r>
              <a:rPr lang="en-US" altLang="zh-CN" dirty="0" smtClean="0"/>
              <a:t>Experimental results</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Lst>
  <mc:AlternateContent xmlns:mc="http://schemas.openxmlformats.org/markup-compatibility/2006" xmlns:p14="http://schemas.microsoft.com/office/powerpoint/2010/main">
    <mc:Choice Requires="p14">
      <p:transition spd="slow" p14:dur="1500" advClick="0" advTm="2000">
        <p:random/>
      </p:transition>
    </mc:Choice>
    <mc:Fallback xmlns="">
      <p:transition spd="slow" advClick="0" advTm="2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png"/><Relationship Id="rId2" Type="http://schemas.openxmlformats.org/officeDocument/2006/relationships/tags" Target="../tags/tag2.xml"/><Relationship Id="rId16" Type="http://schemas.openxmlformats.org/officeDocument/2006/relationships/image" Target="../media/image5.png"/><Relationship Id="rId1" Type="http://schemas.openxmlformats.org/officeDocument/2006/relationships/themeOverride" Target="../theme/themeOverride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5" Type="http://schemas.openxmlformats.org/officeDocument/2006/relationships/image" Target="../media/image4.png"/><Relationship Id="rId10" Type="http://schemas.openxmlformats.org/officeDocument/2006/relationships/slideLayout" Target="../slideLayouts/slideLayout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6.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notesSlide" Target="../notesSlides/notesSlide2.xml"/><Relationship Id="rId17" Type="http://schemas.openxmlformats.org/officeDocument/2006/relationships/image" Target="../media/image3.png"/><Relationship Id="rId2" Type="http://schemas.openxmlformats.org/officeDocument/2006/relationships/tags" Target="../tags/tag10.xml"/><Relationship Id="rId16" Type="http://schemas.openxmlformats.org/officeDocument/2006/relationships/image" Target="../media/image7.png"/><Relationship Id="rId1" Type="http://schemas.openxmlformats.org/officeDocument/2006/relationships/themeOverride" Target="../theme/themeOverride2.xml"/><Relationship Id="rId6" Type="http://schemas.openxmlformats.org/officeDocument/2006/relationships/tags" Target="../tags/tag14.xml"/><Relationship Id="rId11" Type="http://schemas.openxmlformats.org/officeDocument/2006/relationships/slideLayout" Target="../slideLayouts/slideLayout1.xml"/><Relationship Id="rId5" Type="http://schemas.openxmlformats.org/officeDocument/2006/relationships/tags" Target="../tags/tag13.xml"/><Relationship Id="rId15" Type="http://schemas.openxmlformats.org/officeDocument/2006/relationships/image" Target="../media/image5.png"/><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_图片 4" descr="资源 134302"/>
          <p:cNvPicPr>
            <a:picLocks noChangeAspect="1"/>
          </p:cNvPicPr>
          <p:nvPr>
            <p:custDataLst>
              <p:tags r:id="rId2"/>
            </p:custDataLst>
          </p:nvPr>
        </p:nvPicPr>
        <p:blipFill>
          <a:blip r:embed="rId12"/>
          <a:stretch>
            <a:fillRect/>
          </a:stretch>
        </p:blipFill>
        <p:spPr>
          <a:xfrm>
            <a:off x="2977515" y="361315"/>
            <a:ext cx="6483985" cy="1722755"/>
          </a:xfrm>
          <a:prstGeom prst="rect">
            <a:avLst/>
          </a:prstGeom>
        </p:spPr>
      </p:pic>
      <p:pic>
        <p:nvPicPr>
          <p:cNvPr id="6" name="PA_图片 5" descr="资源 234302"/>
          <p:cNvPicPr>
            <a:picLocks noChangeAspect="1"/>
          </p:cNvPicPr>
          <p:nvPr>
            <p:custDataLst>
              <p:tags r:id="rId3"/>
            </p:custDataLst>
          </p:nvPr>
        </p:nvPicPr>
        <p:blipFill>
          <a:blip r:embed="rId13"/>
          <a:stretch>
            <a:fillRect/>
          </a:stretch>
        </p:blipFill>
        <p:spPr>
          <a:xfrm>
            <a:off x="3985895" y="2666365"/>
            <a:ext cx="3943350" cy="1254125"/>
          </a:xfrm>
          <a:prstGeom prst="rect">
            <a:avLst/>
          </a:prstGeom>
        </p:spPr>
      </p:pic>
      <p:pic>
        <p:nvPicPr>
          <p:cNvPr id="11" name="PA_图片 10" descr="资源 734302"/>
          <p:cNvPicPr>
            <a:picLocks noChangeAspect="1"/>
          </p:cNvPicPr>
          <p:nvPr>
            <p:custDataLst>
              <p:tags r:id="rId4"/>
            </p:custDataLst>
          </p:nvPr>
        </p:nvPicPr>
        <p:blipFill>
          <a:blip r:embed="rId14"/>
          <a:stretch>
            <a:fillRect/>
          </a:stretch>
        </p:blipFill>
        <p:spPr>
          <a:xfrm>
            <a:off x="11021060" y="2490470"/>
            <a:ext cx="1323975" cy="1076325"/>
          </a:xfrm>
          <a:prstGeom prst="rect">
            <a:avLst/>
          </a:prstGeom>
        </p:spPr>
      </p:pic>
      <p:pic>
        <p:nvPicPr>
          <p:cNvPr id="12" name="PA_图片 11" descr="资源 834302"/>
          <p:cNvPicPr>
            <a:picLocks noChangeAspect="1"/>
          </p:cNvPicPr>
          <p:nvPr>
            <p:custDataLst>
              <p:tags r:id="rId5"/>
            </p:custDataLst>
          </p:nvPr>
        </p:nvPicPr>
        <p:blipFill>
          <a:blip r:embed="rId15"/>
          <a:stretch>
            <a:fillRect/>
          </a:stretch>
        </p:blipFill>
        <p:spPr>
          <a:xfrm>
            <a:off x="9074150" y="866140"/>
            <a:ext cx="1540510" cy="5854065"/>
          </a:xfrm>
          <a:prstGeom prst="rect">
            <a:avLst/>
          </a:prstGeom>
        </p:spPr>
      </p:pic>
      <p:pic>
        <p:nvPicPr>
          <p:cNvPr id="13" name="PA_图片 12" descr="资源 334302"/>
          <p:cNvPicPr>
            <a:picLocks noChangeAspect="1"/>
          </p:cNvPicPr>
          <p:nvPr>
            <p:custDataLst>
              <p:tags r:id="rId6"/>
            </p:custDataLst>
          </p:nvPr>
        </p:nvPicPr>
        <p:blipFill>
          <a:blip r:embed="rId16"/>
          <a:stretch>
            <a:fillRect/>
          </a:stretch>
        </p:blipFill>
        <p:spPr>
          <a:xfrm>
            <a:off x="690245" y="2084070"/>
            <a:ext cx="1441450" cy="2178050"/>
          </a:xfrm>
          <a:prstGeom prst="rect">
            <a:avLst/>
          </a:prstGeom>
        </p:spPr>
      </p:pic>
      <p:sp>
        <p:nvSpPr>
          <p:cNvPr id="276" name="PA_矩形 259"/>
          <p:cNvSpPr>
            <a:spLocks noChangeArrowheads="1"/>
          </p:cNvSpPr>
          <p:nvPr>
            <p:custDataLst>
              <p:tags r:id="rId7"/>
            </p:custDataLst>
          </p:nvPr>
        </p:nvSpPr>
        <p:spPr bwMode="auto">
          <a:xfrm>
            <a:off x="1409700" y="4502785"/>
            <a:ext cx="866521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en-US" altLang="zh-CN" b="1" dirty="0"/>
              <a:t>A Fast and Accurate One-Stage Approach to Visual Grounding</a:t>
            </a:r>
            <a:endParaRPr lang="zh-CN" altLang="en-US" sz="6000" spc="300" dirty="0">
              <a:solidFill>
                <a:schemeClr val="tx1"/>
              </a:solidFill>
              <a:latin typeface="+mn-lt"/>
              <a:ea typeface="+mn-ea"/>
              <a:cs typeface="+mn-ea"/>
              <a:sym typeface="+mn-lt"/>
            </a:endParaRPr>
          </a:p>
        </p:txBody>
      </p:sp>
      <p:sp>
        <p:nvSpPr>
          <p:cNvPr id="277" name="PA_矩形 259"/>
          <p:cNvSpPr>
            <a:spLocks noChangeArrowheads="1"/>
          </p:cNvSpPr>
          <p:nvPr>
            <p:custDataLst>
              <p:tags r:id="rId8"/>
            </p:custDataLst>
          </p:nvPr>
        </p:nvSpPr>
        <p:spPr bwMode="auto">
          <a:xfrm>
            <a:off x="3521693" y="5696277"/>
            <a:ext cx="44968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zh-CN" altLang="en-US" sz="1200" cap="all" dirty="0" smtClean="0">
                <a:solidFill>
                  <a:schemeClr val="tx1"/>
                </a:solidFill>
                <a:latin typeface="+mn-lt"/>
                <a:ea typeface="+mn-ea"/>
                <a:cs typeface="+mn-ea"/>
                <a:sym typeface="+mn-lt"/>
              </a:rPr>
              <a:t>汇报人：徐昕</a:t>
            </a:r>
            <a:endParaRPr lang="en-US" altLang="zh-CN" sz="1200" cap="all" dirty="0">
              <a:solidFill>
                <a:schemeClr val="tx1"/>
              </a:solidFill>
              <a:latin typeface="+mn-lt"/>
              <a:ea typeface="+mn-ea"/>
              <a:cs typeface="+mn-ea"/>
              <a:sym typeface="+mn-lt"/>
            </a:endParaRPr>
          </a:p>
        </p:txBody>
      </p:sp>
      <p:grpSp>
        <p:nvGrpSpPr>
          <p:cNvPr id="281" name="PA_组合 280"/>
          <p:cNvGrpSpPr/>
          <p:nvPr>
            <p:custDataLst>
              <p:tags r:id="rId9"/>
            </p:custDataLst>
          </p:nvPr>
        </p:nvGrpSpPr>
        <p:grpSpPr>
          <a:xfrm>
            <a:off x="2097708" y="5853993"/>
            <a:ext cx="7363600" cy="0"/>
            <a:chOff x="2900983" y="3947177"/>
            <a:chExt cx="7363600" cy="0"/>
          </a:xfrm>
        </p:grpSpPr>
        <p:cxnSp>
          <p:nvCxnSpPr>
            <p:cNvPr id="282" name="直接连接符 281"/>
            <p:cNvCxnSpPr/>
            <p:nvPr/>
          </p:nvCxnSpPr>
          <p:spPr>
            <a:xfrm>
              <a:off x="2900983" y="3947177"/>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8896431" y="3947177"/>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
                                        </p:tgtEl>
                                        <p:attrNameLst>
                                          <p:attrName>style.visibility</p:attrName>
                                        </p:attrNameLst>
                                      </p:cBhvr>
                                      <p:to>
                                        <p:strVal val="visible"/>
                                      </p:to>
                                    </p:set>
                                    <p:anim calcmode="lin" valueType="num">
                                      <p:cBhvr>
                                        <p:cTn id="7" dur="500" fill="hold"/>
                                        <p:tgtEl>
                                          <p:spTgt spid="2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
                                        </p:tgtEl>
                                        <p:attrNameLst>
                                          <p:attrName>ppt_y</p:attrName>
                                        </p:attrNameLst>
                                      </p:cBhvr>
                                      <p:tavLst>
                                        <p:tav tm="0">
                                          <p:val>
                                            <p:strVal val="#ppt_y"/>
                                          </p:val>
                                        </p:tav>
                                        <p:tav tm="100000">
                                          <p:val>
                                            <p:strVal val="#ppt_y"/>
                                          </p:val>
                                        </p:tav>
                                      </p:tavLst>
                                    </p:anim>
                                    <p:anim calcmode="lin" valueType="num">
                                      <p:cBhvr>
                                        <p:cTn id="9" dur="500" fill="hold"/>
                                        <p:tgtEl>
                                          <p:spTgt spid="2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
                                        </p:tgtEl>
                                      </p:cBhvr>
                                    </p:animEffect>
                                  </p:childTnLst>
                                </p:cTn>
                              </p:par>
                            </p:childTnLst>
                          </p:cTn>
                        </p:par>
                        <p:par>
                          <p:cTn id="12" fill="hold">
                            <p:stCondLst>
                              <p:cond delay="29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76"/>
                                        </p:tgtEl>
                                      </p:cBhvr>
                                    </p:animEffect>
                                    <p:animScale>
                                      <p:cBhvr>
                                        <p:cTn id="15" dur="250" autoRev="1" fill="hold"/>
                                        <p:tgtEl>
                                          <p:spTgt spid="276"/>
                                        </p:tgtEl>
                                      </p:cBhvr>
                                      <p:by x="105000" y="105000"/>
                                    </p:animScale>
                                  </p:childTnLst>
                                </p:cTn>
                              </p:par>
                            </p:childTnLst>
                          </p:cTn>
                        </p:par>
                        <p:par>
                          <p:cTn id="16" fill="hold">
                            <p:stCondLst>
                              <p:cond delay="34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77"/>
                                        </p:tgtEl>
                                        <p:attrNameLst>
                                          <p:attrName>style.visibility</p:attrName>
                                        </p:attrNameLst>
                                      </p:cBhvr>
                                      <p:to>
                                        <p:strVal val="visible"/>
                                      </p:to>
                                    </p:set>
                                    <p:anim calcmode="lin" valueType="num">
                                      <p:cBhvr>
                                        <p:cTn id="19" dur="500" fill="hold"/>
                                        <p:tgtEl>
                                          <p:spTgt spid="27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77"/>
                                        </p:tgtEl>
                                        <p:attrNameLst>
                                          <p:attrName>ppt_y</p:attrName>
                                        </p:attrNameLst>
                                      </p:cBhvr>
                                      <p:tavLst>
                                        <p:tav tm="0">
                                          <p:val>
                                            <p:strVal val="#ppt_y"/>
                                          </p:val>
                                        </p:tav>
                                        <p:tav tm="100000">
                                          <p:val>
                                            <p:strVal val="#ppt_y"/>
                                          </p:val>
                                        </p:tav>
                                      </p:tavLst>
                                    </p:anim>
                                    <p:anim calcmode="lin" valueType="num">
                                      <p:cBhvr>
                                        <p:cTn id="21" dur="500" fill="hold"/>
                                        <p:tgtEl>
                                          <p:spTgt spid="27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7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77"/>
                                        </p:tgtEl>
                                      </p:cBhvr>
                                    </p:animEffect>
                                  </p:childTnLst>
                                </p:cTn>
                              </p:par>
                            </p:childTnLst>
                          </p:cTn>
                        </p:par>
                        <p:par>
                          <p:cTn id="24" fill="hold">
                            <p:stCondLst>
                              <p:cond delay="42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77"/>
                                        </p:tgtEl>
                                      </p:cBhvr>
                                    </p:animEffect>
                                    <p:animScale>
                                      <p:cBhvr>
                                        <p:cTn id="27" dur="250" autoRev="1" fill="hold"/>
                                        <p:tgtEl>
                                          <p:spTgt spid="277"/>
                                        </p:tgtEl>
                                      </p:cBhvr>
                                      <p:by x="105000" y="105000"/>
                                    </p:animScale>
                                  </p:childTnLst>
                                </p:cTn>
                              </p:par>
                            </p:childTnLst>
                          </p:cTn>
                        </p:par>
                        <p:par>
                          <p:cTn id="28" fill="hold">
                            <p:stCondLst>
                              <p:cond delay="4700"/>
                            </p:stCondLst>
                            <p:childTnLst>
                              <p:par>
                                <p:cTn id="29" presetID="53" presetClass="entr" presetSubtype="16" fill="hold" nodeType="afterEffect">
                                  <p:stCondLst>
                                    <p:cond delay="0"/>
                                  </p:stCondLst>
                                  <p:childTnLst>
                                    <p:set>
                                      <p:cBhvr>
                                        <p:cTn id="30" dur="1" fill="hold">
                                          <p:stCondLst>
                                            <p:cond delay="0"/>
                                          </p:stCondLst>
                                        </p:cTn>
                                        <p:tgtEl>
                                          <p:spTgt spid="281"/>
                                        </p:tgtEl>
                                        <p:attrNameLst>
                                          <p:attrName>style.visibility</p:attrName>
                                        </p:attrNameLst>
                                      </p:cBhvr>
                                      <p:to>
                                        <p:strVal val="visible"/>
                                      </p:to>
                                    </p:set>
                                    <p:anim calcmode="lin" valueType="num">
                                      <p:cBhvr>
                                        <p:cTn id="31" dur="500" fill="hold"/>
                                        <p:tgtEl>
                                          <p:spTgt spid="281"/>
                                        </p:tgtEl>
                                        <p:attrNameLst>
                                          <p:attrName>ppt_w</p:attrName>
                                        </p:attrNameLst>
                                      </p:cBhvr>
                                      <p:tavLst>
                                        <p:tav tm="0">
                                          <p:val>
                                            <p:fltVal val="0"/>
                                          </p:val>
                                        </p:tav>
                                        <p:tav tm="100000">
                                          <p:val>
                                            <p:strVal val="#ppt_w"/>
                                          </p:val>
                                        </p:tav>
                                      </p:tavLst>
                                    </p:anim>
                                    <p:anim calcmode="lin" valueType="num">
                                      <p:cBhvr>
                                        <p:cTn id="32" dur="500" fill="hold"/>
                                        <p:tgtEl>
                                          <p:spTgt spid="281"/>
                                        </p:tgtEl>
                                        <p:attrNameLst>
                                          <p:attrName>ppt_h</p:attrName>
                                        </p:attrNameLst>
                                      </p:cBhvr>
                                      <p:tavLst>
                                        <p:tav tm="0">
                                          <p:val>
                                            <p:fltVal val="0"/>
                                          </p:val>
                                        </p:tav>
                                        <p:tav tm="100000">
                                          <p:val>
                                            <p:strVal val="#ppt_h"/>
                                          </p:val>
                                        </p:tav>
                                      </p:tavLst>
                                    </p:anim>
                                    <p:animEffect transition="in" filter="fade">
                                      <p:cBhvr>
                                        <p:cTn id="33"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p:bldP spid="276" grpId="1"/>
      <p:bldP spid="277" grpId="0"/>
      <p:bldP spid="27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731520"/>
            <a:ext cx="12269248" cy="4692449"/>
          </a:xfrm>
          <a:prstGeom prst="rect">
            <a:avLst/>
          </a:prstGeom>
        </p:spPr>
      </p:pic>
    </p:spTree>
    <p:extLst>
      <p:ext uri="{BB962C8B-B14F-4D97-AF65-F5344CB8AC3E}">
        <p14:creationId xmlns:p14="http://schemas.microsoft.com/office/powerpoint/2010/main" val="213843201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9"/>
          <p:cNvSpPr>
            <a:spLocks noChangeArrowheads="1"/>
          </p:cNvSpPr>
          <p:nvPr/>
        </p:nvSpPr>
        <p:spPr bwMode="auto">
          <a:xfrm>
            <a:off x="4628215" y="447650"/>
            <a:ext cx="2126672" cy="51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p>
            <a:pPr>
              <a:defRPr/>
            </a:pPr>
            <a:r>
              <a:rPr lang="en-US" altLang="zh-CN" sz="2800" noProof="1" smtClean="0">
                <a:solidFill>
                  <a:schemeClr val="tx1">
                    <a:lumMod val="75000"/>
                    <a:lumOff val="25000"/>
                  </a:schemeClr>
                </a:solidFill>
                <a:cs typeface="+mn-ea"/>
                <a:sym typeface="+mn-lt"/>
              </a:rPr>
              <a:t>Conclusions</a:t>
            </a:r>
            <a:endParaRPr lang="zh-CN" altLang="en-US" sz="2800" noProof="1">
              <a:solidFill>
                <a:schemeClr val="tx1">
                  <a:lumMod val="75000"/>
                  <a:lumOff val="25000"/>
                </a:schemeClr>
              </a:solidFill>
              <a:cs typeface="+mn-ea"/>
              <a:sym typeface="+mn-lt"/>
            </a:endParaRPr>
          </a:p>
        </p:txBody>
      </p:sp>
      <p:sp>
        <p:nvSpPr>
          <p:cNvPr id="30" name="文本框 20"/>
          <p:cNvSpPr>
            <a:spLocks noChangeArrowheads="1"/>
          </p:cNvSpPr>
          <p:nvPr/>
        </p:nvSpPr>
        <p:spPr bwMode="auto">
          <a:xfrm>
            <a:off x="2118361" y="1693714"/>
            <a:ext cx="7825740" cy="241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marL="285750" indent="-285750">
              <a:lnSpc>
                <a:spcPct val="150000"/>
              </a:lnSpc>
              <a:buFont typeface="Arial" panose="020B0604020202020204" pitchFamily="34" charset="0"/>
              <a:buChar char="•"/>
            </a:pPr>
            <a:r>
              <a:rPr lang="en-US" altLang="zh-CN" dirty="0"/>
              <a:t>10 times faster than state-of-the-art two-stage methods </a:t>
            </a:r>
            <a:endParaRPr lang="en-US" altLang="zh-CN" dirty="0" smtClean="0"/>
          </a:p>
          <a:p>
            <a:pPr marL="285750" indent="-285750">
              <a:lnSpc>
                <a:spcPct val="150000"/>
              </a:lnSpc>
              <a:buFont typeface="Arial" panose="020B0604020202020204" pitchFamily="34" charset="0"/>
              <a:buChar char="•"/>
            </a:pPr>
            <a:r>
              <a:rPr lang="en-US" altLang="zh-CN" dirty="0" smtClean="0"/>
              <a:t>achieves </a:t>
            </a:r>
            <a:r>
              <a:rPr lang="en-US" altLang="zh-CN" dirty="0"/>
              <a:t>superior grounding accuracy</a:t>
            </a:r>
            <a:r>
              <a:rPr lang="en-US" altLang="zh-CN" sz="1400" dirty="0"/>
              <a:t> </a:t>
            </a:r>
            <a:endParaRPr lang="en-US" altLang="zh-CN" sz="1400" dirty="0" smtClean="0"/>
          </a:p>
          <a:p>
            <a:pPr marL="285750" indent="-285750">
              <a:lnSpc>
                <a:spcPct val="150000"/>
              </a:lnSpc>
              <a:buFont typeface="Arial" panose="020B0604020202020204" pitchFamily="34" charset="0"/>
              <a:buChar char="•"/>
            </a:pPr>
            <a:r>
              <a:rPr lang="en-US" altLang="zh-CN" dirty="0"/>
              <a:t>existing region proposal methods </a:t>
            </a:r>
            <a:r>
              <a:rPr lang="en-US" altLang="zh-CN" dirty="0" smtClean="0"/>
              <a:t>are generally </a:t>
            </a:r>
            <a:r>
              <a:rPr lang="en-US" altLang="zh-CN" dirty="0"/>
              <a:t>not good enough, capping the performance of </a:t>
            </a:r>
            <a:r>
              <a:rPr lang="en-US" altLang="zh-CN" dirty="0" smtClean="0"/>
              <a:t>the two-stage </a:t>
            </a:r>
            <a:r>
              <a:rPr lang="en-US" altLang="zh-CN" dirty="0"/>
              <a:t>methods and indicating the need of a </a:t>
            </a:r>
            <a:r>
              <a:rPr lang="en-US" altLang="zh-CN" dirty="0" smtClean="0"/>
              <a:t>paradigm</a:t>
            </a:r>
            <a:r>
              <a:rPr lang="en-US" altLang="zh-CN" dirty="0"/>
              <a:t> </a:t>
            </a:r>
            <a:r>
              <a:rPr lang="en-US" altLang="zh-CN" dirty="0" smtClean="0"/>
              <a:t>shift </a:t>
            </a:r>
            <a:r>
              <a:rPr lang="en-US" altLang="zh-CN" dirty="0"/>
              <a:t>to the one-stage framework </a:t>
            </a:r>
            <a:br>
              <a:rPr lang="en-US" altLang="zh-CN" dirty="0"/>
            </a:br>
            <a:endParaRPr lang="zh-CN" altLang="en-US" sz="1100" dirty="0">
              <a:solidFill>
                <a:schemeClr val="tx1">
                  <a:lumMod val="75000"/>
                  <a:lumOff val="25000"/>
                </a:schemeClr>
              </a:solidFill>
              <a:cs typeface="+mn-ea"/>
              <a:sym typeface="+mn-lt"/>
            </a:endParaRPr>
          </a:p>
        </p:txBody>
      </p:sp>
      <p:sp>
        <p:nvSpPr>
          <p:cNvPr id="31" name="直接连接符 21"/>
          <p:cNvSpPr>
            <a:spLocks noChangeShapeType="1"/>
          </p:cNvSpPr>
          <p:nvPr/>
        </p:nvSpPr>
        <p:spPr bwMode="auto">
          <a:xfrm rot="5400000">
            <a:off x="5890017" y="-2211536"/>
            <a:ext cx="0" cy="6667500"/>
          </a:xfrm>
          <a:prstGeom prst="line">
            <a:avLst/>
          </a:prstGeom>
          <a:noFill/>
          <a:ln w="6350">
            <a:solidFill>
              <a:schemeClr val="tx1">
                <a:lumMod val="65000"/>
                <a:lumOff val="35000"/>
              </a:schemeClr>
            </a:solidFill>
            <a:miter lim="800000"/>
          </a:ln>
          <a:extLst>
            <a:ext uri="{909E8E84-426E-40DD-AFC4-6F175D3DCCD1}">
              <a14:hiddenFill xmlns:a14="http://schemas.microsoft.com/office/drawing/2010/main">
                <a:noFill/>
              </a14:hiddenFill>
            </a:ext>
          </a:extLst>
        </p:spPr>
        <p:txBody>
          <a:bodyPr lIns="82296" tIns="41148" rIns="82296" bIns="41148"/>
          <a:lstStyle/>
          <a:p>
            <a:endParaRPr lang="zh-CN" altLang="en-US" dirty="0">
              <a:solidFill>
                <a:schemeClr val="accent1"/>
              </a:solidFill>
              <a:cs typeface="+mn-ea"/>
              <a:sym typeface="+mn-lt"/>
            </a:endParaRPr>
          </a:p>
        </p:txBody>
      </p:sp>
    </p:spTree>
    <p:extLst>
      <p:ext uri="{BB962C8B-B14F-4D97-AF65-F5344CB8AC3E}">
        <p14:creationId xmlns:p14="http://schemas.microsoft.com/office/powerpoint/2010/main" val="73580640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资源 134302"/>
          <p:cNvPicPr>
            <a:picLocks noChangeAspect="1"/>
          </p:cNvPicPr>
          <p:nvPr/>
        </p:nvPicPr>
        <p:blipFill>
          <a:blip r:embed="rId3"/>
          <a:stretch>
            <a:fillRect/>
          </a:stretch>
        </p:blipFill>
        <p:spPr>
          <a:xfrm>
            <a:off x="2977515" y="361315"/>
            <a:ext cx="6483985" cy="1722755"/>
          </a:xfrm>
          <a:prstGeom prst="rect">
            <a:avLst/>
          </a:prstGeom>
        </p:spPr>
      </p:pic>
      <p:pic>
        <p:nvPicPr>
          <p:cNvPr id="6" name="图片 5" descr="资源 234302"/>
          <p:cNvPicPr>
            <a:picLocks noChangeAspect="1"/>
          </p:cNvPicPr>
          <p:nvPr/>
        </p:nvPicPr>
        <p:blipFill>
          <a:blip r:embed="rId4"/>
          <a:stretch>
            <a:fillRect/>
          </a:stretch>
        </p:blipFill>
        <p:spPr>
          <a:xfrm>
            <a:off x="3985895" y="2666365"/>
            <a:ext cx="3943350" cy="1254125"/>
          </a:xfrm>
          <a:prstGeom prst="rect">
            <a:avLst/>
          </a:prstGeom>
        </p:spPr>
      </p:pic>
      <p:pic>
        <p:nvPicPr>
          <p:cNvPr id="11" name="图片 10" descr="资源 734302"/>
          <p:cNvPicPr>
            <a:picLocks noChangeAspect="1"/>
          </p:cNvPicPr>
          <p:nvPr/>
        </p:nvPicPr>
        <p:blipFill>
          <a:blip r:embed="rId5"/>
          <a:stretch>
            <a:fillRect/>
          </a:stretch>
        </p:blipFill>
        <p:spPr>
          <a:xfrm>
            <a:off x="11021060" y="2490470"/>
            <a:ext cx="1323975" cy="1076325"/>
          </a:xfrm>
          <a:prstGeom prst="rect">
            <a:avLst/>
          </a:prstGeom>
        </p:spPr>
      </p:pic>
      <p:pic>
        <p:nvPicPr>
          <p:cNvPr id="12" name="图片 11" descr="资源 834302"/>
          <p:cNvPicPr>
            <a:picLocks noChangeAspect="1"/>
          </p:cNvPicPr>
          <p:nvPr/>
        </p:nvPicPr>
        <p:blipFill>
          <a:blip r:embed="rId6"/>
          <a:stretch>
            <a:fillRect/>
          </a:stretch>
        </p:blipFill>
        <p:spPr>
          <a:xfrm>
            <a:off x="9074150" y="866140"/>
            <a:ext cx="1540510" cy="5854065"/>
          </a:xfrm>
          <a:prstGeom prst="rect">
            <a:avLst/>
          </a:prstGeom>
        </p:spPr>
      </p:pic>
      <p:pic>
        <p:nvPicPr>
          <p:cNvPr id="13" name="图片 12" descr="资源 334302"/>
          <p:cNvPicPr>
            <a:picLocks noChangeAspect="1"/>
          </p:cNvPicPr>
          <p:nvPr/>
        </p:nvPicPr>
        <p:blipFill>
          <a:blip r:embed="rId7"/>
          <a:stretch>
            <a:fillRect/>
          </a:stretch>
        </p:blipFill>
        <p:spPr>
          <a:xfrm>
            <a:off x="690245" y="2084070"/>
            <a:ext cx="1441450" cy="2178050"/>
          </a:xfrm>
          <a:prstGeom prst="rect">
            <a:avLst/>
          </a:prstGeom>
        </p:spPr>
      </p:pic>
      <p:sp>
        <p:nvSpPr>
          <p:cNvPr id="276" name="矩形 259"/>
          <p:cNvSpPr>
            <a:spLocks noChangeArrowheads="1"/>
          </p:cNvSpPr>
          <p:nvPr/>
        </p:nvSpPr>
        <p:spPr bwMode="auto">
          <a:xfrm>
            <a:off x="1409700" y="4502785"/>
            <a:ext cx="866521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r>
              <a:rPr lang="zh-CN" altLang="en-US" sz="6000" spc="300" dirty="0" smtClean="0">
                <a:solidFill>
                  <a:schemeClr val="tx1"/>
                </a:solidFill>
                <a:latin typeface="+mn-lt"/>
                <a:ea typeface="+mn-ea"/>
                <a:cs typeface="+mn-ea"/>
                <a:sym typeface="+mn-lt"/>
              </a:rPr>
              <a:t>感谢观看</a:t>
            </a:r>
            <a:r>
              <a:rPr lang="zh-CN" altLang="en-US" sz="6000" spc="300" dirty="0">
                <a:solidFill>
                  <a:schemeClr val="tx1"/>
                </a:solidFill>
                <a:latin typeface="+mn-lt"/>
                <a:ea typeface="+mn-ea"/>
                <a:cs typeface="+mn-ea"/>
                <a:sym typeface="+mn-lt"/>
              </a:rPr>
              <a:t>！</a:t>
            </a:r>
          </a:p>
        </p:txBody>
      </p:sp>
    </p:spTree>
    <p:extLst>
      <p:ext uri="{BB962C8B-B14F-4D97-AF65-F5344CB8AC3E}">
        <p14:creationId xmlns:p14="http://schemas.microsoft.com/office/powerpoint/2010/main" val="377641811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6"/>
                                        </p:tgtEl>
                                        <p:attrNameLst>
                                          <p:attrName>style.visibility</p:attrName>
                                        </p:attrNameLst>
                                      </p:cBhvr>
                                      <p:to>
                                        <p:strVal val="visible"/>
                                      </p:to>
                                    </p:set>
                                    <p:anim calcmode="lin" valueType="num">
                                      <p:cBhvr>
                                        <p:cTn id="7" dur="500" fill="hold"/>
                                        <p:tgtEl>
                                          <p:spTgt spid="2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6"/>
                                        </p:tgtEl>
                                        <p:attrNameLst>
                                          <p:attrName>ppt_y</p:attrName>
                                        </p:attrNameLst>
                                      </p:cBhvr>
                                      <p:tavLst>
                                        <p:tav tm="0">
                                          <p:val>
                                            <p:strVal val="#ppt_y"/>
                                          </p:val>
                                        </p:tav>
                                        <p:tav tm="100000">
                                          <p:val>
                                            <p:strVal val="#ppt_y"/>
                                          </p:val>
                                        </p:tav>
                                      </p:tavLst>
                                    </p:anim>
                                    <p:anim calcmode="lin" valueType="num">
                                      <p:cBhvr>
                                        <p:cTn id="9" dur="500" fill="hold"/>
                                        <p:tgtEl>
                                          <p:spTgt spid="2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6"/>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76"/>
                                        </p:tgtEl>
                                      </p:cBhvr>
                                    </p:animEffect>
                                    <p:animScale>
                                      <p:cBhvr>
                                        <p:cTn id="15" dur="250" autoRev="1" fill="hold"/>
                                        <p:tgtEl>
                                          <p:spTgt spid="27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p:bldP spid="27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资源 934302"/>
          <p:cNvPicPr>
            <a:picLocks noChangeAspect="1"/>
          </p:cNvPicPr>
          <p:nvPr/>
        </p:nvPicPr>
        <p:blipFill>
          <a:blip r:embed="rId13"/>
          <a:stretch>
            <a:fillRect/>
          </a:stretch>
        </p:blipFill>
        <p:spPr>
          <a:xfrm>
            <a:off x="900430" y="781685"/>
            <a:ext cx="993140" cy="5294630"/>
          </a:xfrm>
          <a:prstGeom prst="rect">
            <a:avLst/>
          </a:prstGeom>
        </p:spPr>
      </p:pic>
      <p:pic>
        <p:nvPicPr>
          <p:cNvPr id="6" name="图片 5" descr="资源 234302"/>
          <p:cNvPicPr>
            <a:picLocks noChangeAspect="1"/>
          </p:cNvPicPr>
          <p:nvPr/>
        </p:nvPicPr>
        <p:blipFill>
          <a:blip r:embed="rId14"/>
          <a:stretch>
            <a:fillRect/>
          </a:stretch>
        </p:blipFill>
        <p:spPr>
          <a:xfrm>
            <a:off x="9389745" y="5737225"/>
            <a:ext cx="2503805" cy="796290"/>
          </a:xfrm>
          <a:prstGeom prst="rect">
            <a:avLst/>
          </a:prstGeom>
        </p:spPr>
      </p:pic>
      <p:pic>
        <p:nvPicPr>
          <p:cNvPr id="7" name="图片 6" descr="资源 334302"/>
          <p:cNvPicPr>
            <a:picLocks noChangeAspect="1"/>
          </p:cNvPicPr>
          <p:nvPr/>
        </p:nvPicPr>
        <p:blipFill>
          <a:blip r:embed="rId15"/>
          <a:stretch>
            <a:fillRect/>
          </a:stretch>
        </p:blipFill>
        <p:spPr>
          <a:xfrm>
            <a:off x="9867265" y="3559175"/>
            <a:ext cx="1441450" cy="2178050"/>
          </a:xfrm>
          <a:prstGeom prst="rect">
            <a:avLst/>
          </a:prstGeom>
        </p:spPr>
      </p:pic>
      <p:pic>
        <p:nvPicPr>
          <p:cNvPr id="10" name="图片 9" descr="资源 634302"/>
          <p:cNvPicPr>
            <a:picLocks noChangeAspect="1"/>
          </p:cNvPicPr>
          <p:nvPr/>
        </p:nvPicPr>
        <p:blipFill>
          <a:blip r:embed="rId16"/>
          <a:stretch>
            <a:fillRect/>
          </a:stretch>
        </p:blipFill>
        <p:spPr>
          <a:xfrm>
            <a:off x="11595100" y="3676015"/>
            <a:ext cx="298450" cy="1368425"/>
          </a:xfrm>
          <a:prstGeom prst="rect">
            <a:avLst/>
          </a:prstGeom>
        </p:spPr>
      </p:pic>
      <p:pic>
        <p:nvPicPr>
          <p:cNvPr id="11" name="图片 10" descr="资源 734302"/>
          <p:cNvPicPr>
            <a:picLocks noChangeAspect="1"/>
          </p:cNvPicPr>
          <p:nvPr/>
        </p:nvPicPr>
        <p:blipFill>
          <a:blip r:embed="rId17"/>
          <a:stretch>
            <a:fillRect/>
          </a:stretch>
        </p:blipFill>
        <p:spPr>
          <a:xfrm>
            <a:off x="10146030" y="1620520"/>
            <a:ext cx="1323975" cy="1076325"/>
          </a:xfrm>
          <a:prstGeom prst="rect">
            <a:avLst/>
          </a:prstGeom>
        </p:spPr>
      </p:pic>
      <p:sp>
        <p:nvSpPr>
          <p:cNvPr id="49" name="MH_Number_1"/>
          <p:cNvSpPr/>
          <p:nvPr>
            <p:custDataLst>
              <p:tags r:id="rId2"/>
            </p:custDataLst>
          </p:nvPr>
        </p:nvSpPr>
        <p:spPr>
          <a:xfrm>
            <a:off x="5634511" y="1873932"/>
            <a:ext cx="495065" cy="497137"/>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2110" b="1" noProof="1">
                <a:solidFill>
                  <a:schemeClr val="bg1"/>
                </a:solidFill>
                <a:cs typeface="+mn-ea"/>
                <a:sym typeface="+mn-lt"/>
              </a:rPr>
              <a:t>1</a:t>
            </a:r>
            <a:endParaRPr lang="zh-CN" altLang="en-US" sz="2110" b="1" noProof="1">
              <a:solidFill>
                <a:schemeClr val="bg1"/>
              </a:solidFill>
              <a:cs typeface="+mn-ea"/>
              <a:sym typeface="+mn-lt"/>
            </a:endParaRPr>
          </a:p>
        </p:txBody>
      </p:sp>
      <p:sp>
        <p:nvSpPr>
          <p:cNvPr id="50" name="MH_Entry_1"/>
          <p:cNvSpPr/>
          <p:nvPr>
            <p:custDataLst>
              <p:tags r:id="rId3"/>
            </p:custDataLst>
          </p:nvPr>
        </p:nvSpPr>
        <p:spPr>
          <a:xfrm>
            <a:off x="6397069" y="1769667"/>
            <a:ext cx="2466404" cy="77867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eaLnBrk="1" hangingPunct="1">
              <a:defRPr/>
            </a:pPr>
            <a:r>
              <a:rPr lang="en-US" altLang="zh-CN" sz="2530" noProof="1" smtClean="0">
                <a:solidFill>
                  <a:schemeClr val="tx1">
                    <a:lumMod val="75000"/>
                    <a:lumOff val="25000"/>
                  </a:schemeClr>
                </a:solidFill>
                <a:cs typeface="+mn-ea"/>
                <a:sym typeface="+mn-lt"/>
              </a:rPr>
              <a:t>Two-stage visual grounding</a:t>
            </a:r>
            <a:endParaRPr lang="zh-CN" altLang="en-US" sz="1200" noProof="1">
              <a:solidFill>
                <a:schemeClr val="tx1">
                  <a:lumMod val="75000"/>
                  <a:lumOff val="25000"/>
                </a:schemeClr>
              </a:solidFill>
              <a:cs typeface="+mn-ea"/>
              <a:sym typeface="+mn-lt"/>
            </a:endParaRPr>
          </a:p>
        </p:txBody>
      </p:sp>
      <p:sp>
        <p:nvSpPr>
          <p:cNvPr id="51" name="MH_Number_2"/>
          <p:cNvSpPr/>
          <p:nvPr>
            <p:custDataLst>
              <p:tags r:id="rId4"/>
            </p:custDataLst>
          </p:nvPr>
        </p:nvSpPr>
        <p:spPr>
          <a:xfrm>
            <a:off x="5634511" y="2670862"/>
            <a:ext cx="495065" cy="495065"/>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2110" b="1" noProof="1">
                <a:solidFill>
                  <a:schemeClr val="bg1"/>
                </a:solidFill>
                <a:cs typeface="+mn-ea"/>
                <a:sym typeface="+mn-lt"/>
              </a:rPr>
              <a:t>2</a:t>
            </a:r>
            <a:endParaRPr lang="zh-CN" altLang="en-US" sz="2110" b="1" noProof="1">
              <a:solidFill>
                <a:schemeClr val="bg1"/>
              </a:solidFill>
              <a:cs typeface="+mn-ea"/>
              <a:sym typeface="+mn-lt"/>
            </a:endParaRPr>
          </a:p>
        </p:txBody>
      </p:sp>
      <p:sp>
        <p:nvSpPr>
          <p:cNvPr id="52" name="MH_Entry_2"/>
          <p:cNvSpPr/>
          <p:nvPr>
            <p:custDataLst>
              <p:tags r:id="rId5"/>
            </p:custDataLst>
          </p:nvPr>
        </p:nvSpPr>
        <p:spPr>
          <a:xfrm>
            <a:off x="6397069" y="2595834"/>
            <a:ext cx="2466404" cy="96334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lvl="0">
              <a:defRPr/>
            </a:pPr>
            <a:r>
              <a:rPr lang="en-US" altLang="zh-CN" sz="2530" noProof="1" smtClean="0">
                <a:solidFill>
                  <a:srgbClr val="000000">
                    <a:lumMod val="75000"/>
                    <a:lumOff val="25000"/>
                  </a:srgbClr>
                </a:solidFill>
                <a:cs typeface="+mn-ea"/>
                <a:sym typeface="+mn-lt"/>
              </a:rPr>
              <a:t>One-stage </a:t>
            </a:r>
            <a:r>
              <a:rPr lang="en-US" altLang="zh-CN" sz="2530" noProof="1">
                <a:solidFill>
                  <a:srgbClr val="000000">
                    <a:lumMod val="75000"/>
                    <a:lumOff val="25000"/>
                  </a:srgbClr>
                </a:solidFill>
                <a:cs typeface="+mn-ea"/>
                <a:sym typeface="+mn-lt"/>
              </a:rPr>
              <a:t>visual grounding</a:t>
            </a:r>
            <a:endParaRPr lang="zh-CN" altLang="en-US" sz="1200" noProof="1">
              <a:solidFill>
                <a:srgbClr val="000000">
                  <a:lumMod val="75000"/>
                  <a:lumOff val="25000"/>
                </a:srgbClr>
              </a:solidFill>
              <a:cs typeface="+mn-ea"/>
              <a:sym typeface="+mn-lt"/>
            </a:endParaRPr>
          </a:p>
          <a:p>
            <a:pPr lvl="0">
              <a:defRPr/>
            </a:pPr>
            <a:endParaRPr lang="zh-CN" altLang="en-US" sz="1200" noProof="1">
              <a:solidFill>
                <a:schemeClr val="tx1">
                  <a:lumMod val="75000"/>
                  <a:lumOff val="25000"/>
                </a:schemeClr>
              </a:solidFill>
              <a:cs typeface="+mn-ea"/>
              <a:sym typeface="+mn-lt"/>
            </a:endParaRPr>
          </a:p>
        </p:txBody>
      </p:sp>
      <p:sp>
        <p:nvSpPr>
          <p:cNvPr id="53" name="MH_Number_3"/>
          <p:cNvSpPr/>
          <p:nvPr>
            <p:custDataLst>
              <p:tags r:id="rId6"/>
            </p:custDataLst>
          </p:nvPr>
        </p:nvSpPr>
        <p:spPr>
          <a:xfrm>
            <a:off x="5634511" y="3472682"/>
            <a:ext cx="495065" cy="495065"/>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2110" b="1" noProof="1">
                <a:solidFill>
                  <a:schemeClr val="bg1"/>
                </a:solidFill>
                <a:cs typeface="+mn-ea"/>
                <a:sym typeface="+mn-lt"/>
              </a:rPr>
              <a:t>3</a:t>
            </a:r>
            <a:endParaRPr lang="zh-CN" altLang="en-US" sz="2110" b="1" noProof="1">
              <a:solidFill>
                <a:schemeClr val="bg1"/>
              </a:solidFill>
              <a:cs typeface="+mn-ea"/>
              <a:sym typeface="+mn-lt"/>
            </a:endParaRPr>
          </a:p>
        </p:txBody>
      </p:sp>
      <p:sp>
        <p:nvSpPr>
          <p:cNvPr id="54" name="MH_Entry_3"/>
          <p:cNvSpPr/>
          <p:nvPr>
            <p:custDataLst>
              <p:tags r:id="rId7"/>
            </p:custDataLst>
          </p:nvPr>
        </p:nvSpPr>
        <p:spPr>
          <a:xfrm>
            <a:off x="6397069" y="3562050"/>
            <a:ext cx="2466404" cy="3893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lvl="0">
              <a:defRPr/>
            </a:pPr>
            <a:r>
              <a:rPr lang="en-US" altLang="zh-CN" sz="2530" noProof="1" smtClean="0">
                <a:solidFill>
                  <a:schemeClr val="tx1">
                    <a:lumMod val="75000"/>
                    <a:lumOff val="25000"/>
                  </a:schemeClr>
                </a:solidFill>
                <a:cs typeface="+mn-ea"/>
                <a:sym typeface="+mn-lt"/>
              </a:rPr>
              <a:t>Experiments</a:t>
            </a:r>
            <a:endParaRPr lang="zh-CN" altLang="en-US" sz="1200" noProof="1">
              <a:solidFill>
                <a:schemeClr val="tx1">
                  <a:lumMod val="75000"/>
                  <a:lumOff val="25000"/>
                </a:schemeClr>
              </a:solidFill>
              <a:cs typeface="+mn-ea"/>
              <a:sym typeface="+mn-lt"/>
            </a:endParaRPr>
          </a:p>
        </p:txBody>
      </p:sp>
      <p:sp>
        <p:nvSpPr>
          <p:cNvPr id="55" name="MH_Number_4"/>
          <p:cNvSpPr/>
          <p:nvPr>
            <p:custDataLst>
              <p:tags r:id="rId8"/>
            </p:custDataLst>
          </p:nvPr>
        </p:nvSpPr>
        <p:spPr>
          <a:xfrm>
            <a:off x="5634511" y="4256672"/>
            <a:ext cx="495065" cy="495065"/>
          </a:xfrm>
          <a:prstGeom prst="ellipse">
            <a:avLst/>
          </a:prstGeom>
          <a:solidFill>
            <a:schemeClr val="accent1"/>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lang="en-US" altLang="zh-CN" sz="2110" b="1" noProof="1">
                <a:solidFill>
                  <a:schemeClr val="bg1"/>
                </a:solidFill>
                <a:cs typeface="+mn-ea"/>
                <a:sym typeface="+mn-lt"/>
              </a:rPr>
              <a:t>4</a:t>
            </a:r>
            <a:endParaRPr lang="zh-CN" altLang="en-US" sz="2110" b="1" noProof="1">
              <a:solidFill>
                <a:schemeClr val="bg1"/>
              </a:solidFill>
              <a:cs typeface="+mn-ea"/>
              <a:sym typeface="+mn-lt"/>
            </a:endParaRPr>
          </a:p>
        </p:txBody>
      </p:sp>
      <p:sp>
        <p:nvSpPr>
          <p:cNvPr id="56" name="MH_Entry_4"/>
          <p:cNvSpPr/>
          <p:nvPr>
            <p:custDataLst>
              <p:tags r:id="rId9"/>
            </p:custDataLst>
          </p:nvPr>
        </p:nvSpPr>
        <p:spPr>
          <a:xfrm>
            <a:off x="6397069" y="4346040"/>
            <a:ext cx="2466404" cy="38933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spAutoFit/>
          </a:bodyPr>
          <a:lstStyle/>
          <a:p>
            <a:pPr lvl="0">
              <a:defRPr/>
            </a:pPr>
            <a:r>
              <a:rPr lang="en-US" altLang="zh-CN" sz="2530" noProof="1" smtClean="0">
                <a:solidFill>
                  <a:schemeClr val="tx1">
                    <a:lumMod val="75000"/>
                    <a:lumOff val="25000"/>
                  </a:schemeClr>
                </a:solidFill>
                <a:cs typeface="+mn-ea"/>
                <a:sym typeface="+mn-lt"/>
              </a:rPr>
              <a:t>Conclusion</a:t>
            </a:r>
            <a:endParaRPr lang="zh-CN" altLang="en-US" sz="1200" noProof="1">
              <a:solidFill>
                <a:schemeClr val="tx1">
                  <a:lumMod val="75000"/>
                  <a:lumOff val="25000"/>
                </a:schemeClr>
              </a:solidFill>
              <a:cs typeface="+mn-ea"/>
              <a:sym typeface="+mn-lt"/>
            </a:endParaRPr>
          </a:p>
        </p:txBody>
      </p:sp>
      <p:sp>
        <p:nvSpPr>
          <p:cNvPr id="57" name="MH_Number_1"/>
          <p:cNvSpPr/>
          <p:nvPr>
            <p:custDataLst>
              <p:tags r:id="rId10"/>
            </p:custDataLst>
          </p:nvPr>
        </p:nvSpPr>
        <p:spPr>
          <a:xfrm>
            <a:off x="2986669" y="2324388"/>
            <a:ext cx="1676064" cy="1683078"/>
          </a:xfrm>
          <a:prstGeom prst="ellipse">
            <a:avLst/>
          </a:prstGeom>
          <a:solidFill>
            <a:schemeClr val="accent2"/>
          </a:solid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noProof="1" smtClean="0">
                <a:solidFill>
                  <a:schemeClr val="bg1"/>
                </a:solidFill>
                <a:cs typeface="+mn-ea"/>
                <a:sym typeface="+mn-lt"/>
              </a:rPr>
              <a:t>Contents</a:t>
            </a:r>
            <a:endParaRPr lang="en-US" altLang="zh-CN" sz="2000" b="1" noProof="1">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500" fill="hold"/>
                                        <p:tgtEl>
                                          <p:spTgt spid="57"/>
                                        </p:tgtEl>
                                        <p:attrNameLst>
                                          <p:attrName>ppt_w</p:attrName>
                                        </p:attrNameLst>
                                      </p:cBhvr>
                                      <p:tavLst>
                                        <p:tav tm="0">
                                          <p:val>
                                            <p:fltVal val="0"/>
                                          </p:val>
                                        </p:tav>
                                        <p:tav tm="100000">
                                          <p:val>
                                            <p:strVal val="#ppt_w"/>
                                          </p:val>
                                        </p:tav>
                                      </p:tavLst>
                                    </p:anim>
                                    <p:anim calcmode="lin" valueType="num">
                                      <p:cBhvr>
                                        <p:cTn id="8" dur="500" fill="hold"/>
                                        <p:tgtEl>
                                          <p:spTgt spid="57"/>
                                        </p:tgtEl>
                                        <p:attrNameLst>
                                          <p:attrName>ppt_h</p:attrName>
                                        </p:attrNameLst>
                                      </p:cBhvr>
                                      <p:tavLst>
                                        <p:tav tm="0">
                                          <p:val>
                                            <p:fltVal val="0"/>
                                          </p:val>
                                        </p:tav>
                                        <p:tav tm="100000">
                                          <p:val>
                                            <p:strVal val="#ppt_h"/>
                                          </p:val>
                                        </p:tav>
                                      </p:tavLst>
                                    </p:anim>
                                    <p:animEffect transition="in" filter="fade">
                                      <p:cBhvr>
                                        <p:cTn id="9" dur="500"/>
                                        <p:tgtEl>
                                          <p:spTgt spid="5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p:cTn id="13" dur="500" fill="hold"/>
                                        <p:tgtEl>
                                          <p:spTgt spid="49"/>
                                        </p:tgtEl>
                                        <p:attrNameLst>
                                          <p:attrName>ppt_w</p:attrName>
                                        </p:attrNameLst>
                                      </p:cBhvr>
                                      <p:tavLst>
                                        <p:tav tm="0">
                                          <p:val>
                                            <p:fltVal val="0"/>
                                          </p:val>
                                        </p:tav>
                                        <p:tav tm="100000">
                                          <p:val>
                                            <p:strVal val="#ppt_w"/>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Effect transition="in" filter="fade">
                                      <p:cBhvr>
                                        <p:cTn id="15" dur="500"/>
                                        <p:tgtEl>
                                          <p:spTgt spid="49"/>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anim calcmode="lin" valueType="num">
                                      <p:cBhvr>
                                        <p:cTn id="18" dur="500" fill="hold"/>
                                        <p:tgtEl>
                                          <p:spTgt spid="51"/>
                                        </p:tgtEl>
                                        <p:attrNameLst>
                                          <p:attrName>ppt_w</p:attrName>
                                        </p:attrNameLst>
                                      </p:cBhvr>
                                      <p:tavLst>
                                        <p:tav tm="0">
                                          <p:val>
                                            <p:fltVal val="0"/>
                                          </p:val>
                                        </p:tav>
                                        <p:tav tm="100000">
                                          <p:val>
                                            <p:strVal val="#ppt_w"/>
                                          </p:val>
                                        </p:tav>
                                      </p:tavLst>
                                    </p:anim>
                                    <p:anim calcmode="lin" valueType="num">
                                      <p:cBhvr>
                                        <p:cTn id="19" dur="500" fill="hold"/>
                                        <p:tgtEl>
                                          <p:spTgt spid="51"/>
                                        </p:tgtEl>
                                        <p:attrNameLst>
                                          <p:attrName>ppt_h</p:attrName>
                                        </p:attrNameLst>
                                      </p:cBhvr>
                                      <p:tavLst>
                                        <p:tav tm="0">
                                          <p:val>
                                            <p:fltVal val="0"/>
                                          </p:val>
                                        </p:tav>
                                        <p:tav tm="100000">
                                          <p:val>
                                            <p:strVal val="#ppt_h"/>
                                          </p:val>
                                        </p:tav>
                                      </p:tavLst>
                                    </p:anim>
                                    <p:animEffect transition="in" filter="fade">
                                      <p:cBhvr>
                                        <p:cTn id="20" dur="500"/>
                                        <p:tgtEl>
                                          <p:spTgt spid="5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 calcmode="lin" valueType="num">
                                      <p:cBhvr>
                                        <p:cTn id="28" dur="500" fill="hold"/>
                                        <p:tgtEl>
                                          <p:spTgt spid="55"/>
                                        </p:tgtEl>
                                        <p:attrNameLst>
                                          <p:attrName>ppt_w</p:attrName>
                                        </p:attrNameLst>
                                      </p:cBhvr>
                                      <p:tavLst>
                                        <p:tav tm="0">
                                          <p:val>
                                            <p:fltVal val="0"/>
                                          </p:val>
                                        </p:tav>
                                        <p:tav tm="100000">
                                          <p:val>
                                            <p:strVal val="#ppt_w"/>
                                          </p:val>
                                        </p:tav>
                                      </p:tavLst>
                                    </p:anim>
                                    <p:anim calcmode="lin" valueType="num">
                                      <p:cBhvr>
                                        <p:cTn id="29" dur="500" fill="hold"/>
                                        <p:tgtEl>
                                          <p:spTgt spid="55"/>
                                        </p:tgtEl>
                                        <p:attrNameLst>
                                          <p:attrName>ppt_h</p:attrName>
                                        </p:attrNameLst>
                                      </p:cBhvr>
                                      <p:tavLst>
                                        <p:tav tm="0">
                                          <p:val>
                                            <p:fltVal val="0"/>
                                          </p:val>
                                        </p:tav>
                                        <p:tav tm="100000">
                                          <p:val>
                                            <p:strVal val="#ppt_h"/>
                                          </p:val>
                                        </p:tav>
                                      </p:tavLst>
                                    </p:anim>
                                    <p:animEffect transition="in" filter="fade">
                                      <p:cBhvr>
                                        <p:cTn id="30" dur="500"/>
                                        <p:tgtEl>
                                          <p:spTgt spid="55"/>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wipe(down)">
                                      <p:cBhvr>
                                        <p:cTn id="37" dur="500"/>
                                        <p:tgtEl>
                                          <p:spTgt spid="5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wipe(down)">
                                      <p:cBhvr>
                                        <p:cTn id="4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p:bldP spid="51" grpId="0" bldLvl="0" animBg="1"/>
      <p:bldP spid="52" grpId="0" bldLvl="0"/>
      <p:bldP spid="53" grpId="0" bldLvl="0" animBg="1"/>
      <p:bldP spid="54" grpId="0" bldLvl="0"/>
      <p:bldP spid="55" grpId="0" bldLvl="0" animBg="1"/>
      <p:bldP spid="56" grpId="0" bldLvl="0"/>
      <p:bldP spid="5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9"/>
          <p:cNvSpPr>
            <a:spLocks noChangeArrowheads="1"/>
          </p:cNvSpPr>
          <p:nvPr/>
        </p:nvSpPr>
        <p:spPr bwMode="auto">
          <a:xfrm>
            <a:off x="6862598" y="1500941"/>
            <a:ext cx="4548233" cy="51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p>
            <a:pPr>
              <a:defRPr/>
            </a:pPr>
            <a:r>
              <a:rPr lang="en-US" altLang="zh-CN" sz="2800" noProof="1">
                <a:solidFill>
                  <a:schemeClr val="tx1">
                    <a:lumMod val="75000"/>
                    <a:lumOff val="25000"/>
                  </a:schemeClr>
                </a:solidFill>
                <a:cs typeface="+mn-ea"/>
                <a:sym typeface="+mn-lt"/>
              </a:rPr>
              <a:t>Two-stage visual grounding</a:t>
            </a:r>
            <a:endParaRPr lang="zh-CN" altLang="en-US" sz="2800" noProof="1">
              <a:solidFill>
                <a:schemeClr val="tx1">
                  <a:lumMod val="75000"/>
                  <a:lumOff val="25000"/>
                </a:schemeClr>
              </a:solidFill>
              <a:cs typeface="+mn-ea"/>
              <a:sym typeface="+mn-lt"/>
            </a:endParaRPr>
          </a:p>
        </p:txBody>
      </p:sp>
      <p:sp>
        <p:nvSpPr>
          <p:cNvPr id="30" name="文本框 20"/>
          <p:cNvSpPr>
            <a:spLocks noChangeArrowheads="1"/>
          </p:cNvSpPr>
          <p:nvPr/>
        </p:nvSpPr>
        <p:spPr bwMode="auto">
          <a:xfrm>
            <a:off x="7070383" y="2417614"/>
            <a:ext cx="3861469" cy="446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nSpc>
                <a:spcPct val="150000"/>
              </a:lnSpc>
            </a:pPr>
            <a:r>
              <a:rPr lang="en-US" altLang="zh-CN" sz="1400" dirty="0" smtClean="0">
                <a:solidFill>
                  <a:schemeClr val="tx1">
                    <a:lumMod val="75000"/>
                    <a:lumOff val="25000"/>
                  </a:schemeClr>
                </a:solidFill>
                <a:cs typeface="+mn-ea"/>
                <a:sym typeface="+mn-lt"/>
              </a:rPr>
              <a:t>Problems:</a:t>
            </a:r>
          </a:p>
          <a:p>
            <a:pPr marL="285750" indent="-285750">
              <a:lnSpc>
                <a:spcPct val="150000"/>
              </a:lnSpc>
              <a:buFont typeface="Arial" panose="020B0604020202020204" pitchFamily="34" charset="0"/>
              <a:buChar char="•"/>
            </a:pPr>
            <a:r>
              <a:rPr lang="en-US" altLang="zh-CN" sz="1400" dirty="0">
                <a:solidFill>
                  <a:schemeClr val="tx1">
                    <a:lumMod val="75000"/>
                    <a:lumOff val="25000"/>
                  </a:schemeClr>
                </a:solidFill>
                <a:cs typeface="+mn-ea"/>
                <a:sym typeface="+mn-lt"/>
              </a:rPr>
              <a:t>The performances of existing propose-and-rank </a:t>
            </a:r>
            <a:r>
              <a:rPr lang="en-US" altLang="zh-CN" sz="1400" dirty="0" smtClean="0">
                <a:solidFill>
                  <a:schemeClr val="tx1">
                    <a:lumMod val="75000"/>
                    <a:lumOff val="25000"/>
                  </a:schemeClr>
                </a:solidFill>
                <a:cs typeface="+mn-ea"/>
                <a:sym typeface="+mn-lt"/>
              </a:rPr>
              <a:t>two-stage </a:t>
            </a:r>
            <a:r>
              <a:rPr lang="en-US" altLang="zh-CN" sz="1400" dirty="0">
                <a:solidFill>
                  <a:schemeClr val="tx1">
                    <a:lumMod val="75000"/>
                    <a:lumOff val="25000"/>
                  </a:schemeClr>
                </a:solidFill>
                <a:cs typeface="+mn-ea"/>
                <a:sym typeface="+mn-lt"/>
              </a:rPr>
              <a:t>methods are capped by the quality of the region candidates they propose in the first stage </a:t>
            </a:r>
            <a:endParaRPr lang="en-US" altLang="zh-CN" sz="1400"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sz="1400" dirty="0">
                <a:solidFill>
                  <a:schemeClr val="tx1">
                    <a:lumMod val="75000"/>
                    <a:lumOff val="25000"/>
                  </a:schemeClr>
                </a:solidFill>
                <a:cs typeface="+mn-ea"/>
              </a:rPr>
              <a:t>Most of the computation spent on the region candidates, such as generating proposals, extracting features, fusing with the query embedding, scoring similarities, and so on, are merely to rank them down to the list. After all, in most test cases, only one or </a:t>
            </a:r>
            <a:r>
              <a:rPr lang="en-US" altLang="zh-CN" sz="1400" dirty="0" smtClean="0">
                <a:solidFill>
                  <a:schemeClr val="tx1">
                    <a:lumMod val="75000"/>
                    <a:lumOff val="25000"/>
                  </a:schemeClr>
                </a:solidFill>
                <a:cs typeface="+mn-ea"/>
              </a:rPr>
              <a:t>two region </a:t>
            </a:r>
            <a:r>
              <a:rPr lang="en-US" altLang="zh-CN" sz="1400" dirty="0">
                <a:solidFill>
                  <a:schemeClr val="tx1">
                    <a:lumMod val="75000"/>
                    <a:lumOff val="25000"/>
                  </a:schemeClr>
                </a:solidFill>
                <a:cs typeface="+mn-ea"/>
              </a:rPr>
              <a:t>proposals are correct. </a:t>
            </a:r>
            <a:r>
              <a:rPr lang="en-US" altLang="zh-CN" sz="1100" dirty="0"/>
              <a:t/>
            </a:r>
            <a:br>
              <a:rPr lang="en-US" altLang="zh-CN" sz="1100" dirty="0"/>
            </a:br>
            <a:endParaRPr lang="en-US" altLang="zh-CN" sz="1100" dirty="0" smtClean="0">
              <a:solidFill>
                <a:schemeClr val="tx1">
                  <a:lumMod val="75000"/>
                  <a:lumOff val="25000"/>
                </a:schemeClr>
              </a:solidFill>
              <a:cs typeface="+mn-ea"/>
              <a:sym typeface="+mn-lt"/>
            </a:endParaRPr>
          </a:p>
          <a:p>
            <a:pPr>
              <a:lnSpc>
                <a:spcPct val="150000"/>
              </a:lnSpc>
            </a:pPr>
            <a:endParaRPr lang="zh-CN" altLang="en-US" sz="1100" dirty="0">
              <a:solidFill>
                <a:schemeClr val="tx1">
                  <a:lumMod val="75000"/>
                  <a:lumOff val="25000"/>
                </a:schemeClr>
              </a:solidFill>
              <a:cs typeface="+mn-ea"/>
              <a:sym typeface="+mn-lt"/>
            </a:endParaRPr>
          </a:p>
        </p:txBody>
      </p:sp>
      <p:sp>
        <p:nvSpPr>
          <p:cNvPr id="31" name="直接连接符 21"/>
          <p:cNvSpPr>
            <a:spLocks noChangeShapeType="1"/>
          </p:cNvSpPr>
          <p:nvPr/>
        </p:nvSpPr>
        <p:spPr bwMode="auto">
          <a:xfrm rot="5400000">
            <a:off x="8934048" y="657164"/>
            <a:ext cx="0" cy="3520900"/>
          </a:xfrm>
          <a:prstGeom prst="line">
            <a:avLst/>
          </a:prstGeom>
          <a:noFill/>
          <a:ln w="6350">
            <a:solidFill>
              <a:schemeClr val="tx1">
                <a:lumMod val="65000"/>
                <a:lumOff val="35000"/>
              </a:schemeClr>
            </a:solidFill>
            <a:miter lim="800000"/>
          </a:ln>
          <a:extLst>
            <a:ext uri="{909E8E84-426E-40DD-AFC4-6F175D3DCCD1}">
              <a14:hiddenFill xmlns:a14="http://schemas.microsoft.com/office/drawing/2010/main">
                <a:noFill/>
              </a14:hiddenFill>
            </a:ext>
          </a:extLst>
        </p:spPr>
        <p:txBody>
          <a:bodyPr lIns="82296" tIns="41148" rIns="82296" bIns="41148"/>
          <a:lstStyle/>
          <a:p>
            <a:endParaRPr lang="zh-CN" altLang="en-US" dirty="0">
              <a:solidFill>
                <a:schemeClr val="accent1"/>
              </a:solidFill>
              <a:cs typeface="+mn-ea"/>
              <a:sym typeface="+mn-lt"/>
            </a:endParaRPr>
          </a:p>
        </p:txBody>
      </p:sp>
      <p:pic>
        <p:nvPicPr>
          <p:cNvPr id="2" name="图片 1"/>
          <p:cNvPicPr>
            <a:picLocks noChangeAspect="1"/>
          </p:cNvPicPr>
          <p:nvPr/>
        </p:nvPicPr>
        <p:blipFill>
          <a:blip r:embed="rId4"/>
          <a:stretch>
            <a:fillRect/>
          </a:stretch>
        </p:blipFill>
        <p:spPr>
          <a:xfrm>
            <a:off x="1153141" y="2257037"/>
            <a:ext cx="5709457" cy="3212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1650"/>
                            </p:stCondLst>
                            <p:childTnLst>
                              <p:par>
                                <p:cTn id="10" presetID="2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2150"/>
                            </p:stCondLst>
                            <p:childTnLst>
                              <p:par>
                                <p:cTn id="14" presetID="16" presetClass="entr" presetSubtype="21"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9"/>
          <p:cNvSpPr>
            <a:spLocks noChangeArrowheads="1"/>
          </p:cNvSpPr>
          <p:nvPr/>
        </p:nvSpPr>
        <p:spPr bwMode="auto">
          <a:xfrm>
            <a:off x="3483403" y="0"/>
            <a:ext cx="4463851" cy="47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p>
            <a:pPr lvl="0">
              <a:defRPr/>
            </a:pPr>
            <a:r>
              <a:rPr lang="en-US" altLang="zh-CN" sz="2530" b="1" noProof="1">
                <a:solidFill>
                  <a:srgbClr val="000000">
                    <a:lumMod val="75000"/>
                    <a:lumOff val="25000"/>
                  </a:srgbClr>
                </a:solidFill>
                <a:cs typeface="+mn-ea"/>
                <a:sym typeface="+mn-lt"/>
              </a:rPr>
              <a:t>One-stage visual grounding</a:t>
            </a:r>
            <a:endParaRPr lang="zh-CN" altLang="en-US" sz="1200" b="1" noProof="1">
              <a:solidFill>
                <a:srgbClr val="000000">
                  <a:lumMod val="75000"/>
                  <a:lumOff val="25000"/>
                </a:srgbClr>
              </a:solidFill>
              <a:cs typeface="+mn-ea"/>
              <a:sym typeface="+mn-lt"/>
            </a:endParaRPr>
          </a:p>
        </p:txBody>
      </p:sp>
      <p:sp>
        <p:nvSpPr>
          <p:cNvPr id="30" name="文本框 20"/>
          <p:cNvSpPr>
            <a:spLocks noChangeArrowheads="1"/>
          </p:cNvSpPr>
          <p:nvPr/>
        </p:nvSpPr>
        <p:spPr bwMode="auto">
          <a:xfrm>
            <a:off x="1072149" y="970849"/>
            <a:ext cx="9649191" cy="72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nSpc>
                <a:spcPct val="150000"/>
              </a:lnSpc>
            </a:pPr>
            <a:r>
              <a:rPr lang="en-US" altLang="zh-CN" sz="1400" b="1" dirty="0">
                <a:solidFill>
                  <a:schemeClr val="tx1">
                    <a:lumMod val="75000"/>
                    <a:lumOff val="25000"/>
                  </a:schemeClr>
                </a:solidFill>
                <a:cs typeface="+mn-ea"/>
                <a:sym typeface="+mn-lt"/>
              </a:rPr>
              <a:t>The main </a:t>
            </a:r>
            <a:r>
              <a:rPr lang="en-US" altLang="zh-CN" sz="1400" b="1" dirty="0" smtClean="0">
                <a:solidFill>
                  <a:schemeClr val="tx1">
                    <a:lumMod val="75000"/>
                    <a:lumOff val="25000"/>
                  </a:schemeClr>
                </a:solidFill>
                <a:cs typeface="+mn-ea"/>
                <a:sym typeface="+mn-lt"/>
              </a:rPr>
              <a:t>idea</a:t>
            </a:r>
            <a:r>
              <a:rPr lang="en-US" altLang="zh-CN" sz="1400" b="1" dirty="0">
                <a:solidFill>
                  <a:schemeClr val="tx1">
                    <a:lumMod val="75000"/>
                    <a:lumOff val="25000"/>
                  </a:schemeClr>
                </a:solidFill>
                <a:cs typeface="+mn-ea"/>
                <a:sym typeface="+mn-lt"/>
              </a:rPr>
              <a:t>:</a:t>
            </a:r>
            <a:r>
              <a:rPr lang="en-US" altLang="zh-CN" sz="1400" b="1" dirty="0" smtClean="0">
                <a:solidFill>
                  <a:schemeClr val="tx1">
                    <a:lumMod val="75000"/>
                    <a:lumOff val="25000"/>
                  </a:schemeClr>
                </a:solidFill>
                <a:cs typeface="+mn-ea"/>
                <a:sym typeface="+mn-lt"/>
              </a:rPr>
              <a:t> </a:t>
            </a:r>
            <a:r>
              <a:rPr lang="en-US" altLang="zh-CN" sz="1400" dirty="0">
                <a:solidFill>
                  <a:schemeClr val="tx1">
                    <a:lumMod val="75000"/>
                    <a:lumOff val="25000"/>
                  </a:schemeClr>
                </a:solidFill>
                <a:cs typeface="+mn-ea"/>
                <a:sym typeface="+mn-lt"/>
              </a:rPr>
              <a:t>merge language </a:t>
            </a:r>
            <a:r>
              <a:rPr lang="en-US" altLang="zh-CN" sz="1400" dirty="0" smtClean="0">
                <a:solidFill>
                  <a:schemeClr val="tx1">
                    <a:lumMod val="75000"/>
                    <a:lumOff val="25000"/>
                  </a:schemeClr>
                </a:solidFill>
                <a:cs typeface="+mn-ea"/>
                <a:sym typeface="+mn-lt"/>
              </a:rPr>
              <a:t>queries and </a:t>
            </a:r>
            <a:r>
              <a:rPr lang="en-US" altLang="zh-CN" sz="1400" dirty="0">
                <a:solidFill>
                  <a:schemeClr val="tx1">
                    <a:lumMod val="75000"/>
                    <a:lumOff val="25000"/>
                  </a:schemeClr>
                </a:solidFill>
                <a:cs typeface="+mn-ea"/>
                <a:sym typeface="+mn-lt"/>
              </a:rPr>
              <a:t>spatial features into the YOLOv3 object detector and</a:t>
            </a:r>
          </a:p>
          <a:p>
            <a:pPr>
              <a:lnSpc>
                <a:spcPct val="150000"/>
              </a:lnSpc>
            </a:pPr>
            <a:r>
              <a:rPr lang="en-US" altLang="zh-CN" sz="1400" dirty="0">
                <a:solidFill>
                  <a:schemeClr val="tx1">
                    <a:lumMod val="75000"/>
                    <a:lumOff val="25000"/>
                  </a:schemeClr>
                </a:solidFill>
                <a:cs typeface="+mn-ea"/>
                <a:sym typeface="+mn-lt"/>
              </a:rPr>
              <a:t>build an end-to-end trainable visual grounding </a:t>
            </a:r>
            <a:r>
              <a:rPr lang="en-US" altLang="zh-CN" sz="1400" dirty="0" smtClean="0">
                <a:solidFill>
                  <a:schemeClr val="tx1">
                    <a:lumMod val="75000"/>
                    <a:lumOff val="25000"/>
                  </a:schemeClr>
                </a:solidFill>
                <a:cs typeface="+mn-ea"/>
                <a:sym typeface="+mn-lt"/>
              </a:rPr>
              <a:t>model</a:t>
            </a:r>
          </a:p>
        </p:txBody>
      </p:sp>
      <p:sp>
        <p:nvSpPr>
          <p:cNvPr id="31" name="直接连接符 21"/>
          <p:cNvSpPr>
            <a:spLocks noChangeShapeType="1"/>
          </p:cNvSpPr>
          <p:nvPr/>
        </p:nvSpPr>
        <p:spPr bwMode="auto">
          <a:xfrm rot="5400000">
            <a:off x="5773506" y="-1136390"/>
            <a:ext cx="0" cy="3520900"/>
          </a:xfrm>
          <a:prstGeom prst="line">
            <a:avLst/>
          </a:prstGeom>
          <a:noFill/>
          <a:ln w="6350">
            <a:solidFill>
              <a:schemeClr val="tx1">
                <a:lumMod val="65000"/>
                <a:lumOff val="35000"/>
              </a:schemeClr>
            </a:solidFill>
            <a:miter lim="800000"/>
          </a:ln>
          <a:extLst>
            <a:ext uri="{909E8E84-426E-40DD-AFC4-6F175D3DCCD1}">
              <a14:hiddenFill xmlns:a14="http://schemas.microsoft.com/office/drawing/2010/main">
                <a:noFill/>
              </a14:hiddenFill>
            </a:ext>
          </a:extLst>
        </p:spPr>
        <p:txBody>
          <a:bodyPr lIns="82296" tIns="41148" rIns="82296" bIns="41148"/>
          <a:lstStyle/>
          <a:p>
            <a:endParaRPr lang="zh-CN" altLang="en-US" dirty="0">
              <a:solidFill>
                <a:schemeClr val="accent1"/>
              </a:solidFill>
              <a:cs typeface="+mn-ea"/>
              <a:sym typeface="+mn-lt"/>
            </a:endParaRPr>
          </a:p>
        </p:txBody>
      </p:sp>
      <p:pic>
        <p:nvPicPr>
          <p:cNvPr id="3" name="图片 2"/>
          <p:cNvPicPr>
            <a:picLocks noChangeAspect="1"/>
          </p:cNvPicPr>
          <p:nvPr/>
        </p:nvPicPr>
        <p:blipFill>
          <a:blip r:embed="rId3"/>
          <a:stretch>
            <a:fillRect/>
          </a:stretch>
        </p:blipFill>
        <p:spPr>
          <a:xfrm>
            <a:off x="875205" y="1700279"/>
            <a:ext cx="6733362" cy="2965545"/>
          </a:xfrm>
          <a:prstGeom prst="rect">
            <a:avLst/>
          </a:prstGeom>
        </p:spPr>
      </p:pic>
      <p:sp>
        <p:nvSpPr>
          <p:cNvPr id="4" name="文本框 3"/>
          <p:cNvSpPr txBox="1"/>
          <p:nvPr/>
        </p:nvSpPr>
        <p:spPr>
          <a:xfrm>
            <a:off x="8313420" y="1851660"/>
            <a:ext cx="3512820" cy="2446824"/>
          </a:xfrm>
          <a:prstGeom prst="rect">
            <a:avLst/>
          </a:prstGeom>
          <a:noFill/>
        </p:spPr>
        <p:txBody>
          <a:bodyPr wrap="square" rtlCol="0">
            <a:spAutoFit/>
          </a:bodyPr>
          <a:lstStyle/>
          <a:p>
            <a:pPr>
              <a:lnSpc>
                <a:spcPct val="150000"/>
              </a:lnSpc>
            </a:pPr>
            <a:r>
              <a:rPr lang="en-US" altLang="zh-CN" b="1" dirty="0" smtClean="0">
                <a:solidFill>
                  <a:schemeClr val="tx1">
                    <a:lumMod val="75000"/>
                    <a:lumOff val="25000"/>
                  </a:schemeClr>
                </a:solidFill>
                <a:cs typeface="+mn-ea"/>
                <a:sym typeface="+mn-lt"/>
              </a:rPr>
              <a:t>Innovations</a:t>
            </a:r>
            <a:r>
              <a:rPr lang="zh-CN" altLang="en-US" b="1" dirty="0" smtClean="0">
                <a:solidFill>
                  <a:schemeClr val="tx1">
                    <a:lumMod val="75000"/>
                    <a:lumOff val="25000"/>
                  </a:schemeClr>
                </a:solidFill>
                <a:cs typeface="+mn-ea"/>
                <a:sym typeface="+mn-lt"/>
              </a:rPr>
              <a:t>：</a:t>
            </a:r>
            <a:endParaRPr lang="en-US" altLang="zh-CN" b="1" dirty="0" smtClean="0">
              <a:solidFill>
                <a:schemeClr val="tx1">
                  <a:lumMod val="75000"/>
                  <a:lumOff val="25000"/>
                </a:schemeClr>
              </a:solidFill>
              <a:cs typeface="+mn-ea"/>
              <a:sym typeface="+mn-lt"/>
            </a:endParaRPr>
          </a:p>
          <a:p>
            <a:pPr marL="285750" indent="-285750">
              <a:lnSpc>
                <a:spcPct val="150000"/>
              </a:lnSpc>
              <a:buFont typeface="Arial" panose="020B0604020202020204" pitchFamily="34" charset="0"/>
              <a:buChar char="•"/>
            </a:pPr>
            <a:r>
              <a:rPr lang="en-US" altLang="zh-CN" dirty="0" smtClean="0">
                <a:solidFill>
                  <a:schemeClr val="tx1">
                    <a:lumMod val="75000"/>
                    <a:lumOff val="25000"/>
                  </a:schemeClr>
                </a:solidFill>
                <a:cs typeface="+mn-ea"/>
                <a:sym typeface="+mn-lt"/>
              </a:rPr>
              <a:t>augment </a:t>
            </a:r>
            <a:r>
              <a:rPr lang="en-US" altLang="zh-CN" dirty="0">
                <a:solidFill>
                  <a:schemeClr val="tx1">
                    <a:lumMod val="75000"/>
                    <a:lumOff val="25000"/>
                  </a:schemeClr>
                </a:solidFill>
                <a:cs typeface="+mn-ea"/>
                <a:sym typeface="+mn-lt"/>
              </a:rPr>
              <a:t>the feature maps with spatial features </a:t>
            </a:r>
          </a:p>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mn-ea"/>
                <a:sym typeface="+mn-lt"/>
              </a:rPr>
              <a:t>replace the sigmoid output layer with a </a:t>
            </a:r>
            <a:r>
              <a:rPr lang="en-US" altLang="zh-CN" dirty="0" err="1">
                <a:solidFill>
                  <a:schemeClr val="tx1">
                    <a:lumMod val="75000"/>
                    <a:lumOff val="25000"/>
                  </a:schemeClr>
                </a:solidFill>
                <a:cs typeface="+mn-ea"/>
                <a:sym typeface="+mn-lt"/>
              </a:rPr>
              <a:t>softmax</a:t>
            </a:r>
            <a:r>
              <a:rPr lang="en-US" altLang="zh-CN" dirty="0">
                <a:solidFill>
                  <a:schemeClr val="tx1">
                    <a:lumMod val="75000"/>
                    <a:lumOff val="25000"/>
                  </a:schemeClr>
                </a:solidFill>
                <a:cs typeface="+mn-ea"/>
                <a:sym typeface="+mn-lt"/>
              </a:rPr>
              <a:t> function</a:t>
            </a:r>
            <a:endParaRPr lang="zh-CN" altLang="en-US" dirty="0">
              <a:solidFill>
                <a:schemeClr val="tx1">
                  <a:lumMod val="75000"/>
                  <a:lumOff val="25000"/>
                </a:schemeClr>
              </a:solidFill>
              <a:cs typeface="+mn-ea"/>
              <a:sym typeface="+mn-lt"/>
            </a:endParaRPr>
          </a:p>
          <a:p>
            <a:endParaRPr lang="zh-CN" altLang="en-US" dirty="0"/>
          </a:p>
        </p:txBody>
      </p:sp>
    </p:spTree>
    <p:extLst>
      <p:ext uri="{BB962C8B-B14F-4D97-AF65-F5344CB8AC3E}">
        <p14:creationId xmlns:p14="http://schemas.microsoft.com/office/powerpoint/2010/main" val="311083553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1650"/>
                            </p:stCondLst>
                            <p:childTnLst>
                              <p:par>
                                <p:cTn id="10" presetID="2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2150"/>
                            </p:stCondLst>
                            <p:childTnLst>
                              <p:par>
                                <p:cTn id="14" presetID="16" presetClass="entr" presetSubtype="21"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19"/>
          <p:cNvSpPr>
            <a:spLocks noChangeArrowheads="1"/>
          </p:cNvSpPr>
          <p:nvPr/>
        </p:nvSpPr>
        <p:spPr bwMode="auto">
          <a:xfrm>
            <a:off x="4628215" y="447650"/>
            <a:ext cx="1844544" cy="51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p>
            <a:pPr>
              <a:defRPr/>
            </a:pPr>
            <a:r>
              <a:rPr lang="en-US" altLang="zh-CN" sz="2800" b="1" noProof="1" smtClean="0">
                <a:solidFill>
                  <a:schemeClr val="tx1">
                    <a:lumMod val="75000"/>
                    <a:lumOff val="25000"/>
                  </a:schemeClr>
                </a:solidFill>
                <a:cs typeface="+mn-ea"/>
                <a:sym typeface="+mn-lt"/>
              </a:rPr>
              <a:t>Approach</a:t>
            </a:r>
            <a:endParaRPr lang="zh-CN" altLang="en-US" sz="2800" b="1" noProof="1">
              <a:solidFill>
                <a:schemeClr val="tx1">
                  <a:lumMod val="75000"/>
                  <a:lumOff val="25000"/>
                </a:schemeClr>
              </a:solidFill>
              <a:cs typeface="+mn-ea"/>
              <a:sym typeface="+mn-lt"/>
            </a:endParaRPr>
          </a:p>
        </p:txBody>
      </p:sp>
      <p:sp>
        <p:nvSpPr>
          <p:cNvPr id="30" name="文本框 20"/>
          <p:cNvSpPr>
            <a:spLocks noChangeArrowheads="1"/>
          </p:cNvSpPr>
          <p:nvPr/>
        </p:nvSpPr>
        <p:spPr bwMode="auto">
          <a:xfrm>
            <a:off x="1446823" y="1305094"/>
            <a:ext cx="9023057" cy="5923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nSpc>
                <a:spcPct val="150000"/>
              </a:lnSpc>
            </a:pPr>
            <a:r>
              <a:rPr lang="en-US" altLang="zh-CN" sz="1100" b="1" dirty="0" smtClean="0">
                <a:solidFill>
                  <a:srgbClr val="000000"/>
                </a:solidFill>
                <a:latin typeface="NimbusRomNo9L-Medi"/>
              </a:rPr>
              <a:t>Visual </a:t>
            </a:r>
            <a:r>
              <a:rPr lang="en-US" altLang="zh-CN" sz="1100" b="1" dirty="0">
                <a:solidFill>
                  <a:srgbClr val="000000"/>
                </a:solidFill>
                <a:latin typeface="NimbusRomNo9L-Medi"/>
              </a:rPr>
              <a:t>feature </a:t>
            </a:r>
            <a:r>
              <a:rPr lang="en-US" altLang="zh-CN" sz="1100" b="1" dirty="0" smtClean="0">
                <a:solidFill>
                  <a:srgbClr val="000000"/>
                </a:solidFill>
                <a:latin typeface="NimbusRomNo9L-Medi"/>
              </a:rPr>
              <a:t>encoding:</a:t>
            </a:r>
          </a:p>
          <a:p>
            <a:pPr>
              <a:lnSpc>
                <a:spcPct val="150000"/>
              </a:lnSpc>
            </a:pPr>
            <a:r>
              <a:rPr lang="en-US" altLang="zh-CN" sz="1100" dirty="0" smtClean="0">
                <a:solidFill>
                  <a:srgbClr val="000000"/>
                </a:solidFill>
                <a:latin typeface="NimbusRomNo9L-Regu"/>
              </a:rPr>
              <a:t>use </a:t>
            </a:r>
            <a:r>
              <a:rPr lang="en-US" altLang="zh-CN" sz="1100" dirty="0">
                <a:solidFill>
                  <a:srgbClr val="000000"/>
                </a:solidFill>
                <a:latin typeface="NimbusRomNo9L-Regu"/>
              </a:rPr>
              <a:t>Darknet-53 </a:t>
            </a:r>
            <a:r>
              <a:rPr lang="en-US" altLang="zh-CN" sz="1100" dirty="0" smtClean="0">
                <a:solidFill>
                  <a:srgbClr val="000000"/>
                </a:solidFill>
                <a:latin typeface="NimbusRomNo9L-Regu"/>
              </a:rPr>
              <a:t> </a:t>
            </a:r>
            <a:r>
              <a:rPr lang="en-US" altLang="zh-CN" sz="1100" dirty="0">
                <a:solidFill>
                  <a:srgbClr val="000000"/>
                </a:solidFill>
                <a:latin typeface="NimbusRomNo9L-Regu"/>
              </a:rPr>
              <a:t>with feature pyramid networks </a:t>
            </a:r>
            <a:r>
              <a:rPr lang="en-US" altLang="zh-CN" sz="1100" dirty="0" smtClean="0">
                <a:solidFill>
                  <a:srgbClr val="000000"/>
                </a:solidFill>
                <a:latin typeface="NimbusRomNo9L-Regu"/>
              </a:rPr>
              <a:t>to </a:t>
            </a:r>
            <a:r>
              <a:rPr lang="en-US" altLang="zh-CN" sz="1100" dirty="0">
                <a:solidFill>
                  <a:srgbClr val="000000"/>
                </a:solidFill>
                <a:latin typeface="NimbusRomNo9L-Regu"/>
              </a:rPr>
              <a:t>extract visual features for the input </a:t>
            </a:r>
            <a:r>
              <a:rPr lang="en-US" altLang="zh-CN" sz="1100" dirty="0" err="1" smtClean="0">
                <a:solidFill>
                  <a:srgbClr val="000000"/>
                </a:solidFill>
                <a:latin typeface="NimbusRomNo9L-Regu"/>
              </a:rPr>
              <a:t>image,which</a:t>
            </a:r>
            <a:r>
              <a:rPr lang="en-US" altLang="zh-CN" sz="1100" dirty="0" smtClean="0">
                <a:solidFill>
                  <a:srgbClr val="000000"/>
                </a:solidFill>
                <a:latin typeface="NimbusRomNo9L-Regu"/>
              </a:rPr>
              <a:t> </a:t>
            </a:r>
            <a:r>
              <a:rPr lang="en-US" altLang="zh-CN" sz="1100" dirty="0">
                <a:solidFill>
                  <a:srgbClr val="000000"/>
                </a:solidFill>
                <a:latin typeface="NimbusRomNo9L-Regu"/>
              </a:rPr>
              <a:t>is resized to 256 × 256, at three spatial </a:t>
            </a:r>
            <a:r>
              <a:rPr lang="en-US" altLang="zh-CN" sz="1100" dirty="0" smtClean="0">
                <a:solidFill>
                  <a:srgbClr val="000000"/>
                </a:solidFill>
                <a:latin typeface="NimbusRomNo9L-Regu"/>
              </a:rPr>
              <a:t>resolutions:8×8×D1</a:t>
            </a:r>
            <a:r>
              <a:rPr lang="en-US" altLang="zh-CN" sz="1100" dirty="0">
                <a:solidFill>
                  <a:srgbClr val="000000"/>
                </a:solidFill>
                <a:latin typeface="NimbusRomNo9L-Regu"/>
              </a:rPr>
              <a:t>, 16×16×D2, and 32×32×D3. </a:t>
            </a:r>
            <a:r>
              <a:rPr lang="en-US" altLang="zh-CN" sz="1100" dirty="0" smtClean="0">
                <a:solidFill>
                  <a:srgbClr val="000000"/>
                </a:solidFill>
                <a:latin typeface="NimbusRomNo9L-Regu"/>
              </a:rPr>
              <a:t>There </a:t>
            </a:r>
            <a:r>
              <a:rPr lang="en-US" altLang="zh-CN" sz="1100" dirty="0">
                <a:solidFill>
                  <a:srgbClr val="000000"/>
                </a:solidFill>
                <a:latin typeface="NimbusRomNo9L-Regu"/>
              </a:rPr>
              <a:t>are D1 = 1024, D2 = 512, and D3 =</a:t>
            </a:r>
          </a:p>
          <a:p>
            <a:pPr>
              <a:lnSpc>
                <a:spcPct val="150000"/>
              </a:lnSpc>
            </a:pPr>
            <a:r>
              <a:rPr lang="en-US" altLang="zh-CN" sz="1100" dirty="0">
                <a:solidFill>
                  <a:srgbClr val="000000"/>
                </a:solidFill>
                <a:latin typeface="NimbusRomNo9L-Regu"/>
              </a:rPr>
              <a:t>256 feature channels at the three resolutions, </a:t>
            </a:r>
            <a:r>
              <a:rPr lang="en-US" altLang="zh-CN" sz="1100" dirty="0" err="1" smtClean="0">
                <a:solidFill>
                  <a:srgbClr val="000000"/>
                </a:solidFill>
                <a:latin typeface="NimbusRomNo9L-Regu"/>
              </a:rPr>
              <a:t>respectively.We</a:t>
            </a:r>
            <a:r>
              <a:rPr lang="en-US" altLang="zh-CN" sz="1100" dirty="0" smtClean="0">
                <a:solidFill>
                  <a:srgbClr val="000000"/>
                </a:solidFill>
                <a:latin typeface="NimbusRomNo9L-Regu"/>
              </a:rPr>
              <a:t> </a:t>
            </a:r>
            <a:r>
              <a:rPr lang="en-US" altLang="zh-CN" sz="1100" dirty="0">
                <a:solidFill>
                  <a:srgbClr val="000000"/>
                </a:solidFill>
                <a:latin typeface="NimbusRomNo9L-Regu"/>
              </a:rPr>
              <a:t>add a 1 × 1 convolution layer with batch normalization</a:t>
            </a:r>
          </a:p>
          <a:p>
            <a:pPr>
              <a:lnSpc>
                <a:spcPct val="150000"/>
              </a:lnSpc>
            </a:pPr>
            <a:r>
              <a:rPr lang="en-US" altLang="zh-CN" sz="1100" dirty="0">
                <a:solidFill>
                  <a:srgbClr val="000000"/>
                </a:solidFill>
                <a:latin typeface="NimbusRomNo9L-Regu"/>
              </a:rPr>
              <a:t>and RELU to map them all to the same dimension D = 512</a:t>
            </a:r>
            <a:r>
              <a:rPr lang="en-US" altLang="zh-CN" sz="1100" dirty="0"/>
              <a:t/>
            </a:r>
            <a:br>
              <a:rPr lang="en-US" altLang="zh-CN" sz="1100" dirty="0"/>
            </a:br>
            <a:r>
              <a:rPr lang="en-US" altLang="zh-CN" sz="1100" b="1" dirty="0">
                <a:solidFill>
                  <a:srgbClr val="000000"/>
                </a:solidFill>
                <a:latin typeface="NimbusRomNo9L-Medi"/>
              </a:rPr>
              <a:t>text feature </a:t>
            </a:r>
            <a:r>
              <a:rPr lang="en-US" altLang="zh-CN" sz="1100" b="1" dirty="0" smtClean="0">
                <a:solidFill>
                  <a:srgbClr val="000000"/>
                </a:solidFill>
                <a:latin typeface="NimbusRomNo9L-Medi"/>
              </a:rPr>
              <a:t>encoding:</a:t>
            </a:r>
          </a:p>
          <a:p>
            <a:pPr>
              <a:lnSpc>
                <a:spcPct val="150000"/>
              </a:lnSpc>
            </a:pPr>
            <a:r>
              <a:rPr lang="en-US" altLang="zh-CN" sz="1100" dirty="0">
                <a:solidFill>
                  <a:srgbClr val="000000"/>
                </a:solidFill>
                <a:latin typeface="NimbusRomNo9L-Regu"/>
              </a:rPr>
              <a:t>embed text query to a 768D real-valued vector using the uncased version of Bert, followed by two fully connected layers either with 512 </a:t>
            </a:r>
            <a:r>
              <a:rPr lang="en-US" altLang="zh-CN" sz="1100" dirty="0" smtClean="0">
                <a:solidFill>
                  <a:srgbClr val="000000"/>
                </a:solidFill>
                <a:latin typeface="NimbusRomNo9L-Regu"/>
              </a:rPr>
              <a:t>neurons</a:t>
            </a:r>
          </a:p>
          <a:p>
            <a:pPr>
              <a:lnSpc>
                <a:spcPct val="150000"/>
              </a:lnSpc>
            </a:pPr>
            <a:r>
              <a:rPr lang="en-US" altLang="zh-CN" sz="1100" b="1" dirty="0" smtClean="0">
                <a:solidFill>
                  <a:srgbClr val="000000"/>
                </a:solidFill>
                <a:latin typeface="NimbusRomNo9L-Medi"/>
              </a:rPr>
              <a:t>Fusion:</a:t>
            </a:r>
          </a:p>
          <a:p>
            <a:pPr>
              <a:lnSpc>
                <a:spcPct val="150000"/>
              </a:lnSpc>
            </a:pPr>
            <a:r>
              <a:rPr lang="en-US" altLang="zh-CN" sz="1100" dirty="0">
                <a:solidFill>
                  <a:srgbClr val="000000"/>
                </a:solidFill>
                <a:latin typeface="NimbusRomNo9L-Regu"/>
              </a:rPr>
              <a:t>first broadcast the query embedding to each </a:t>
            </a:r>
            <a:r>
              <a:rPr lang="en-US" altLang="zh-CN" sz="1100" dirty="0" smtClean="0">
                <a:solidFill>
                  <a:srgbClr val="000000"/>
                </a:solidFill>
                <a:latin typeface="NimbusRomNo9L-Regu"/>
              </a:rPr>
              <a:t>spatial location </a:t>
            </a:r>
            <a:r>
              <a:rPr lang="en-US" altLang="zh-CN" sz="1100" dirty="0">
                <a:solidFill>
                  <a:srgbClr val="000000"/>
                </a:solidFill>
                <a:latin typeface="NimbusRomNo9L-Regu"/>
              </a:rPr>
              <a:t>(</a:t>
            </a:r>
            <a:r>
              <a:rPr lang="en-US" altLang="zh-CN" sz="1100" dirty="0" err="1">
                <a:solidFill>
                  <a:srgbClr val="000000"/>
                </a:solidFill>
                <a:latin typeface="NimbusRomNo9L-Regu"/>
              </a:rPr>
              <a:t>i</a:t>
            </a:r>
            <a:r>
              <a:rPr lang="en-US" altLang="zh-CN" sz="1100" dirty="0">
                <a:solidFill>
                  <a:srgbClr val="000000"/>
                </a:solidFill>
                <a:latin typeface="NimbusRomNo9L-Regu"/>
              </a:rPr>
              <a:t>, j) and then concatenate it with the visual </a:t>
            </a:r>
            <a:r>
              <a:rPr lang="en-US" altLang="zh-CN" sz="1100" dirty="0" smtClean="0">
                <a:solidFill>
                  <a:srgbClr val="000000"/>
                </a:solidFill>
                <a:latin typeface="NimbusRomNo9L-Regu"/>
              </a:rPr>
              <a:t>and spatial </a:t>
            </a:r>
            <a:r>
              <a:rPr lang="en-US" altLang="zh-CN" sz="1100" dirty="0">
                <a:solidFill>
                  <a:srgbClr val="000000"/>
                </a:solidFill>
                <a:latin typeface="NimbusRomNo9L-Regu"/>
              </a:rPr>
              <a:t>features, giving rise to a 512 + 512 + 8 = </a:t>
            </a:r>
            <a:r>
              <a:rPr lang="en-US" altLang="zh-CN" sz="1100" dirty="0" smtClean="0">
                <a:solidFill>
                  <a:srgbClr val="000000"/>
                </a:solidFill>
                <a:latin typeface="NimbusRomNo9L-Regu"/>
              </a:rPr>
              <a:t>1032D feature </a:t>
            </a:r>
            <a:r>
              <a:rPr lang="en-US" altLang="zh-CN" sz="1100" dirty="0">
                <a:solidFill>
                  <a:srgbClr val="000000"/>
                </a:solidFill>
                <a:latin typeface="NimbusRomNo9L-Regu"/>
              </a:rPr>
              <a:t>vector. normalized respectively before the concatenation. We add</a:t>
            </a:r>
          </a:p>
          <a:p>
            <a:pPr>
              <a:lnSpc>
                <a:spcPct val="150000"/>
              </a:lnSpc>
            </a:pPr>
            <a:r>
              <a:rPr lang="en-US" altLang="zh-CN" sz="1100" dirty="0">
                <a:solidFill>
                  <a:srgbClr val="000000"/>
                </a:solidFill>
                <a:latin typeface="NimbusRomNo9L-Regu"/>
              </a:rPr>
              <a:t>a 1 × 1 convolution layer to better fuse them at each location independently, After this fusion step, we have a 512D feature</a:t>
            </a:r>
          </a:p>
          <a:p>
            <a:pPr>
              <a:lnSpc>
                <a:spcPct val="150000"/>
              </a:lnSpc>
            </a:pPr>
            <a:r>
              <a:rPr lang="en-US" altLang="zh-CN" sz="1100" dirty="0">
                <a:solidFill>
                  <a:srgbClr val="000000"/>
                </a:solidFill>
                <a:latin typeface="NimbusRomNo9L-Regu"/>
              </a:rPr>
              <a:t>vector for each location of the three spatial </a:t>
            </a:r>
            <a:r>
              <a:rPr lang="en-US" altLang="zh-CN" sz="1100" dirty="0" smtClean="0">
                <a:solidFill>
                  <a:srgbClr val="000000"/>
                </a:solidFill>
                <a:latin typeface="NimbusRomNo9L-Regu"/>
              </a:rPr>
              <a:t>resolutions</a:t>
            </a:r>
          </a:p>
          <a:p>
            <a:pPr>
              <a:lnSpc>
                <a:spcPct val="150000"/>
              </a:lnSpc>
            </a:pPr>
            <a:r>
              <a:rPr lang="en-US" altLang="zh-CN" sz="1100" b="1" dirty="0" smtClean="0">
                <a:solidFill>
                  <a:srgbClr val="000000"/>
                </a:solidFill>
                <a:latin typeface="NimbusRomNo9L-Medi"/>
              </a:rPr>
              <a:t>Grounding:</a:t>
            </a:r>
          </a:p>
          <a:p>
            <a:pPr>
              <a:lnSpc>
                <a:spcPct val="150000"/>
              </a:lnSpc>
            </a:pPr>
            <a:r>
              <a:rPr lang="en-US" altLang="zh-CN" sz="1100" dirty="0" smtClean="0">
                <a:solidFill>
                  <a:srgbClr val="000000"/>
                </a:solidFill>
                <a:latin typeface="NimbusRomNo9L-Regu"/>
              </a:rPr>
              <a:t>The </a:t>
            </a:r>
            <a:r>
              <a:rPr lang="en-US" altLang="zh-CN" sz="1100" dirty="0">
                <a:solidFill>
                  <a:srgbClr val="000000"/>
                </a:solidFill>
                <a:latin typeface="NimbusRomNo9L-Regu"/>
              </a:rPr>
              <a:t>grounding module takes the fused </a:t>
            </a:r>
            <a:r>
              <a:rPr lang="en-US" altLang="zh-CN" sz="1100" dirty="0" smtClean="0">
                <a:solidFill>
                  <a:srgbClr val="000000"/>
                </a:solidFill>
                <a:latin typeface="NimbusRomNo9L-Regu"/>
              </a:rPr>
              <a:t>features as </a:t>
            </a:r>
            <a:r>
              <a:rPr lang="en-US" altLang="zh-CN" sz="1100" dirty="0">
                <a:solidFill>
                  <a:srgbClr val="000000"/>
                </a:solidFill>
                <a:latin typeface="NimbusRomNo9L-Regu"/>
              </a:rPr>
              <a:t>input and generates a box prediction to ground the language query onto an image region.</a:t>
            </a:r>
            <a:r>
              <a:rPr lang="en-US" altLang="zh-CN" sz="1100" dirty="0"/>
              <a:t/>
            </a:r>
            <a:br>
              <a:rPr lang="en-US" altLang="zh-CN" sz="1100" dirty="0"/>
            </a:br>
            <a:endParaRPr lang="en-US" altLang="zh-CN" sz="1100" dirty="0">
              <a:solidFill>
                <a:srgbClr val="000000"/>
              </a:solidFill>
              <a:latin typeface="NimbusRomNo9L-Regu"/>
            </a:endParaRPr>
          </a:p>
          <a:p>
            <a:pPr>
              <a:lnSpc>
                <a:spcPct val="150000"/>
              </a:lnSpc>
            </a:pPr>
            <a:endParaRPr lang="en-US" altLang="zh-CN" sz="1100" dirty="0" smtClean="0">
              <a:solidFill>
                <a:srgbClr val="000000"/>
              </a:solidFill>
              <a:latin typeface="NimbusRomNo9L-Regu"/>
            </a:endParaRPr>
          </a:p>
          <a:p>
            <a:pPr>
              <a:lnSpc>
                <a:spcPct val="150000"/>
              </a:lnSpc>
            </a:pPr>
            <a:r>
              <a:rPr lang="en-US" altLang="zh-CN" sz="1100" dirty="0" smtClean="0"/>
              <a:t> </a:t>
            </a:r>
            <a:r>
              <a:rPr lang="en-US" altLang="zh-CN" sz="1100" dirty="0"/>
              <a:t/>
            </a:r>
            <a:br>
              <a:rPr lang="en-US" altLang="zh-CN" sz="1100" dirty="0"/>
            </a:br>
            <a:r>
              <a:rPr lang="en-US" altLang="zh-CN" sz="1100" b="1" dirty="0" smtClean="0"/>
              <a:t> </a:t>
            </a:r>
            <a:r>
              <a:rPr lang="en-US" altLang="zh-CN" sz="1100" dirty="0"/>
              <a:t/>
            </a:r>
            <a:br>
              <a:rPr lang="en-US" altLang="zh-CN" sz="1100" dirty="0"/>
            </a:br>
            <a:r>
              <a:rPr lang="en-US" altLang="zh-CN" sz="1100" dirty="0"/>
              <a:t/>
            </a:r>
            <a:br>
              <a:rPr lang="en-US" altLang="zh-CN" sz="1100" dirty="0"/>
            </a:br>
            <a:endParaRPr lang="en-US" altLang="zh-CN" sz="1100" dirty="0" smtClean="0">
              <a:solidFill>
                <a:schemeClr val="tx1">
                  <a:lumMod val="75000"/>
                  <a:lumOff val="25000"/>
                </a:schemeClr>
              </a:solidFill>
              <a:cs typeface="+mn-ea"/>
              <a:sym typeface="+mn-lt"/>
            </a:endParaRPr>
          </a:p>
          <a:p>
            <a:pPr>
              <a:lnSpc>
                <a:spcPct val="150000"/>
              </a:lnSpc>
            </a:pPr>
            <a:endParaRPr lang="zh-CN" altLang="en-US" sz="1100" dirty="0">
              <a:solidFill>
                <a:schemeClr val="tx1">
                  <a:lumMod val="75000"/>
                  <a:lumOff val="25000"/>
                </a:schemeClr>
              </a:solidFill>
              <a:cs typeface="+mn-ea"/>
              <a:sym typeface="+mn-lt"/>
            </a:endParaRPr>
          </a:p>
        </p:txBody>
      </p:sp>
      <p:sp>
        <p:nvSpPr>
          <p:cNvPr id="31" name="直接连接符 21"/>
          <p:cNvSpPr>
            <a:spLocks noChangeShapeType="1"/>
          </p:cNvSpPr>
          <p:nvPr/>
        </p:nvSpPr>
        <p:spPr bwMode="auto">
          <a:xfrm rot="5400000">
            <a:off x="5627370" y="-2278042"/>
            <a:ext cx="0" cy="6667500"/>
          </a:xfrm>
          <a:prstGeom prst="line">
            <a:avLst/>
          </a:prstGeom>
          <a:noFill/>
          <a:ln w="6350">
            <a:solidFill>
              <a:schemeClr val="tx1">
                <a:lumMod val="65000"/>
                <a:lumOff val="35000"/>
              </a:schemeClr>
            </a:solidFill>
            <a:miter lim="800000"/>
          </a:ln>
          <a:extLst>
            <a:ext uri="{909E8E84-426E-40DD-AFC4-6F175D3DCCD1}">
              <a14:hiddenFill xmlns:a14="http://schemas.microsoft.com/office/drawing/2010/main">
                <a:noFill/>
              </a14:hiddenFill>
            </a:ext>
          </a:extLst>
        </p:spPr>
        <p:txBody>
          <a:bodyPr lIns="82296" tIns="41148" rIns="82296" bIns="41148"/>
          <a:lstStyle/>
          <a:p>
            <a:endParaRPr lang="zh-CN" altLang="en-US" dirty="0">
              <a:solidFill>
                <a:schemeClr val="accent1"/>
              </a:solidFill>
              <a:cs typeface="+mn-ea"/>
              <a:sym typeface="+mn-lt"/>
            </a:endParaRPr>
          </a:p>
        </p:txBody>
      </p:sp>
    </p:spTree>
    <p:extLst>
      <p:ext uri="{BB962C8B-B14F-4D97-AF65-F5344CB8AC3E}">
        <p14:creationId xmlns:p14="http://schemas.microsoft.com/office/powerpoint/2010/main" val="1792925308"/>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850"/>
                            </p:stCondLst>
                            <p:childTnLst>
                              <p:par>
                                <p:cTn id="10" presetID="2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par>
                          <p:cTn id="13" fill="hold">
                            <p:stCondLst>
                              <p:cond delay="1350"/>
                            </p:stCondLst>
                            <p:childTnLst>
                              <p:par>
                                <p:cTn id="14" presetID="16" presetClass="entr" presetSubtype="21"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barn(inVertical)">
                                      <p:cBhvr>
                                        <p:cTn id="16"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51458" y="1295400"/>
            <a:ext cx="10114236" cy="4844908"/>
          </a:xfrm>
          <a:prstGeom prst="rect">
            <a:avLst/>
          </a:prstGeom>
        </p:spPr>
      </p:pic>
    </p:spTree>
    <p:extLst>
      <p:ext uri="{BB962C8B-B14F-4D97-AF65-F5344CB8AC3E}">
        <p14:creationId xmlns:p14="http://schemas.microsoft.com/office/powerpoint/2010/main" val="202591701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91364" y="1363980"/>
            <a:ext cx="11045204" cy="4696278"/>
          </a:xfrm>
          <a:prstGeom prst="rect">
            <a:avLst/>
          </a:prstGeom>
        </p:spPr>
      </p:pic>
    </p:spTree>
    <p:extLst>
      <p:ext uri="{BB962C8B-B14F-4D97-AF65-F5344CB8AC3E}">
        <p14:creationId xmlns:p14="http://schemas.microsoft.com/office/powerpoint/2010/main" val="32593204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04801" y="1783080"/>
            <a:ext cx="5778541" cy="2669995"/>
          </a:xfrm>
          <a:prstGeom prst="rect">
            <a:avLst/>
          </a:prstGeom>
        </p:spPr>
      </p:pic>
    </p:spTree>
    <p:extLst>
      <p:ext uri="{BB962C8B-B14F-4D97-AF65-F5344CB8AC3E}">
        <p14:creationId xmlns:p14="http://schemas.microsoft.com/office/powerpoint/2010/main" val="203446124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36720" y="72721"/>
            <a:ext cx="11977760" cy="5367466"/>
          </a:xfrm>
          <a:prstGeom prst="rect">
            <a:avLst/>
          </a:prstGeom>
        </p:spPr>
      </p:pic>
    </p:spTree>
    <p:extLst>
      <p:ext uri="{BB962C8B-B14F-4D97-AF65-F5344CB8AC3E}">
        <p14:creationId xmlns:p14="http://schemas.microsoft.com/office/powerpoint/2010/main" val="34992015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1"/>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ut35fqav">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ut35fqav">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7481</TotalTime>
  <Words>287</Words>
  <Application>Microsoft Office PowerPoint</Application>
  <PresentationFormat>宽屏</PresentationFormat>
  <Paragraphs>47</Paragraphs>
  <Slides>12</Slides>
  <Notes>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12</vt:i4>
      </vt:variant>
    </vt:vector>
  </HeadingPairs>
  <TitlesOfParts>
    <vt:vector size="20" baseType="lpstr">
      <vt:lpstr>NimbusRomNo9L-Medi</vt:lpstr>
      <vt:lpstr>NimbusRomNo9L-Regu</vt:lpstr>
      <vt:lpstr>等线</vt:lpstr>
      <vt:lpstr>微软雅黑</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dc:title>
  <dc:creator>Administrator</dc:creator>
  <cp:lastModifiedBy>cutexin</cp:lastModifiedBy>
  <cp:revision>37</cp:revision>
  <dcterms:created xsi:type="dcterms:W3CDTF">2017-11-08T03:53:00Z</dcterms:created>
  <dcterms:modified xsi:type="dcterms:W3CDTF">2021-12-01T08:01:54Z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