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Lst>
  <p:sldSz cx="18288000" cy="10287000"/>
  <p:notesSz cx="6858000" cy="9144000"/>
  <p:embeddedFontLst>
    <p:embeddedFont>
      <p:font typeface="Calibri" panose="020F0502020204030204" pitchFamily="34" charset="0"/>
      <p:regular r:id="rId15"/>
      <p:bold r:id="rId16"/>
      <p:italic r:id="rId17"/>
      <p:boldItalic r:id="rId18"/>
    </p:embeddedFont>
    <p:embeddedFont>
      <p:font typeface="Montserrat" panose="00000500000000000000" pitchFamily="2" charset="0"/>
      <p:regular r:id="rId19"/>
      <p:bold r:id="rId20"/>
      <p:italic r:id="rId21"/>
      <p:boldItalic r:id="rId22"/>
    </p:embeddedFont>
    <p:embeddedFont>
      <p:font typeface="Montserrat Bold" panose="00000800000000000000" charset="0"/>
      <p:regular r:id="rId23"/>
    </p:embeddedFont>
    <p:embeddedFont>
      <p:font typeface="Poppins" panose="00000800000000000000" pitchFamily="2" charset="0"/>
      <p:bold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2" d="100"/>
          <a:sy n="72" d="100"/>
        </p:scale>
        <p:origin x="65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24-Aug-25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24-Aug-25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24-Aug-25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24-Aug-25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24-Aug-25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24-Aug-25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24-Aug-25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24-Aug-25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24-Aug-25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24-Aug-25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24-Aug-25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24-Aug-25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E5FF"/>
        </a:solidFill>
        <a:effectLst/>
      </p:bgPr>
    </p:bg>
    <p:spTree>
      <p:nvGrpSpPr>
        <p:cNvPr id="1" name=""/>
        <p:cNvGrpSpPr/>
        <p:nvPr/>
      </p:nvGrpSpPr>
      <p:grpSpPr>
        <a:xfrm>
          <a:off x="0" y="0"/>
          <a:ext cx="0" cy="0"/>
          <a:chOff x="0" y="0"/>
          <a:chExt cx="0" cy="0"/>
        </a:xfrm>
      </p:grpSpPr>
      <p:grpSp>
        <p:nvGrpSpPr>
          <p:cNvPr id="2" name="Group 2"/>
          <p:cNvGrpSpPr/>
          <p:nvPr/>
        </p:nvGrpSpPr>
        <p:grpSpPr>
          <a:xfrm>
            <a:off x="14073579" y="4098903"/>
            <a:ext cx="3185721" cy="3185721"/>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58000"/>
                  </a:srgbClr>
                </a:gs>
                <a:gs pos="100000">
                  <a:srgbClr val="F7ACFF">
                    <a:alpha val="0"/>
                  </a:srgbClr>
                </a:gs>
              </a:gsLst>
              <a:lin ang="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443958" y="1646797"/>
            <a:ext cx="16268566" cy="1302136"/>
          </a:xfrm>
          <a:prstGeom prst="rect">
            <a:avLst/>
          </a:prstGeom>
        </p:spPr>
        <p:txBody>
          <a:bodyPr lIns="0" tIns="0" rIns="0" bIns="0" rtlCol="0" anchor="t">
            <a:spAutoFit/>
          </a:bodyPr>
          <a:lstStyle/>
          <a:p>
            <a:pPr algn="ctr">
              <a:lnSpc>
                <a:spcPts val="9106"/>
              </a:lnSpc>
            </a:pPr>
            <a:r>
              <a:rPr lang="en-US" sz="11382" b="1">
                <a:solidFill>
                  <a:srgbClr val="240960"/>
                </a:solidFill>
                <a:latin typeface="Montserrat Bold"/>
                <a:ea typeface="Montserrat Bold"/>
                <a:cs typeface="Montserrat Bold"/>
                <a:sym typeface="Montserrat Bold"/>
              </a:rPr>
              <a:t>DIGITAL PORTFOLIO</a:t>
            </a:r>
          </a:p>
        </p:txBody>
      </p:sp>
      <p:grpSp>
        <p:nvGrpSpPr>
          <p:cNvPr id="6" name="Group 6"/>
          <p:cNvGrpSpPr/>
          <p:nvPr/>
        </p:nvGrpSpPr>
        <p:grpSpPr>
          <a:xfrm>
            <a:off x="16244470" y="6280710"/>
            <a:ext cx="884434" cy="884434"/>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96000"/>
                  </a:srgbClr>
                </a:gs>
              </a:gsLst>
              <a:lin ang="0"/>
            </a:gra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1056686" y="5132842"/>
            <a:ext cx="16655838" cy="4461029"/>
          </a:xfrm>
          <a:prstGeom prst="rect">
            <a:avLst/>
          </a:prstGeom>
        </p:spPr>
        <p:txBody>
          <a:bodyPr wrap="square" lIns="0" tIns="0" rIns="0" bIns="0" rtlCol="0" anchor="t">
            <a:spAutoFit/>
          </a:bodyPr>
          <a:lstStyle/>
          <a:p>
            <a:r>
              <a:rPr lang="en-US" sz="4768" b="1" dirty="0">
                <a:solidFill>
                  <a:srgbClr val="240960"/>
                </a:solidFill>
                <a:latin typeface="Poppins" panose="00000800000000000000" pitchFamily="2" charset="0"/>
                <a:ea typeface="Montserrat"/>
                <a:cs typeface="Poppins" panose="00000800000000000000" pitchFamily="2" charset="0"/>
                <a:sym typeface="Montserrat"/>
              </a:rPr>
              <a:t>STUDENT NAME: R.GIRIJA</a:t>
            </a:r>
          </a:p>
          <a:p>
            <a:r>
              <a:rPr lang="en-US" sz="4800" dirty="0">
                <a:solidFill>
                  <a:srgbClr val="240960"/>
                </a:solidFill>
                <a:latin typeface="Poppins" panose="00000800000000000000" pitchFamily="2" charset="0"/>
                <a:ea typeface="Montserrat"/>
                <a:cs typeface="Poppins" panose="00000800000000000000" pitchFamily="2" charset="0"/>
                <a:sym typeface="Montserrat"/>
              </a:rPr>
              <a:t>REG.NO AND NMID: autanm102cnu44csc12</a:t>
            </a:r>
          </a:p>
          <a:p>
            <a:r>
              <a:rPr lang="en-US" sz="4800" dirty="0">
                <a:solidFill>
                  <a:srgbClr val="240960"/>
                </a:solidFill>
                <a:latin typeface="Poppins" panose="00000800000000000000" pitchFamily="2" charset="0"/>
                <a:ea typeface="Montserrat"/>
                <a:cs typeface="Poppins" panose="00000800000000000000" pitchFamily="2" charset="0"/>
                <a:sym typeface="Montserrat"/>
              </a:rPr>
              <a:t>DEPARTMENT: </a:t>
            </a:r>
            <a:r>
              <a:rPr lang="en-US" sz="4800" dirty="0" err="1">
                <a:solidFill>
                  <a:srgbClr val="240960"/>
                </a:solidFill>
                <a:latin typeface="Poppins" panose="00000800000000000000" pitchFamily="2" charset="0"/>
                <a:ea typeface="Montserrat"/>
                <a:cs typeface="Poppins" panose="00000800000000000000" pitchFamily="2" charset="0"/>
                <a:sym typeface="Montserrat"/>
              </a:rPr>
              <a:t>B.Sc</a:t>
            </a:r>
            <a:r>
              <a:rPr lang="en-US" sz="4800" dirty="0">
                <a:solidFill>
                  <a:srgbClr val="240960"/>
                </a:solidFill>
                <a:latin typeface="Poppins" panose="00000800000000000000" pitchFamily="2" charset="0"/>
                <a:ea typeface="Montserrat"/>
                <a:cs typeface="Poppins" panose="00000800000000000000" pitchFamily="2" charset="0"/>
                <a:sym typeface="Montserrat"/>
              </a:rPr>
              <a:t> COMPUTER SCIENCE</a:t>
            </a:r>
          </a:p>
          <a:p>
            <a:r>
              <a:rPr lang="en-US" sz="4800" dirty="0">
                <a:solidFill>
                  <a:srgbClr val="240960"/>
                </a:solidFill>
                <a:latin typeface="Poppins" panose="00000800000000000000" pitchFamily="2" charset="0"/>
                <a:ea typeface="Montserrat"/>
                <a:cs typeface="Poppins" panose="00000800000000000000" pitchFamily="2" charset="0"/>
                <a:sym typeface="Montserrat"/>
              </a:rPr>
              <a:t>COLLEGE: C. KANDASWAMI NAIDU WOMEN’S COLLEGE</a:t>
            </a:r>
          </a:p>
          <a:p>
            <a:pPr>
              <a:lnSpc>
                <a:spcPts val="3814"/>
              </a:lnSpc>
            </a:pPr>
            <a:endParaRPr lang="en-US" sz="4800" dirty="0">
              <a:solidFill>
                <a:srgbClr val="240960"/>
              </a:solidFill>
              <a:latin typeface="Poppins" panose="00000800000000000000" pitchFamily="2" charset="0"/>
              <a:ea typeface="Montserrat"/>
              <a:cs typeface="Poppins" panose="00000800000000000000" pitchFamily="2" charset="0"/>
              <a:sym typeface="Montserrat"/>
            </a:endParaRPr>
          </a:p>
          <a:p>
            <a:pPr>
              <a:lnSpc>
                <a:spcPts val="3814"/>
              </a:lnSpc>
            </a:pPr>
            <a:endParaRPr lang="en-US" sz="4800" dirty="0">
              <a:solidFill>
                <a:srgbClr val="240960"/>
              </a:solidFill>
              <a:latin typeface="Poppins" panose="00000800000000000000" pitchFamily="2" charset="0"/>
              <a:ea typeface="Montserrat"/>
              <a:cs typeface="Poppins" panose="00000800000000000000" pitchFamily="2" charset="0"/>
              <a:sym typeface="Montserrat"/>
            </a:endParaRPr>
          </a:p>
          <a:p>
            <a:pPr>
              <a:lnSpc>
                <a:spcPts val="3814"/>
              </a:lnSpc>
            </a:pPr>
            <a:endParaRPr lang="en-US" sz="4768" b="1" dirty="0">
              <a:solidFill>
                <a:srgbClr val="240960"/>
              </a:solidFill>
              <a:latin typeface="Poppins" panose="00000800000000000000" pitchFamily="2" charset="0"/>
              <a:ea typeface="Montserrat"/>
              <a:cs typeface="Poppins" panose="00000800000000000000" pitchFamily="2" charset="0"/>
              <a:sym typeface="Montserrat"/>
            </a:endParaRPr>
          </a:p>
        </p:txBody>
      </p:sp>
      <p:sp>
        <p:nvSpPr>
          <p:cNvPr id="10" name="TextBox 10"/>
          <p:cNvSpPr txBox="1"/>
          <p:nvPr/>
        </p:nvSpPr>
        <p:spPr>
          <a:xfrm>
            <a:off x="16050268" y="9473025"/>
            <a:ext cx="724046" cy="242737"/>
          </a:xfrm>
          <a:prstGeom prst="rect">
            <a:avLst/>
          </a:prstGeom>
        </p:spPr>
        <p:txBody>
          <a:bodyPr lIns="0" tIns="0" rIns="0" bIns="0" rtlCol="0" anchor="t">
            <a:spAutoFit/>
          </a:bodyPr>
          <a:lstStyle/>
          <a:p>
            <a:pPr algn="l">
              <a:lnSpc>
                <a:spcPts val="1859"/>
              </a:lnSpc>
            </a:pPr>
            <a:r>
              <a:rPr lang="en-US" sz="1822" b="1">
                <a:solidFill>
                  <a:srgbClr val="240960"/>
                </a:solidFill>
                <a:latin typeface="Montserrat Bold"/>
                <a:ea typeface="Montserrat Bold"/>
                <a:cs typeface="Montserrat Bold"/>
                <a:sym typeface="Montserrat Bold"/>
              </a:rPr>
              <a:t>Page</a:t>
            </a:r>
          </a:p>
        </p:txBody>
      </p:sp>
      <p:sp>
        <p:nvSpPr>
          <p:cNvPr id="11" name="TextBox 11"/>
          <p:cNvSpPr txBox="1"/>
          <p:nvPr/>
        </p:nvSpPr>
        <p:spPr>
          <a:xfrm>
            <a:off x="16774314" y="9473025"/>
            <a:ext cx="354591" cy="241692"/>
          </a:xfrm>
          <a:prstGeom prst="rect">
            <a:avLst/>
          </a:prstGeom>
        </p:spPr>
        <p:txBody>
          <a:bodyPr lIns="0" tIns="0" rIns="0" bIns="0" rtlCol="0" anchor="t">
            <a:spAutoFit/>
          </a:bodyPr>
          <a:lstStyle/>
          <a:p>
            <a:pPr algn="l">
              <a:lnSpc>
                <a:spcPts val="1859"/>
              </a:lnSpc>
            </a:pPr>
            <a:r>
              <a:rPr lang="en-US" sz="1822">
                <a:solidFill>
                  <a:srgbClr val="240960"/>
                </a:solidFill>
                <a:latin typeface="Montserrat"/>
                <a:ea typeface="Montserrat"/>
                <a:cs typeface="Montserrat"/>
                <a:sym typeface="Montserrat"/>
              </a:rPr>
              <a:t>01</a:t>
            </a:r>
          </a:p>
        </p:txBody>
      </p:sp>
      <p:sp>
        <p:nvSpPr>
          <p:cNvPr id="12" name="Freeform 12"/>
          <p:cNvSpPr/>
          <p:nvPr/>
        </p:nvSpPr>
        <p:spPr>
          <a:xfrm>
            <a:off x="1028700" y="9444450"/>
            <a:ext cx="415258" cy="415258"/>
          </a:xfrm>
          <a:custGeom>
            <a:avLst/>
            <a:gdLst/>
            <a:ahLst/>
            <a:cxnLst/>
            <a:rect l="l" t="t" r="r" b="b"/>
            <a:pathLst>
              <a:path w="415258" h="415258">
                <a:moveTo>
                  <a:pt x="0" y="0"/>
                </a:moveTo>
                <a:lnTo>
                  <a:pt x="415258" y="0"/>
                </a:lnTo>
                <a:lnTo>
                  <a:pt x="415258" y="415258"/>
                </a:lnTo>
                <a:lnTo>
                  <a:pt x="0" y="4152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E5FF"/>
        </a:solidFill>
        <a:effectLst/>
      </p:bgPr>
    </p:bg>
    <p:spTree>
      <p:nvGrpSpPr>
        <p:cNvPr id="1" name=""/>
        <p:cNvGrpSpPr/>
        <p:nvPr/>
      </p:nvGrpSpPr>
      <p:grpSpPr>
        <a:xfrm>
          <a:off x="0" y="0"/>
          <a:ext cx="0" cy="0"/>
          <a:chOff x="0" y="0"/>
          <a:chExt cx="0" cy="0"/>
        </a:xfrm>
      </p:grpSpPr>
      <p:sp>
        <p:nvSpPr>
          <p:cNvPr id="5" name="Freeform 5"/>
          <p:cNvSpPr/>
          <p:nvPr/>
        </p:nvSpPr>
        <p:spPr>
          <a:xfrm>
            <a:off x="1028700" y="9444450"/>
            <a:ext cx="415258" cy="415258"/>
          </a:xfrm>
          <a:custGeom>
            <a:avLst/>
            <a:gdLst/>
            <a:ahLst/>
            <a:cxnLst/>
            <a:rect l="l" t="t" r="r" b="b"/>
            <a:pathLst>
              <a:path w="415258" h="415258">
                <a:moveTo>
                  <a:pt x="0" y="0"/>
                </a:moveTo>
                <a:lnTo>
                  <a:pt x="415258" y="0"/>
                </a:lnTo>
                <a:lnTo>
                  <a:pt x="415258" y="415258"/>
                </a:lnTo>
                <a:lnTo>
                  <a:pt x="0" y="4152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8412232" y="6978409"/>
            <a:ext cx="978035" cy="97803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96000"/>
                  </a:srgbClr>
                </a:gs>
              </a:gsLst>
              <a:lin ang="0"/>
            </a:gra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840087" y="6978409"/>
            <a:ext cx="1256320" cy="125632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16050268" y="9473025"/>
            <a:ext cx="724046" cy="242737"/>
          </a:xfrm>
          <a:prstGeom prst="rect">
            <a:avLst/>
          </a:prstGeom>
        </p:spPr>
        <p:txBody>
          <a:bodyPr lIns="0" tIns="0" rIns="0" bIns="0" rtlCol="0" anchor="t">
            <a:spAutoFit/>
          </a:bodyPr>
          <a:lstStyle/>
          <a:p>
            <a:pPr algn="l">
              <a:lnSpc>
                <a:spcPts val="1859"/>
              </a:lnSpc>
            </a:pPr>
            <a:r>
              <a:rPr lang="en-US" sz="1822" b="1">
                <a:solidFill>
                  <a:srgbClr val="240960"/>
                </a:solidFill>
                <a:latin typeface="Montserrat Bold"/>
                <a:ea typeface="Montserrat Bold"/>
                <a:cs typeface="Montserrat Bold"/>
                <a:sym typeface="Montserrat Bold"/>
              </a:rPr>
              <a:t>Page</a:t>
            </a:r>
          </a:p>
        </p:txBody>
      </p:sp>
      <p:sp>
        <p:nvSpPr>
          <p:cNvPr id="15" name="TextBox 15"/>
          <p:cNvSpPr txBox="1"/>
          <p:nvPr/>
        </p:nvSpPr>
        <p:spPr>
          <a:xfrm>
            <a:off x="16774314" y="9473025"/>
            <a:ext cx="354591" cy="241636"/>
          </a:xfrm>
          <a:prstGeom prst="rect">
            <a:avLst/>
          </a:prstGeom>
        </p:spPr>
        <p:txBody>
          <a:bodyPr lIns="0" tIns="0" rIns="0" bIns="0" rtlCol="0" anchor="t">
            <a:spAutoFit/>
          </a:bodyPr>
          <a:lstStyle/>
          <a:p>
            <a:pPr algn="l">
              <a:lnSpc>
                <a:spcPts val="1859"/>
              </a:lnSpc>
            </a:pPr>
            <a:r>
              <a:rPr lang="en-US" sz="1822">
                <a:solidFill>
                  <a:srgbClr val="240960"/>
                </a:solidFill>
                <a:latin typeface="Montserrat"/>
                <a:ea typeface="Montserrat"/>
                <a:cs typeface="Montserrat"/>
                <a:sym typeface="Montserrat"/>
              </a:rPr>
              <a:t>06</a:t>
            </a:r>
          </a:p>
        </p:txBody>
      </p:sp>
      <p:sp>
        <p:nvSpPr>
          <p:cNvPr id="16" name="TextBox 16"/>
          <p:cNvSpPr txBox="1"/>
          <p:nvPr/>
        </p:nvSpPr>
        <p:spPr>
          <a:xfrm>
            <a:off x="3461175" y="778923"/>
            <a:ext cx="11365649" cy="766255"/>
          </a:xfrm>
          <a:prstGeom prst="rect">
            <a:avLst/>
          </a:prstGeom>
        </p:spPr>
        <p:txBody>
          <a:bodyPr lIns="0" tIns="0" rIns="0" bIns="0" rtlCol="0" anchor="t">
            <a:spAutoFit/>
          </a:bodyPr>
          <a:lstStyle/>
          <a:p>
            <a:pPr algn="ctr">
              <a:lnSpc>
                <a:spcPts val="5467"/>
              </a:lnSpc>
            </a:pPr>
            <a:r>
              <a:rPr lang="en-US" sz="6833" b="1">
                <a:solidFill>
                  <a:srgbClr val="240960"/>
                </a:solidFill>
                <a:latin typeface="Montserrat Bold"/>
                <a:ea typeface="Montserrat Bold"/>
                <a:cs typeface="Montserrat Bold"/>
                <a:sym typeface="Montserrat Bold"/>
              </a:rPr>
              <a:t>Results and Screenshots</a:t>
            </a:r>
          </a:p>
        </p:txBody>
      </p:sp>
      <p:pic>
        <p:nvPicPr>
          <p:cNvPr id="20" name="Picture 19">
            <a:extLst>
              <a:ext uri="{FF2B5EF4-FFF2-40B4-BE49-F238E27FC236}">
                <a16:creationId xmlns:a16="http://schemas.microsoft.com/office/drawing/2014/main" id="{64518B75-2AF0-40E6-9B1E-3ADE833FEEEB}"/>
              </a:ext>
            </a:extLst>
          </p:cNvPr>
          <p:cNvPicPr>
            <a:picLocks noChangeAspect="1"/>
          </p:cNvPicPr>
          <p:nvPr/>
        </p:nvPicPr>
        <p:blipFill>
          <a:blip r:embed="rId4"/>
          <a:stretch>
            <a:fillRect/>
          </a:stretch>
        </p:blipFill>
        <p:spPr>
          <a:xfrm>
            <a:off x="208302" y="1714500"/>
            <a:ext cx="17871394" cy="710664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DE5FF"/>
        </a:solidFill>
        <a:effectLst/>
      </p:bgPr>
    </p:bg>
    <p:spTree>
      <p:nvGrpSpPr>
        <p:cNvPr id="1" name=""/>
        <p:cNvGrpSpPr/>
        <p:nvPr/>
      </p:nvGrpSpPr>
      <p:grpSpPr>
        <a:xfrm>
          <a:off x="0" y="0"/>
          <a:ext cx="0" cy="0"/>
          <a:chOff x="0" y="0"/>
          <a:chExt cx="0" cy="0"/>
        </a:xfrm>
      </p:grpSpPr>
      <p:sp>
        <p:nvSpPr>
          <p:cNvPr id="5" name="Freeform 5"/>
          <p:cNvSpPr/>
          <p:nvPr/>
        </p:nvSpPr>
        <p:spPr>
          <a:xfrm>
            <a:off x="1028700" y="9444450"/>
            <a:ext cx="415258" cy="415258"/>
          </a:xfrm>
          <a:custGeom>
            <a:avLst/>
            <a:gdLst/>
            <a:ahLst/>
            <a:cxnLst/>
            <a:rect l="l" t="t" r="r" b="b"/>
            <a:pathLst>
              <a:path w="415258" h="415258">
                <a:moveTo>
                  <a:pt x="0" y="0"/>
                </a:moveTo>
                <a:lnTo>
                  <a:pt x="415258" y="0"/>
                </a:lnTo>
                <a:lnTo>
                  <a:pt x="415258" y="415258"/>
                </a:lnTo>
                <a:lnTo>
                  <a:pt x="0" y="4152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8412232" y="6978409"/>
            <a:ext cx="978035" cy="97803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96000"/>
                  </a:srgbClr>
                </a:gs>
              </a:gsLst>
              <a:lin ang="0"/>
            </a:gra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840087" y="6978409"/>
            <a:ext cx="1256320" cy="125632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16050268" y="9473025"/>
            <a:ext cx="724046" cy="242737"/>
          </a:xfrm>
          <a:prstGeom prst="rect">
            <a:avLst/>
          </a:prstGeom>
        </p:spPr>
        <p:txBody>
          <a:bodyPr lIns="0" tIns="0" rIns="0" bIns="0" rtlCol="0" anchor="t">
            <a:spAutoFit/>
          </a:bodyPr>
          <a:lstStyle/>
          <a:p>
            <a:pPr algn="l">
              <a:lnSpc>
                <a:spcPts val="1859"/>
              </a:lnSpc>
            </a:pPr>
            <a:r>
              <a:rPr lang="en-US" sz="1822" b="1">
                <a:solidFill>
                  <a:srgbClr val="240960"/>
                </a:solidFill>
                <a:latin typeface="Montserrat Bold"/>
                <a:ea typeface="Montserrat Bold"/>
                <a:cs typeface="Montserrat Bold"/>
                <a:sym typeface="Montserrat Bold"/>
              </a:rPr>
              <a:t>Page</a:t>
            </a:r>
          </a:p>
        </p:txBody>
      </p:sp>
      <p:sp>
        <p:nvSpPr>
          <p:cNvPr id="15" name="TextBox 15"/>
          <p:cNvSpPr txBox="1"/>
          <p:nvPr/>
        </p:nvSpPr>
        <p:spPr>
          <a:xfrm>
            <a:off x="16774314" y="9473025"/>
            <a:ext cx="354591" cy="241636"/>
          </a:xfrm>
          <a:prstGeom prst="rect">
            <a:avLst/>
          </a:prstGeom>
        </p:spPr>
        <p:txBody>
          <a:bodyPr lIns="0" tIns="0" rIns="0" bIns="0" rtlCol="0" anchor="t">
            <a:spAutoFit/>
          </a:bodyPr>
          <a:lstStyle/>
          <a:p>
            <a:pPr algn="l">
              <a:lnSpc>
                <a:spcPts val="1859"/>
              </a:lnSpc>
            </a:pPr>
            <a:r>
              <a:rPr lang="en-US" sz="1822">
                <a:solidFill>
                  <a:srgbClr val="240960"/>
                </a:solidFill>
                <a:latin typeface="Montserrat"/>
                <a:ea typeface="Montserrat"/>
                <a:cs typeface="Montserrat"/>
                <a:sym typeface="Montserrat"/>
              </a:rPr>
              <a:t>06</a:t>
            </a:r>
          </a:p>
        </p:txBody>
      </p:sp>
      <p:sp>
        <p:nvSpPr>
          <p:cNvPr id="16" name="TextBox 16"/>
          <p:cNvSpPr txBox="1"/>
          <p:nvPr/>
        </p:nvSpPr>
        <p:spPr>
          <a:xfrm>
            <a:off x="3461175" y="414845"/>
            <a:ext cx="11365649" cy="766255"/>
          </a:xfrm>
          <a:prstGeom prst="rect">
            <a:avLst/>
          </a:prstGeom>
        </p:spPr>
        <p:txBody>
          <a:bodyPr lIns="0" tIns="0" rIns="0" bIns="0" rtlCol="0" anchor="t">
            <a:spAutoFit/>
          </a:bodyPr>
          <a:lstStyle/>
          <a:p>
            <a:pPr algn="ctr">
              <a:lnSpc>
                <a:spcPts val="5467"/>
              </a:lnSpc>
            </a:pPr>
            <a:r>
              <a:rPr lang="en-US" sz="6833" b="1" dirty="0">
                <a:solidFill>
                  <a:srgbClr val="240960"/>
                </a:solidFill>
                <a:latin typeface="Montserrat Bold"/>
                <a:ea typeface="Montserrat Bold"/>
                <a:cs typeface="Montserrat Bold"/>
                <a:sym typeface="Montserrat Bold"/>
              </a:rPr>
              <a:t>Results and Screenshots</a:t>
            </a:r>
          </a:p>
        </p:txBody>
      </p:sp>
      <p:pic>
        <p:nvPicPr>
          <p:cNvPr id="3" name="Picture 2">
            <a:extLst>
              <a:ext uri="{FF2B5EF4-FFF2-40B4-BE49-F238E27FC236}">
                <a16:creationId xmlns:a16="http://schemas.microsoft.com/office/drawing/2014/main" id="{4DDB7387-FBBC-479F-96A5-B3D120A321DD}"/>
              </a:ext>
            </a:extLst>
          </p:cNvPr>
          <p:cNvPicPr>
            <a:picLocks noChangeAspect="1"/>
          </p:cNvPicPr>
          <p:nvPr/>
        </p:nvPicPr>
        <p:blipFill>
          <a:blip r:embed="rId4"/>
          <a:stretch>
            <a:fillRect/>
          </a:stretch>
        </p:blipFill>
        <p:spPr>
          <a:xfrm>
            <a:off x="1145538" y="1257300"/>
            <a:ext cx="16006558" cy="7918318"/>
          </a:xfrm>
          <a:prstGeom prst="rect">
            <a:avLst/>
          </a:prstGeom>
        </p:spPr>
      </p:pic>
    </p:spTree>
    <p:extLst>
      <p:ext uri="{BB962C8B-B14F-4D97-AF65-F5344CB8AC3E}">
        <p14:creationId xmlns:p14="http://schemas.microsoft.com/office/powerpoint/2010/main" val="1444610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DE5FF"/>
        </a:solidFill>
        <a:effectLst/>
      </p:bgPr>
    </p:bg>
    <p:spTree>
      <p:nvGrpSpPr>
        <p:cNvPr id="1" name=""/>
        <p:cNvGrpSpPr/>
        <p:nvPr/>
      </p:nvGrpSpPr>
      <p:grpSpPr>
        <a:xfrm>
          <a:off x="0" y="0"/>
          <a:ext cx="0" cy="0"/>
          <a:chOff x="0" y="0"/>
          <a:chExt cx="0" cy="0"/>
        </a:xfrm>
      </p:grpSpPr>
      <p:sp>
        <p:nvSpPr>
          <p:cNvPr id="2" name="TextBox 2"/>
          <p:cNvSpPr txBox="1"/>
          <p:nvPr/>
        </p:nvSpPr>
        <p:spPr>
          <a:xfrm>
            <a:off x="16050268" y="9473025"/>
            <a:ext cx="724046" cy="242737"/>
          </a:xfrm>
          <a:prstGeom prst="rect">
            <a:avLst/>
          </a:prstGeom>
        </p:spPr>
        <p:txBody>
          <a:bodyPr lIns="0" tIns="0" rIns="0" bIns="0" rtlCol="0" anchor="t">
            <a:spAutoFit/>
          </a:bodyPr>
          <a:lstStyle/>
          <a:p>
            <a:pPr algn="l">
              <a:lnSpc>
                <a:spcPts val="1859"/>
              </a:lnSpc>
            </a:pPr>
            <a:r>
              <a:rPr lang="en-US" sz="1822" b="1">
                <a:solidFill>
                  <a:srgbClr val="240960"/>
                </a:solidFill>
                <a:latin typeface="Montserrat Bold"/>
                <a:ea typeface="Montserrat Bold"/>
                <a:cs typeface="Montserrat Bold"/>
                <a:sym typeface="Montserrat Bold"/>
              </a:rPr>
              <a:t>Page</a:t>
            </a:r>
          </a:p>
        </p:txBody>
      </p:sp>
      <p:sp>
        <p:nvSpPr>
          <p:cNvPr id="3" name="TextBox 3"/>
          <p:cNvSpPr txBox="1"/>
          <p:nvPr/>
        </p:nvSpPr>
        <p:spPr>
          <a:xfrm>
            <a:off x="16774314" y="9473025"/>
            <a:ext cx="484986" cy="241636"/>
          </a:xfrm>
          <a:prstGeom prst="rect">
            <a:avLst/>
          </a:prstGeom>
        </p:spPr>
        <p:txBody>
          <a:bodyPr lIns="0" tIns="0" rIns="0" bIns="0" rtlCol="0" anchor="t">
            <a:spAutoFit/>
          </a:bodyPr>
          <a:lstStyle/>
          <a:p>
            <a:pPr algn="l">
              <a:lnSpc>
                <a:spcPts val="1859"/>
              </a:lnSpc>
            </a:pPr>
            <a:r>
              <a:rPr lang="en-US" sz="1822">
                <a:solidFill>
                  <a:srgbClr val="240960"/>
                </a:solidFill>
                <a:latin typeface="Montserrat"/>
                <a:ea typeface="Montserrat"/>
                <a:cs typeface="Montserrat"/>
                <a:sym typeface="Montserrat"/>
              </a:rPr>
              <a:t>09</a:t>
            </a:r>
          </a:p>
        </p:txBody>
      </p:sp>
      <p:sp>
        <p:nvSpPr>
          <p:cNvPr id="4" name="Freeform 4"/>
          <p:cNvSpPr/>
          <p:nvPr/>
        </p:nvSpPr>
        <p:spPr>
          <a:xfrm>
            <a:off x="1028700" y="9444450"/>
            <a:ext cx="415258" cy="415258"/>
          </a:xfrm>
          <a:custGeom>
            <a:avLst/>
            <a:gdLst/>
            <a:ahLst/>
            <a:cxnLst/>
            <a:rect l="l" t="t" r="r" b="b"/>
            <a:pathLst>
              <a:path w="415258" h="415258">
                <a:moveTo>
                  <a:pt x="0" y="0"/>
                </a:moveTo>
                <a:lnTo>
                  <a:pt x="415258" y="0"/>
                </a:lnTo>
                <a:lnTo>
                  <a:pt x="415258" y="415258"/>
                </a:lnTo>
                <a:lnTo>
                  <a:pt x="0" y="4152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1028700" y="1054988"/>
            <a:ext cx="1586555" cy="1586555"/>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58000"/>
                  </a:srgbClr>
                </a:gs>
                <a:gs pos="100000">
                  <a:srgbClr val="F7ACFF">
                    <a:alpha val="58000"/>
                  </a:srgbClr>
                </a:gs>
              </a:gsLst>
              <a:lin ang="0"/>
            </a:gra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162576" y="1595418"/>
            <a:ext cx="5838423" cy="772394"/>
          </a:xfrm>
          <a:prstGeom prst="rect">
            <a:avLst/>
          </a:prstGeom>
        </p:spPr>
        <p:txBody>
          <a:bodyPr wrap="square" lIns="0" tIns="0" rIns="0" bIns="0" rtlCol="0" anchor="t">
            <a:spAutoFit/>
          </a:bodyPr>
          <a:lstStyle/>
          <a:p>
            <a:pPr algn="l">
              <a:lnSpc>
                <a:spcPts val="5467"/>
              </a:lnSpc>
            </a:pPr>
            <a:r>
              <a:rPr lang="en-US" sz="6833" b="1" dirty="0">
                <a:solidFill>
                  <a:srgbClr val="240960"/>
                </a:solidFill>
                <a:latin typeface="Montserrat Bold"/>
                <a:ea typeface="Montserrat Bold"/>
                <a:cs typeface="Montserrat Bold"/>
                <a:sym typeface="Montserrat Bold"/>
              </a:rPr>
              <a:t>Conclusion</a:t>
            </a:r>
          </a:p>
        </p:txBody>
      </p:sp>
      <p:sp>
        <p:nvSpPr>
          <p:cNvPr id="9" name="TextBox 9"/>
          <p:cNvSpPr txBox="1"/>
          <p:nvPr/>
        </p:nvSpPr>
        <p:spPr>
          <a:xfrm>
            <a:off x="1443958" y="3190354"/>
            <a:ext cx="15572849" cy="4681410"/>
          </a:xfrm>
          <a:prstGeom prst="rect">
            <a:avLst/>
          </a:prstGeom>
        </p:spPr>
        <p:txBody>
          <a:bodyPr lIns="0" tIns="0" rIns="0" bIns="0" rtlCol="0" anchor="t">
            <a:spAutoFit/>
          </a:bodyPr>
          <a:lstStyle/>
          <a:p>
            <a:pPr algn="just"/>
            <a:r>
              <a:rPr lang="en-US" sz="3042" dirty="0">
                <a:solidFill>
                  <a:srgbClr val="240960"/>
                </a:solidFill>
                <a:latin typeface="Montserrat"/>
                <a:ea typeface="Montserrat"/>
                <a:cs typeface="Montserrat"/>
                <a:sym typeface="Montserrat"/>
              </a:rPr>
              <a:t>The Online Academic Portfolio for Students provides an effective digital platform where students can systematically showcase their academic achievements, skills, projects, and personal details. By offering a user-friendly and responsive design, the system ensures that portfolios are easily accessible and professionally presented. It not only helps students maintain an organized record of their progress but also creates opportunities for them to share their profiles with teachers, recruiters, and institutions. This centralized platform bridges the gap between academic growth and career opportunities, thereby supporting students in building a strong professional identity for their future endeavors.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DE5FF"/>
        </a:solidFill>
        <a:effectLst/>
      </p:bgPr>
    </p:bg>
    <p:spTree>
      <p:nvGrpSpPr>
        <p:cNvPr id="1" name=""/>
        <p:cNvGrpSpPr/>
        <p:nvPr/>
      </p:nvGrpSpPr>
      <p:grpSpPr>
        <a:xfrm>
          <a:off x="0" y="0"/>
          <a:ext cx="0" cy="0"/>
          <a:chOff x="0" y="0"/>
          <a:chExt cx="0" cy="0"/>
        </a:xfrm>
      </p:grpSpPr>
      <p:grpSp>
        <p:nvGrpSpPr>
          <p:cNvPr id="2" name="Group 2"/>
          <p:cNvGrpSpPr/>
          <p:nvPr/>
        </p:nvGrpSpPr>
        <p:grpSpPr>
          <a:xfrm>
            <a:off x="4889840" y="2149955"/>
            <a:ext cx="2999351" cy="2999351"/>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58000"/>
                  </a:srgbClr>
                </a:gs>
                <a:gs pos="100000">
                  <a:srgbClr val="F7ACFF">
                    <a:alpha val="58000"/>
                  </a:srgbClr>
                </a:gs>
              </a:gsLst>
              <a:lin ang="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5233203" y="3316034"/>
            <a:ext cx="7055617" cy="1543690"/>
          </a:xfrm>
          <a:prstGeom prst="rect">
            <a:avLst/>
          </a:prstGeom>
        </p:spPr>
        <p:txBody>
          <a:bodyPr lIns="0" tIns="0" rIns="0" bIns="0" rtlCol="0" anchor="t">
            <a:spAutoFit/>
          </a:bodyPr>
          <a:lstStyle/>
          <a:p>
            <a:pPr algn="ctr">
              <a:lnSpc>
                <a:spcPts val="10828"/>
              </a:lnSpc>
            </a:pPr>
            <a:r>
              <a:rPr lang="en-US" sz="13535" b="1">
                <a:solidFill>
                  <a:srgbClr val="240960"/>
                </a:solidFill>
                <a:latin typeface="Montserrat Bold"/>
                <a:ea typeface="Montserrat Bold"/>
                <a:cs typeface="Montserrat Bold"/>
                <a:sym typeface="Montserrat Bold"/>
              </a:rPr>
              <a:t>Thank</a:t>
            </a:r>
          </a:p>
        </p:txBody>
      </p:sp>
      <p:sp>
        <p:nvSpPr>
          <p:cNvPr id="6" name="TextBox 6"/>
          <p:cNvSpPr txBox="1"/>
          <p:nvPr/>
        </p:nvSpPr>
        <p:spPr>
          <a:xfrm>
            <a:off x="6389516" y="4760679"/>
            <a:ext cx="4990576" cy="1543690"/>
          </a:xfrm>
          <a:prstGeom prst="rect">
            <a:avLst/>
          </a:prstGeom>
        </p:spPr>
        <p:txBody>
          <a:bodyPr lIns="0" tIns="0" rIns="0" bIns="0" rtlCol="0" anchor="t">
            <a:spAutoFit/>
          </a:bodyPr>
          <a:lstStyle/>
          <a:p>
            <a:pPr algn="ctr">
              <a:lnSpc>
                <a:spcPts val="10828"/>
              </a:lnSpc>
            </a:pPr>
            <a:r>
              <a:rPr lang="en-US" sz="13535">
                <a:solidFill>
                  <a:srgbClr val="240960"/>
                </a:solidFill>
                <a:latin typeface="Montserrat"/>
                <a:ea typeface="Montserrat"/>
                <a:cs typeface="Montserrat"/>
                <a:sym typeface="Montserrat"/>
              </a:rPr>
              <a:t>You.</a:t>
            </a:r>
          </a:p>
        </p:txBody>
      </p:sp>
      <p:grpSp>
        <p:nvGrpSpPr>
          <p:cNvPr id="7" name="Group 7"/>
          <p:cNvGrpSpPr/>
          <p:nvPr/>
        </p:nvGrpSpPr>
        <p:grpSpPr>
          <a:xfrm rot="-7357214">
            <a:off x="10690988" y="3451709"/>
            <a:ext cx="1931597" cy="1931597"/>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58000"/>
                  </a:srgbClr>
                </a:gs>
                <a:gs pos="100000">
                  <a:srgbClr val="F7ACFF">
                    <a:alpha val="0"/>
                  </a:srgbClr>
                </a:gs>
              </a:gsLst>
              <a:lin ang="0"/>
            </a:gra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16050268" y="9473025"/>
            <a:ext cx="724046" cy="242737"/>
          </a:xfrm>
          <a:prstGeom prst="rect">
            <a:avLst/>
          </a:prstGeom>
        </p:spPr>
        <p:txBody>
          <a:bodyPr lIns="0" tIns="0" rIns="0" bIns="0" rtlCol="0" anchor="t">
            <a:spAutoFit/>
          </a:bodyPr>
          <a:lstStyle/>
          <a:p>
            <a:pPr algn="l">
              <a:lnSpc>
                <a:spcPts val="1859"/>
              </a:lnSpc>
            </a:pPr>
            <a:r>
              <a:rPr lang="en-US" sz="1822" b="1">
                <a:solidFill>
                  <a:srgbClr val="240960"/>
                </a:solidFill>
                <a:latin typeface="Montserrat Bold"/>
                <a:ea typeface="Montserrat Bold"/>
                <a:cs typeface="Montserrat Bold"/>
                <a:sym typeface="Montserrat Bold"/>
              </a:rPr>
              <a:t>Page</a:t>
            </a:r>
          </a:p>
        </p:txBody>
      </p:sp>
      <p:sp>
        <p:nvSpPr>
          <p:cNvPr id="11" name="TextBox 11"/>
          <p:cNvSpPr txBox="1"/>
          <p:nvPr/>
        </p:nvSpPr>
        <p:spPr>
          <a:xfrm>
            <a:off x="16774314" y="9473025"/>
            <a:ext cx="354591" cy="241636"/>
          </a:xfrm>
          <a:prstGeom prst="rect">
            <a:avLst/>
          </a:prstGeom>
        </p:spPr>
        <p:txBody>
          <a:bodyPr lIns="0" tIns="0" rIns="0" bIns="0" rtlCol="0" anchor="t">
            <a:spAutoFit/>
          </a:bodyPr>
          <a:lstStyle/>
          <a:p>
            <a:pPr algn="l">
              <a:lnSpc>
                <a:spcPts val="1859"/>
              </a:lnSpc>
            </a:pPr>
            <a:r>
              <a:rPr lang="en-US" sz="1822">
                <a:solidFill>
                  <a:srgbClr val="240960"/>
                </a:solidFill>
                <a:latin typeface="Montserrat"/>
                <a:ea typeface="Montserrat"/>
                <a:cs typeface="Montserrat"/>
                <a:sym typeface="Montserrat"/>
              </a:rPr>
              <a:t>10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5FF"/>
        </a:solidFill>
        <a:effectLst/>
      </p:bgPr>
    </p:bg>
    <p:spTree>
      <p:nvGrpSpPr>
        <p:cNvPr id="1" name=""/>
        <p:cNvGrpSpPr/>
        <p:nvPr/>
      </p:nvGrpSpPr>
      <p:grpSpPr>
        <a:xfrm>
          <a:off x="0" y="0"/>
          <a:ext cx="0" cy="0"/>
          <a:chOff x="0" y="0"/>
          <a:chExt cx="0" cy="0"/>
        </a:xfrm>
      </p:grpSpPr>
      <p:grpSp>
        <p:nvGrpSpPr>
          <p:cNvPr id="2" name="Group 2"/>
          <p:cNvGrpSpPr/>
          <p:nvPr/>
        </p:nvGrpSpPr>
        <p:grpSpPr>
          <a:xfrm>
            <a:off x="14073579" y="4098903"/>
            <a:ext cx="3185721" cy="3185721"/>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58000"/>
                  </a:srgbClr>
                </a:gs>
                <a:gs pos="100000">
                  <a:srgbClr val="F7ACFF">
                    <a:alpha val="0"/>
                  </a:srgbClr>
                </a:gs>
              </a:gsLst>
              <a:lin ang="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346569" y="2025173"/>
            <a:ext cx="16268566" cy="1302136"/>
          </a:xfrm>
          <a:prstGeom prst="rect">
            <a:avLst/>
          </a:prstGeom>
        </p:spPr>
        <p:txBody>
          <a:bodyPr lIns="0" tIns="0" rIns="0" bIns="0" rtlCol="0" anchor="t">
            <a:spAutoFit/>
          </a:bodyPr>
          <a:lstStyle/>
          <a:p>
            <a:pPr algn="ctr">
              <a:lnSpc>
                <a:spcPts val="9106"/>
              </a:lnSpc>
            </a:pPr>
            <a:r>
              <a:rPr lang="en-US" sz="11382" b="1">
                <a:solidFill>
                  <a:srgbClr val="240960"/>
                </a:solidFill>
                <a:latin typeface="Montserrat Bold"/>
                <a:ea typeface="Montserrat Bold"/>
                <a:cs typeface="Montserrat Bold"/>
                <a:sym typeface="Montserrat Bold"/>
              </a:rPr>
              <a:t>PROJECT TITLE</a:t>
            </a:r>
          </a:p>
        </p:txBody>
      </p:sp>
      <p:grpSp>
        <p:nvGrpSpPr>
          <p:cNvPr id="6" name="Group 6"/>
          <p:cNvGrpSpPr/>
          <p:nvPr/>
        </p:nvGrpSpPr>
        <p:grpSpPr>
          <a:xfrm>
            <a:off x="16244470" y="6280710"/>
            <a:ext cx="884434" cy="884434"/>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96000"/>
                  </a:srgbClr>
                </a:gs>
              </a:gsLst>
              <a:lin ang="0"/>
            </a:gra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1236329" y="4433735"/>
            <a:ext cx="13192562" cy="2483116"/>
          </a:xfrm>
          <a:prstGeom prst="rect">
            <a:avLst/>
          </a:prstGeom>
        </p:spPr>
        <p:txBody>
          <a:bodyPr lIns="0" tIns="0" rIns="0" bIns="0" rtlCol="0" anchor="t">
            <a:spAutoFit/>
          </a:bodyPr>
          <a:lstStyle/>
          <a:p>
            <a:pPr algn="ctr"/>
            <a:r>
              <a:rPr lang="en-US" sz="8068" dirty="0">
                <a:solidFill>
                  <a:srgbClr val="240960"/>
                </a:solidFill>
                <a:latin typeface="Montserrat"/>
                <a:ea typeface="Montserrat"/>
                <a:cs typeface="Montserrat"/>
                <a:sym typeface="Montserrat"/>
              </a:rPr>
              <a:t>Online Academic Portfolio for Students</a:t>
            </a:r>
          </a:p>
        </p:txBody>
      </p:sp>
      <p:sp>
        <p:nvSpPr>
          <p:cNvPr id="10" name="TextBox 10"/>
          <p:cNvSpPr txBox="1"/>
          <p:nvPr/>
        </p:nvSpPr>
        <p:spPr>
          <a:xfrm>
            <a:off x="16050268" y="9473025"/>
            <a:ext cx="724046" cy="242737"/>
          </a:xfrm>
          <a:prstGeom prst="rect">
            <a:avLst/>
          </a:prstGeom>
        </p:spPr>
        <p:txBody>
          <a:bodyPr lIns="0" tIns="0" rIns="0" bIns="0" rtlCol="0" anchor="t">
            <a:spAutoFit/>
          </a:bodyPr>
          <a:lstStyle/>
          <a:p>
            <a:pPr algn="l">
              <a:lnSpc>
                <a:spcPts val="1859"/>
              </a:lnSpc>
            </a:pPr>
            <a:r>
              <a:rPr lang="en-US" sz="1822" b="1">
                <a:solidFill>
                  <a:srgbClr val="240960"/>
                </a:solidFill>
                <a:latin typeface="Montserrat Bold"/>
                <a:ea typeface="Montserrat Bold"/>
                <a:cs typeface="Montserrat Bold"/>
                <a:sym typeface="Montserrat Bold"/>
              </a:rPr>
              <a:t>Page</a:t>
            </a:r>
          </a:p>
        </p:txBody>
      </p:sp>
      <p:sp>
        <p:nvSpPr>
          <p:cNvPr id="11" name="TextBox 11"/>
          <p:cNvSpPr txBox="1"/>
          <p:nvPr/>
        </p:nvSpPr>
        <p:spPr>
          <a:xfrm>
            <a:off x="16774314" y="9473025"/>
            <a:ext cx="354591" cy="241692"/>
          </a:xfrm>
          <a:prstGeom prst="rect">
            <a:avLst/>
          </a:prstGeom>
        </p:spPr>
        <p:txBody>
          <a:bodyPr lIns="0" tIns="0" rIns="0" bIns="0" rtlCol="0" anchor="t">
            <a:spAutoFit/>
          </a:bodyPr>
          <a:lstStyle/>
          <a:p>
            <a:pPr algn="l">
              <a:lnSpc>
                <a:spcPts val="1859"/>
              </a:lnSpc>
            </a:pPr>
            <a:r>
              <a:rPr lang="en-US" sz="1822">
                <a:solidFill>
                  <a:srgbClr val="240960"/>
                </a:solidFill>
                <a:latin typeface="Montserrat"/>
                <a:ea typeface="Montserrat"/>
                <a:cs typeface="Montserrat"/>
                <a:sym typeface="Montserrat"/>
              </a:rPr>
              <a:t>01</a:t>
            </a:r>
          </a:p>
        </p:txBody>
      </p:sp>
      <p:sp>
        <p:nvSpPr>
          <p:cNvPr id="12" name="Freeform 12"/>
          <p:cNvSpPr/>
          <p:nvPr/>
        </p:nvSpPr>
        <p:spPr>
          <a:xfrm>
            <a:off x="1028700" y="9444450"/>
            <a:ext cx="415258" cy="415258"/>
          </a:xfrm>
          <a:custGeom>
            <a:avLst/>
            <a:gdLst/>
            <a:ahLst/>
            <a:cxnLst/>
            <a:rect l="l" t="t" r="r" b="b"/>
            <a:pathLst>
              <a:path w="415258" h="415258">
                <a:moveTo>
                  <a:pt x="0" y="0"/>
                </a:moveTo>
                <a:lnTo>
                  <a:pt x="415258" y="0"/>
                </a:lnTo>
                <a:lnTo>
                  <a:pt x="415258" y="415258"/>
                </a:lnTo>
                <a:lnTo>
                  <a:pt x="0" y="4152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5FF"/>
        </a:solidFill>
        <a:effectLst/>
      </p:bgPr>
    </p:bg>
    <p:spTree>
      <p:nvGrpSpPr>
        <p:cNvPr id="1" name=""/>
        <p:cNvGrpSpPr/>
        <p:nvPr/>
      </p:nvGrpSpPr>
      <p:grpSpPr>
        <a:xfrm>
          <a:off x="0" y="0"/>
          <a:ext cx="0" cy="0"/>
          <a:chOff x="0" y="0"/>
          <a:chExt cx="0" cy="0"/>
        </a:xfrm>
      </p:grpSpPr>
      <p:grpSp>
        <p:nvGrpSpPr>
          <p:cNvPr id="2" name="Group 2"/>
          <p:cNvGrpSpPr/>
          <p:nvPr/>
        </p:nvGrpSpPr>
        <p:grpSpPr>
          <a:xfrm>
            <a:off x="7275947" y="-496215"/>
            <a:ext cx="11264060" cy="11375654"/>
            <a:chOff x="0" y="0"/>
            <a:chExt cx="2966666" cy="2996057"/>
          </a:xfrm>
        </p:grpSpPr>
        <p:sp>
          <p:nvSpPr>
            <p:cNvPr id="3" name="Freeform 3"/>
            <p:cNvSpPr/>
            <p:nvPr/>
          </p:nvSpPr>
          <p:spPr>
            <a:xfrm>
              <a:off x="0" y="0"/>
              <a:ext cx="2966666" cy="2996057"/>
            </a:xfrm>
            <a:custGeom>
              <a:avLst/>
              <a:gdLst/>
              <a:ahLst/>
              <a:cxnLst/>
              <a:rect l="l" t="t" r="r" b="b"/>
              <a:pathLst>
                <a:path w="2966666" h="2996057">
                  <a:moveTo>
                    <a:pt x="0" y="0"/>
                  </a:moveTo>
                  <a:lnTo>
                    <a:pt x="2966666" y="0"/>
                  </a:lnTo>
                  <a:lnTo>
                    <a:pt x="2966666" y="2996057"/>
                  </a:lnTo>
                  <a:lnTo>
                    <a:pt x="0" y="2996057"/>
                  </a:lnTo>
                  <a:close/>
                </a:path>
              </a:pathLst>
            </a:custGeom>
            <a:gradFill rotWithShape="1">
              <a:gsLst>
                <a:gs pos="0">
                  <a:srgbClr val="F7ACFF">
                    <a:alpha val="0"/>
                  </a:srgbClr>
                </a:gs>
                <a:gs pos="50000">
                  <a:srgbClr val="6B4CAF">
                    <a:alpha val="13225"/>
                  </a:srgbClr>
                </a:gs>
                <a:gs pos="100000">
                  <a:srgbClr val="3C67BF">
                    <a:alpha val="23000"/>
                  </a:srgbClr>
                </a:gs>
              </a:gsLst>
              <a:lin ang="0"/>
            </a:gradFill>
          </p:spPr>
        </p:sp>
        <p:sp>
          <p:nvSpPr>
            <p:cNvPr id="4" name="TextBox 4"/>
            <p:cNvSpPr txBox="1"/>
            <p:nvPr/>
          </p:nvSpPr>
          <p:spPr>
            <a:xfrm>
              <a:off x="0" y="-38100"/>
              <a:ext cx="2966666" cy="3034157"/>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154546" y="-1328013"/>
            <a:ext cx="5214383" cy="521438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58000"/>
                  </a:srgbClr>
                </a:gs>
                <a:gs pos="100000">
                  <a:srgbClr val="F7ACFF">
                    <a:alpha val="58000"/>
                  </a:srgbClr>
                </a:gs>
              </a:gsLst>
              <a:lin ang="0"/>
            </a:gra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8" name="Group 8"/>
          <p:cNvGrpSpPr>
            <a:grpSpLocks noChangeAspect="1"/>
          </p:cNvGrpSpPr>
          <p:nvPr/>
        </p:nvGrpSpPr>
        <p:grpSpPr>
          <a:xfrm>
            <a:off x="1705453" y="2075290"/>
            <a:ext cx="6136420" cy="6136420"/>
            <a:chOff x="0" y="0"/>
            <a:chExt cx="14840029" cy="14840029"/>
          </a:xfrm>
        </p:grpSpPr>
        <p:sp>
          <p:nvSpPr>
            <p:cNvPr id="9" name="Freeform 9"/>
            <p:cNvSpPr/>
            <p:nvPr/>
          </p:nvSpPr>
          <p:spPr>
            <a:xfrm>
              <a:off x="-366471" y="-11891"/>
              <a:ext cx="15572971" cy="14863810"/>
            </a:xfrm>
            <a:custGeom>
              <a:avLst/>
              <a:gdLst/>
              <a:ahLst/>
              <a:cxnLst/>
              <a:rect l="l" t="t" r="r" b="b"/>
              <a:pathLst>
                <a:path w="15572971" h="14863810">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1">
              <a:gsLst>
                <a:gs pos="0">
                  <a:srgbClr val="5B45B5">
                    <a:alpha val="100000"/>
                  </a:srgbClr>
                </a:gs>
                <a:gs pos="100000">
                  <a:srgbClr val="8875D7">
                    <a:alpha val="100000"/>
                  </a:srgbClr>
                </a:gs>
              </a:gsLst>
              <a:lin ang="0"/>
            </a:gradFill>
          </p:spPr>
        </p:sp>
        <p:sp>
          <p:nvSpPr>
            <p:cNvPr id="10" name="Freeform 10"/>
            <p:cNvSpPr/>
            <p:nvPr/>
          </p:nvSpPr>
          <p:spPr>
            <a:xfrm>
              <a:off x="-156193" y="188812"/>
              <a:ext cx="15152415" cy="14462405"/>
            </a:xfrm>
            <a:custGeom>
              <a:avLst/>
              <a:gdLst/>
              <a:ahLst/>
              <a:cxnLst/>
              <a:rect l="l" t="t" r="r" b="b"/>
              <a:pathLst>
                <a:path w="15152415" h="1446240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id="11" name="Freeform 11"/>
            <p:cNvSpPr/>
            <p:nvPr/>
          </p:nvSpPr>
          <p:spPr>
            <a:xfrm>
              <a:off x="223301" y="551024"/>
              <a:ext cx="14393427" cy="13737979"/>
            </a:xfrm>
            <a:custGeom>
              <a:avLst/>
              <a:gdLst/>
              <a:ahLst/>
              <a:cxnLst/>
              <a:rect l="l" t="t" r="r" b="b"/>
              <a:pathLst>
                <a:path w="14393427" h="13737979">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2"/>
              <a:stretch>
                <a:fillRect l="-24712" r="-24712"/>
              </a:stretch>
            </a:blipFill>
          </p:spPr>
        </p:sp>
      </p:grpSp>
      <p:sp>
        <p:nvSpPr>
          <p:cNvPr id="12" name="TextBox 12"/>
          <p:cNvSpPr txBox="1"/>
          <p:nvPr/>
        </p:nvSpPr>
        <p:spPr>
          <a:xfrm>
            <a:off x="16050268" y="9473025"/>
            <a:ext cx="724046" cy="242737"/>
          </a:xfrm>
          <a:prstGeom prst="rect">
            <a:avLst/>
          </a:prstGeom>
        </p:spPr>
        <p:txBody>
          <a:bodyPr lIns="0" tIns="0" rIns="0" bIns="0" rtlCol="0" anchor="t">
            <a:spAutoFit/>
          </a:bodyPr>
          <a:lstStyle/>
          <a:p>
            <a:pPr algn="l">
              <a:lnSpc>
                <a:spcPts val="1859"/>
              </a:lnSpc>
            </a:pPr>
            <a:r>
              <a:rPr lang="en-US" sz="1822" b="1">
                <a:solidFill>
                  <a:srgbClr val="240960"/>
                </a:solidFill>
                <a:latin typeface="Montserrat Bold"/>
                <a:ea typeface="Montserrat Bold"/>
                <a:cs typeface="Montserrat Bold"/>
                <a:sym typeface="Montserrat Bold"/>
              </a:rPr>
              <a:t>Page</a:t>
            </a:r>
          </a:p>
        </p:txBody>
      </p:sp>
      <p:sp>
        <p:nvSpPr>
          <p:cNvPr id="13" name="TextBox 13"/>
          <p:cNvSpPr txBox="1"/>
          <p:nvPr/>
        </p:nvSpPr>
        <p:spPr>
          <a:xfrm>
            <a:off x="16774314" y="9473025"/>
            <a:ext cx="354591" cy="241692"/>
          </a:xfrm>
          <a:prstGeom prst="rect">
            <a:avLst/>
          </a:prstGeom>
        </p:spPr>
        <p:txBody>
          <a:bodyPr lIns="0" tIns="0" rIns="0" bIns="0" rtlCol="0" anchor="t">
            <a:spAutoFit/>
          </a:bodyPr>
          <a:lstStyle/>
          <a:p>
            <a:pPr algn="l">
              <a:lnSpc>
                <a:spcPts val="1859"/>
              </a:lnSpc>
            </a:pPr>
            <a:r>
              <a:rPr lang="en-US" sz="1822">
                <a:solidFill>
                  <a:srgbClr val="240960"/>
                </a:solidFill>
                <a:latin typeface="Montserrat"/>
                <a:ea typeface="Montserrat"/>
                <a:cs typeface="Montserrat"/>
                <a:sym typeface="Montserrat"/>
              </a:rPr>
              <a:t>03</a:t>
            </a:r>
          </a:p>
        </p:txBody>
      </p:sp>
      <p:sp>
        <p:nvSpPr>
          <p:cNvPr id="14" name="TextBox 14"/>
          <p:cNvSpPr txBox="1"/>
          <p:nvPr/>
        </p:nvSpPr>
        <p:spPr>
          <a:xfrm>
            <a:off x="7174892" y="1026331"/>
            <a:ext cx="4200255" cy="772394"/>
          </a:xfrm>
          <a:prstGeom prst="rect">
            <a:avLst/>
          </a:prstGeom>
        </p:spPr>
        <p:txBody>
          <a:bodyPr lIns="0" tIns="0" rIns="0" bIns="0" rtlCol="0" anchor="t">
            <a:spAutoFit/>
          </a:bodyPr>
          <a:lstStyle/>
          <a:p>
            <a:pPr algn="l">
              <a:lnSpc>
                <a:spcPts val="5467"/>
              </a:lnSpc>
            </a:pPr>
            <a:r>
              <a:rPr lang="en-US" sz="6833" b="1">
                <a:solidFill>
                  <a:srgbClr val="240960"/>
                </a:solidFill>
                <a:latin typeface="Montserrat Bold"/>
                <a:ea typeface="Montserrat Bold"/>
                <a:cs typeface="Montserrat Bold"/>
                <a:sym typeface="Montserrat Bold"/>
              </a:rPr>
              <a:t>AGENDA</a:t>
            </a:r>
          </a:p>
        </p:txBody>
      </p:sp>
      <p:grpSp>
        <p:nvGrpSpPr>
          <p:cNvPr id="15" name="Group 15"/>
          <p:cNvGrpSpPr>
            <a:grpSpLocks noChangeAspect="1"/>
          </p:cNvGrpSpPr>
          <p:nvPr/>
        </p:nvGrpSpPr>
        <p:grpSpPr>
          <a:xfrm>
            <a:off x="1349938" y="5907599"/>
            <a:ext cx="3038039" cy="3038039"/>
            <a:chOff x="0" y="0"/>
            <a:chExt cx="14840029" cy="14840029"/>
          </a:xfrm>
        </p:grpSpPr>
        <p:sp>
          <p:nvSpPr>
            <p:cNvPr id="16" name="Freeform 16"/>
            <p:cNvSpPr/>
            <p:nvPr/>
          </p:nvSpPr>
          <p:spPr>
            <a:xfrm>
              <a:off x="-366471" y="-11891"/>
              <a:ext cx="15572971" cy="14863810"/>
            </a:xfrm>
            <a:custGeom>
              <a:avLst/>
              <a:gdLst/>
              <a:ahLst/>
              <a:cxnLst/>
              <a:rect l="l" t="t" r="r" b="b"/>
              <a:pathLst>
                <a:path w="15572971" h="14863810">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1">
              <a:gsLst>
                <a:gs pos="0">
                  <a:srgbClr val="3C67BF">
                    <a:alpha val="100000"/>
                  </a:srgbClr>
                </a:gs>
                <a:gs pos="100000">
                  <a:srgbClr val="F7ACFF">
                    <a:alpha val="100000"/>
                  </a:srgbClr>
                </a:gs>
              </a:gsLst>
              <a:lin ang="0"/>
            </a:gradFill>
          </p:spPr>
        </p:sp>
        <p:sp>
          <p:nvSpPr>
            <p:cNvPr id="17" name="Freeform 17"/>
            <p:cNvSpPr/>
            <p:nvPr/>
          </p:nvSpPr>
          <p:spPr>
            <a:xfrm>
              <a:off x="-156193" y="188812"/>
              <a:ext cx="15152415" cy="14462405"/>
            </a:xfrm>
            <a:custGeom>
              <a:avLst/>
              <a:gdLst/>
              <a:ahLst/>
              <a:cxnLst/>
              <a:rect l="l" t="t" r="r" b="b"/>
              <a:pathLst>
                <a:path w="15152415" h="1446240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id="18" name="Freeform 18"/>
            <p:cNvSpPr/>
            <p:nvPr/>
          </p:nvSpPr>
          <p:spPr>
            <a:xfrm>
              <a:off x="223301" y="551024"/>
              <a:ext cx="14393427" cy="13737979"/>
            </a:xfrm>
            <a:custGeom>
              <a:avLst/>
              <a:gdLst/>
              <a:ahLst/>
              <a:cxnLst/>
              <a:rect l="l" t="t" r="r" b="b"/>
              <a:pathLst>
                <a:path w="14393427" h="13737979">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3"/>
              <a:stretch>
                <a:fillRect l="-24712" r="-24712"/>
              </a:stretch>
            </a:blipFill>
          </p:spPr>
        </p:sp>
      </p:grpSp>
      <p:grpSp>
        <p:nvGrpSpPr>
          <p:cNvPr id="19" name="Group 19"/>
          <p:cNvGrpSpPr/>
          <p:nvPr/>
        </p:nvGrpSpPr>
        <p:grpSpPr>
          <a:xfrm>
            <a:off x="-908020" y="7636544"/>
            <a:ext cx="4721330" cy="4721330"/>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21" name="TextBox 2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9135771" y="2723837"/>
            <a:ext cx="262038" cy="262038"/>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5B45B5">
                    <a:alpha val="96000"/>
                  </a:srgbClr>
                </a:gs>
                <a:gs pos="100000">
                  <a:srgbClr val="8875D7">
                    <a:alpha val="96000"/>
                  </a:srgbClr>
                </a:gs>
              </a:gsLst>
              <a:lin ang="0"/>
            </a:gradFill>
          </p:spPr>
        </p:sp>
        <p:sp>
          <p:nvSpPr>
            <p:cNvPr id="24" name="TextBox 2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5" name="TextBox 25"/>
          <p:cNvSpPr txBox="1"/>
          <p:nvPr/>
        </p:nvSpPr>
        <p:spPr>
          <a:xfrm>
            <a:off x="9747535" y="2746206"/>
            <a:ext cx="4737456" cy="312551"/>
          </a:xfrm>
          <a:prstGeom prst="rect">
            <a:avLst/>
          </a:prstGeom>
        </p:spPr>
        <p:txBody>
          <a:bodyPr lIns="0" tIns="0" rIns="0" bIns="0" rtlCol="0" anchor="t">
            <a:spAutoFit/>
          </a:bodyPr>
          <a:lstStyle/>
          <a:p>
            <a:pPr algn="l">
              <a:lnSpc>
                <a:spcPts val="2145"/>
              </a:lnSpc>
            </a:pPr>
            <a:r>
              <a:rPr lang="en-US" sz="2681" b="1" dirty="0">
                <a:solidFill>
                  <a:srgbClr val="240960"/>
                </a:solidFill>
                <a:latin typeface="Montserrat Bold"/>
                <a:ea typeface="Montserrat Bold"/>
                <a:cs typeface="Montserrat Bold"/>
                <a:sym typeface="Montserrat Bold"/>
              </a:rPr>
              <a:t>Problem Statement</a:t>
            </a:r>
          </a:p>
        </p:txBody>
      </p:sp>
      <p:grpSp>
        <p:nvGrpSpPr>
          <p:cNvPr id="26" name="Group 26"/>
          <p:cNvGrpSpPr/>
          <p:nvPr/>
        </p:nvGrpSpPr>
        <p:grpSpPr>
          <a:xfrm>
            <a:off x="9157152" y="5820327"/>
            <a:ext cx="262038" cy="262038"/>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5B45B5">
                    <a:alpha val="96000"/>
                  </a:srgbClr>
                </a:gs>
                <a:gs pos="100000">
                  <a:srgbClr val="8875D7">
                    <a:alpha val="96000"/>
                  </a:srgbClr>
                </a:gs>
              </a:gsLst>
              <a:lin ang="0"/>
            </a:gradFill>
          </p:spPr>
        </p:sp>
        <p:sp>
          <p:nvSpPr>
            <p:cNvPr id="28" name="TextBox 2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9" name="TextBox 29"/>
          <p:cNvSpPr txBox="1"/>
          <p:nvPr/>
        </p:nvSpPr>
        <p:spPr>
          <a:xfrm>
            <a:off x="9747535" y="5842700"/>
            <a:ext cx="5416903" cy="312551"/>
          </a:xfrm>
          <a:prstGeom prst="rect">
            <a:avLst/>
          </a:prstGeom>
        </p:spPr>
        <p:txBody>
          <a:bodyPr lIns="0" tIns="0" rIns="0" bIns="0" rtlCol="0" anchor="t">
            <a:spAutoFit/>
          </a:bodyPr>
          <a:lstStyle/>
          <a:p>
            <a:pPr algn="l">
              <a:lnSpc>
                <a:spcPts val="2145"/>
              </a:lnSpc>
            </a:pPr>
            <a:r>
              <a:rPr lang="en-US" sz="2681" b="1">
                <a:solidFill>
                  <a:srgbClr val="240960"/>
                </a:solidFill>
                <a:latin typeface="Montserrat Bold"/>
                <a:ea typeface="Montserrat Bold"/>
                <a:cs typeface="Montserrat Bold"/>
                <a:sym typeface="Montserrat Bold"/>
              </a:rPr>
              <a:t>Portfolio Design and Layout</a:t>
            </a:r>
          </a:p>
        </p:txBody>
      </p:sp>
      <p:sp>
        <p:nvSpPr>
          <p:cNvPr id="30" name="Freeform 30"/>
          <p:cNvSpPr/>
          <p:nvPr/>
        </p:nvSpPr>
        <p:spPr>
          <a:xfrm>
            <a:off x="1028700" y="9444450"/>
            <a:ext cx="415258" cy="415258"/>
          </a:xfrm>
          <a:custGeom>
            <a:avLst/>
            <a:gdLst/>
            <a:ahLst/>
            <a:cxnLst/>
            <a:rect l="l" t="t" r="r" b="b"/>
            <a:pathLst>
              <a:path w="415258" h="415258">
                <a:moveTo>
                  <a:pt x="0" y="0"/>
                </a:moveTo>
                <a:lnTo>
                  <a:pt x="415258" y="0"/>
                </a:lnTo>
                <a:lnTo>
                  <a:pt x="415258" y="415258"/>
                </a:lnTo>
                <a:lnTo>
                  <a:pt x="0" y="41525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1" name="TextBox 31"/>
          <p:cNvSpPr txBox="1"/>
          <p:nvPr/>
        </p:nvSpPr>
        <p:spPr>
          <a:xfrm>
            <a:off x="9747535" y="3551730"/>
            <a:ext cx="4737456" cy="312551"/>
          </a:xfrm>
          <a:prstGeom prst="rect">
            <a:avLst/>
          </a:prstGeom>
        </p:spPr>
        <p:txBody>
          <a:bodyPr lIns="0" tIns="0" rIns="0" bIns="0" rtlCol="0" anchor="t">
            <a:spAutoFit/>
          </a:bodyPr>
          <a:lstStyle/>
          <a:p>
            <a:pPr algn="l">
              <a:lnSpc>
                <a:spcPts val="2145"/>
              </a:lnSpc>
            </a:pPr>
            <a:r>
              <a:rPr lang="en-US" sz="2681" b="1">
                <a:solidFill>
                  <a:srgbClr val="240960"/>
                </a:solidFill>
                <a:latin typeface="Montserrat Bold"/>
                <a:ea typeface="Montserrat Bold"/>
                <a:cs typeface="Montserrat Bold"/>
                <a:sym typeface="Montserrat Bold"/>
              </a:rPr>
              <a:t>Project Overview</a:t>
            </a:r>
          </a:p>
        </p:txBody>
      </p:sp>
      <p:sp>
        <p:nvSpPr>
          <p:cNvPr id="32" name="TextBox 32"/>
          <p:cNvSpPr txBox="1"/>
          <p:nvPr/>
        </p:nvSpPr>
        <p:spPr>
          <a:xfrm>
            <a:off x="9747535" y="4275420"/>
            <a:ext cx="4737456" cy="312551"/>
          </a:xfrm>
          <a:prstGeom prst="rect">
            <a:avLst/>
          </a:prstGeom>
        </p:spPr>
        <p:txBody>
          <a:bodyPr lIns="0" tIns="0" rIns="0" bIns="0" rtlCol="0" anchor="t">
            <a:spAutoFit/>
          </a:bodyPr>
          <a:lstStyle/>
          <a:p>
            <a:pPr algn="l">
              <a:lnSpc>
                <a:spcPts val="2145"/>
              </a:lnSpc>
            </a:pPr>
            <a:r>
              <a:rPr lang="en-US" sz="2681" b="1">
                <a:solidFill>
                  <a:srgbClr val="240960"/>
                </a:solidFill>
                <a:latin typeface="Montserrat Bold"/>
                <a:ea typeface="Montserrat Bold"/>
                <a:cs typeface="Montserrat Bold"/>
                <a:sym typeface="Montserrat Bold"/>
              </a:rPr>
              <a:t>End User</a:t>
            </a:r>
          </a:p>
        </p:txBody>
      </p:sp>
      <p:grpSp>
        <p:nvGrpSpPr>
          <p:cNvPr id="33" name="Group 33"/>
          <p:cNvGrpSpPr/>
          <p:nvPr/>
        </p:nvGrpSpPr>
        <p:grpSpPr>
          <a:xfrm>
            <a:off x="9144000" y="3529361"/>
            <a:ext cx="262038" cy="262038"/>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5B45B5">
                    <a:alpha val="96000"/>
                  </a:srgbClr>
                </a:gs>
                <a:gs pos="100000">
                  <a:srgbClr val="8875D7">
                    <a:alpha val="96000"/>
                  </a:srgbClr>
                </a:gs>
              </a:gsLst>
              <a:lin ang="0"/>
            </a:gradFill>
          </p:spPr>
        </p:sp>
        <p:sp>
          <p:nvSpPr>
            <p:cNvPr id="35" name="TextBox 3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6" name="Group 36"/>
          <p:cNvGrpSpPr/>
          <p:nvPr/>
        </p:nvGrpSpPr>
        <p:grpSpPr>
          <a:xfrm>
            <a:off x="9157152" y="4253051"/>
            <a:ext cx="262038" cy="262038"/>
            <a:chOff x="0" y="0"/>
            <a:chExt cx="812800" cy="812800"/>
          </a:xfrm>
        </p:grpSpPr>
        <p:sp>
          <p:nvSpPr>
            <p:cNvPr id="37" name="Freeform 3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5B45B5">
                    <a:alpha val="96000"/>
                  </a:srgbClr>
                </a:gs>
                <a:gs pos="100000">
                  <a:srgbClr val="8875D7">
                    <a:alpha val="96000"/>
                  </a:srgbClr>
                </a:gs>
              </a:gsLst>
              <a:lin ang="0"/>
            </a:gradFill>
          </p:spPr>
        </p:sp>
        <p:sp>
          <p:nvSpPr>
            <p:cNvPr id="38" name="TextBox 3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39" name="TextBox 39"/>
          <p:cNvSpPr txBox="1"/>
          <p:nvPr/>
        </p:nvSpPr>
        <p:spPr>
          <a:xfrm>
            <a:off x="9747535" y="5034850"/>
            <a:ext cx="4737456" cy="312551"/>
          </a:xfrm>
          <a:prstGeom prst="rect">
            <a:avLst/>
          </a:prstGeom>
        </p:spPr>
        <p:txBody>
          <a:bodyPr lIns="0" tIns="0" rIns="0" bIns="0" rtlCol="0" anchor="t">
            <a:spAutoFit/>
          </a:bodyPr>
          <a:lstStyle/>
          <a:p>
            <a:pPr algn="l">
              <a:lnSpc>
                <a:spcPts val="2145"/>
              </a:lnSpc>
            </a:pPr>
            <a:r>
              <a:rPr lang="en-US" sz="2681" b="1">
                <a:solidFill>
                  <a:srgbClr val="240960"/>
                </a:solidFill>
                <a:latin typeface="Montserrat Bold"/>
                <a:ea typeface="Montserrat Bold"/>
                <a:cs typeface="Montserrat Bold"/>
                <a:sym typeface="Montserrat Bold"/>
              </a:rPr>
              <a:t>Tools and Technologies</a:t>
            </a:r>
          </a:p>
        </p:txBody>
      </p:sp>
      <p:grpSp>
        <p:nvGrpSpPr>
          <p:cNvPr id="40" name="Group 40"/>
          <p:cNvGrpSpPr/>
          <p:nvPr/>
        </p:nvGrpSpPr>
        <p:grpSpPr>
          <a:xfrm>
            <a:off x="9144000" y="4972290"/>
            <a:ext cx="262038" cy="262038"/>
            <a:chOff x="0" y="0"/>
            <a:chExt cx="812800" cy="812800"/>
          </a:xfrm>
        </p:grpSpPr>
        <p:sp>
          <p:nvSpPr>
            <p:cNvPr id="41" name="Freeform 4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5B45B5">
                    <a:alpha val="96000"/>
                  </a:srgbClr>
                </a:gs>
                <a:gs pos="100000">
                  <a:srgbClr val="8875D7">
                    <a:alpha val="96000"/>
                  </a:srgbClr>
                </a:gs>
              </a:gsLst>
              <a:lin ang="0"/>
            </a:gradFill>
          </p:spPr>
        </p:sp>
        <p:sp>
          <p:nvSpPr>
            <p:cNvPr id="42" name="TextBox 4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43" name="Group 43"/>
          <p:cNvGrpSpPr/>
          <p:nvPr/>
        </p:nvGrpSpPr>
        <p:grpSpPr>
          <a:xfrm>
            <a:off x="9199914" y="6580557"/>
            <a:ext cx="262038" cy="262038"/>
            <a:chOff x="0" y="0"/>
            <a:chExt cx="812800" cy="812800"/>
          </a:xfrm>
        </p:grpSpPr>
        <p:sp>
          <p:nvSpPr>
            <p:cNvPr id="44" name="Freeform 4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5B45B5">
                    <a:alpha val="96000"/>
                  </a:srgbClr>
                </a:gs>
                <a:gs pos="100000">
                  <a:srgbClr val="8875D7">
                    <a:alpha val="96000"/>
                  </a:srgbClr>
                </a:gs>
              </a:gsLst>
              <a:lin ang="0"/>
            </a:gradFill>
          </p:spPr>
        </p:sp>
        <p:sp>
          <p:nvSpPr>
            <p:cNvPr id="45" name="TextBox 4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46" name="TextBox 46"/>
          <p:cNvSpPr txBox="1"/>
          <p:nvPr/>
        </p:nvSpPr>
        <p:spPr>
          <a:xfrm>
            <a:off x="9747535" y="6602926"/>
            <a:ext cx="5416903" cy="312551"/>
          </a:xfrm>
          <a:prstGeom prst="rect">
            <a:avLst/>
          </a:prstGeom>
        </p:spPr>
        <p:txBody>
          <a:bodyPr lIns="0" tIns="0" rIns="0" bIns="0" rtlCol="0" anchor="t">
            <a:spAutoFit/>
          </a:bodyPr>
          <a:lstStyle/>
          <a:p>
            <a:pPr algn="l">
              <a:lnSpc>
                <a:spcPts val="2145"/>
              </a:lnSpc>
            </a:pPr>
            <a:r>
              <a:rPr lang="en-US" sz="2681" b="1">
                <a:solidFill>
                  <a:srgbClr val="240960"/>
                </a:solidFill>
                <a:latin typeface="Montserrat Bold"/>
                <a:ea typeface="Montserrat Bold"/>
                <a:cs typeface="Montserrat Bold"/>
                <a:sym typeface="Montserrat Bold"/>
              </a:rPr>
              <a:t>Features and Functionality</a:t>
            </a:r>
          </a:p>
        </p:txBody>
      </p:sp>
      <p:grpSp>
        <p:nvGrpSpPr>
          <p:cNvPr id="47" name="Group 47"/>
          <p:cNvGrpSpPr/>
          <p:nvPr/>
        </p:nvGrpSpPr>
        <p:grpSpPr>
          <a:xfrm>
            <a:off x="9199914" y="7385520"/>
            <a:ext cx="262038" cy="262038"/>
            <a:chOff x="0" y="0"/>
            <a:chExt cx="812800" cy="812800"/>
          </a:xfrm>
        </p:grpSpPr>
        <p:sp>
          <p:nvSpPr>
            <p:cNvPr id="48" name="Freeform 4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5B45B5">
                    <a:alpha val="96000"/>
                  </a:srgbClr>
                </a:gs>
                <a:gs pos="100000">
                  <a:srgbClr val="8875D7">
                    <a:alpha val="96000"/>
                  </a:srgbClr>
                </a:gs>
              </a:gsLst>
              <a:lin ang="0"/>
            </a:gradFill>
          </p:spPr>
        </p:sp>
        <p:sp>
          <p:nvSpPr>
            <p:cNvPr id="49" name="TextBox 4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0" name="Group 50"/>
          <p:cNvGrpSpPr/>
          <p:nvPr/>
        </p:nvGrpSpPr>
        <p:grpSpPr>
          <a:xfrm>
            <a:off x="9199914" y="8104759"/>
            <a:ext cx="262038" cy="262038"/>
            <a:chOff x="0" y="0"/>
            <a:chExt cx="812800" cy="812800"/>
          </a:xfrm>
        </p:grpSpPr>
        <p:sp>
          <p:nvSpPr>
            <p:cNvPr id="51" name="Freeform 5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5B45B5">
                    <a:alpha val="96000"/>
                  </a:srgbClr>
                </a:gs>
                <a:gs pos="100000">
                  <a:srgbClr val="8875D7">
                    <a:alpha val="96000"/>
                  </a:srgbClr>
                </a:gs>
              </a:gsLst>
              <a:lin ang="0"/>
            </a:gradFill>
          </p:spPr>
        </p:sp>
        <p:sp>
          <p:nvSpPr>
            <p:cNvPr id="52" name="TextBox 5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3" name="Group 53"/>
          <p:cNvGrpSpPr/>
          <p:nvPr/>
        </p:nvGrpSpPr>
        <p:grpSpPr>
          <a:xfrm>
            <a:off x="9266791" y="8909722"/>
            <a:ext cx="262038" cy="262038"/>
            <a:chOff x="0" y="0"/>
            <a:chExt cx="812800" cy="812800"/>
          </a:xfrm>
        </p:grpSpPr>
        <p:sp>
          <p:nvSpPr>
            <p:cNvPr id="54" name="Freeform 5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5B45B5">
                    <a:alpha val="96000"/>
                  </a:srgbClr>
                </a:gs>
                <a:gs pos="100000">
                  <a:srgbClr val="8875D7">
                    <a:alpha val="96000"/>
                  </a:srgbClr>
                </a:gs>
              </a:gsLst>
              <a:lin ang="0"/>
            </a:gradFill>
          </p:spPr>
        </p:sp>
        <p:sp>
          <p:nvSpPr>
            <p:cNvPr id="55" name="TextBox 5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56" name="TextBox 56"/>
          <p:cNvSpPr txBox="1"/>
          <p:nvPr/>
        </p:nvSpPr>
        <p:spPr>
          <a:xfrm>
            <a:off x="9747535" y="7363151"/>
            <a:ext cx="5416903" cy="312551"/>
          </a:xfrm>
          <a:prstGeom prst="rect">
            <a:avLst/>
          </a:prstGeom>
        </p:spPr>
        <p:txBody>
          <a:bodyPr lIns="0" tIns="0" rIns="0" bIns="0" rtlCol="0" anchor="t">
            <a:spAutoFit/>
          </a:bodyPr>
          <a:lstStyle/>
          <a:p>
            <a:pPr algn="l">
              <a:lnSpc>
                <a:spcPts val="2145"/>
              </a:lnSpc>
            </a:pPr>
            <a:r>
              <a:rPr lang="en-US" sz="2681" b="1">
                <a:solidFill>
                  <a:srgbClr val="240960"/>
                </a:solidFill>
                <a:latin typeface="Montserrat Bold"/>
                <a:ea typeface="Montserrat Bold"/>
                <a:cs typeface="Montserrat Bold"/>
                <a:sym typeface="Montserrat Bold"/>
              </a:rPr>
              <a:t>Results and Screenshots</a:t>
            </a:r>
          </a:p>
        </p:txBody>
      </p:sp>
      <p:sp>
        <p:nvSpPr>
          <p:cNvPr id="57" name="TextBox 57"/>
          <p:cNvSpPr txBox="1"/>
          <p:nvPr/>
        </p:nvSpPr>
        <p:spPr>
          <a:xfrm>
            <a:off x="9747535" y="8157100"/>
            <a:ext cx="5416903" cy="312551"/>
          </a:xfrm>
          <a:prstGeom prst="rect">
            <a:avLst/>
          </a:prstGeom>
        </p:spPr>
        <p:txBody>
          <a:bodyPr lIns="0" tIns="0" rIns="0" bIns="0" rtlCol="0" anchor="t">
            <a:spAutoFit/>
          </a:bodyPr>
          <a:lstStyle/>
          <a:p>
            <a:pPr algn="l">
              <a:lnSpc>
                <a:spcPts val="2145"/>
              </a:lnSpc>
            </a:pPr>
            <a:r>
              <a:rPr lang="en-US" sz="2681" b="1">
                <a:solidFill>
                  <a:srgbClr val="240960"/>
                </a:solidFill>
                <a:latin typeface="Montserrat Bold"/>
                <a:ea typeface="Montserrat Bold"/>
                <a:cs typeface="Montserrat Bold"/>
                <a:sym typeface="Montserrat Bold"/>
              </a:rPr>
              <a:t>Conclusion</a:t>
            </a:r>
          </a:p>
        </p:txBody>
      </p:sp>
      <p:sp>
        <p:nvSpPr>
          <p:cNvPr id="58" name="TextBox 58"/>
          <p:cNvSpPr txBox="1"/>
          <p:nvPr/>
        </p:nvSpPr>
        <p:spPr>
          <a:xfrm>
            <a:off x="9747535" y="8964951"/>
            <a:ext cx="5416903" cy="312551"/>
          </a:xfrm>
          <a:prstGeom prst="rect">
            <a:avLst/>
          </a:prstGeom>
        </p:spPr>
        <p:txBody>
          <a:bodyPr lIns="0" tIns="0" rIns="0" bIns="0" rtlCol="0" anchor="t">
            <a:spAutoFit/>
          </a:bodyPr>
          <a:lstStyle/>
          <a:p>
            <a:pPr algn="l">
              <a:lnSpc>
                <a:spcPts val="2145"/>
              </a:lnSpc>
            </a:pPr>
            <a:r>
              <a:rPr lang="en-US" sz="2681" b="1">
                <a:solidFill>
                  <a:srgbClr val="240960"/>
                </a:solidFill>
                <a:latin typeface="Montserrat Bold"/>
                <a:ea typeface="Montserrat Bold"/>
                <a:cs typeface="Montserrat Bold"/>
                <a:sym typeface="Montserrat Bold"/>
              </a:rPr>
              <a:t>Github link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5FF"/>
        </a:solidFill>
        <a:effectLst/>
      </p:bgPr>
    </p:bg>
    <p:spTree>
      <p:nvGrpSpPr>
        <p:cNvPr id="1" name=""/>
        <p:cNvGrpSpPr/>
        <p:nvPr/>
      </p:nvGrpSpPr>
      <p:grpSpPr>
        <a:xfrm>
          <a:off x="0" y="0"/>
          <a:ext cx="0" cy="0"/>
          <a:chOff x="0" y="0"/>
          <a:chExt cx="0" cy="0"/>
        </a:xfrm>
      </p:grpSpPr>
      <p:grpSp>
        <p:nvGrpSpPr>
          <p:cNvPr id="2" name="Group 2"/>
          <p:cNvGrpSpPr/>
          <p:nvPr/>
        </p:nvGrpSpPr>
        <p:grpSpPr>
          <a:xfrm>
            <a:off x="-381001" y="2246485"/>
            <a:ext cx="19743777" cy="6320087"/>
            <a:chOff x="0" y="0"/>
            <a:chExt cx="5213525" cy="1664550"/>
          </a:xfrm>
        </p:grpSpPr>
        <p:sp>
          <p:nvSpPr>
            <p:cNvPr id="3" name="Freeform 3"/>
            <p:cNvSpPr/>
            <p:nvPr/>
          </p:nvSpPr>
          <p:spPr>
            <a:xfrm>
              <a:off x="0" y="0"/>
              <a:ext cx="5213525" cy="1664550"/>
            </a:xfrm>
            <a:custGeom>
              <a:avLst/>
              <a:gdLst/>
              <a:ahLst/>
              <a:cxnLst/>
              <a:rect l="l" t="t" r="r" b="b"/>
              <a:pathLst>
                <a:path w="5213525" h="1664550">
                  <a:moveTo>
                    <a:pt x="0" y="0"/>
                  </a:moveTo>
                  <a:lnTo>
                    <a:pt x="5213525" y="0"/>
                  </a:lnTo>
                  <a:lnTo>
                    <a:pt x="5213525" y="1664550"/>
                  </a:lnTo>
                  <a:lnTo>
                    <a:pt x="0" y="1664550"/>
                  </a:lnTo>
                  <a:close/>
                </a:path>
              </a:pathLst>
            </a:custGeom>
            <a:gradFill rotWithShape="1">
              <a:gsLst>
                <a:gs pos="0">
                  <a:srgbClr val="3C67BF">
                    <a:alpha val="23000"/>
                  </a:srgbClr>
                </a:gs>
                <a:gs pos="50000">
                  <a:srgbClr val="6B4CAF">
                    <a:alpha val="13225"/>
                  </a:srgbClr>
                </a:gs>
                <a:gs pos="100000">
                  <a:srgbClr val="F7ACFF">
                    <a:alpha val="0"/>
                  </a:srgbClr>
                </a:gs>
              </a:gsLst>
              <a:lin ang="0"/>
            </a:gradFill>
          </p:spPr>
        </p:sp>
        <p:sp>
          <p:nvSpPr>
            <p:cNvPr id="4" name="TextBox 4"/>
            <p:cNvSpPr txBox="1"/>
            <p:nvPr/>
          </p:nvSpPr>
          <p:spPr>
            <a:xfrm>
              <a:off x="0" y="-38100"/>
              <a:ext cx="5213525" cy="170265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497420" y="2688210"/>
            <a:ext cx="17568356" cy="5437174"/>
            <a:chOff x="0" y="0"/>
            <a:chExt cx="4627057" cy="1432013"/>
          </a:xfrm>
        </p:grpSpPr>
        <p:sp>
          <p:nvSpPr>
            <p:cNvPr id="6" name="Freeform 6"/>
            <p:cNvSpPr/>
            <p:nvPr/>
          </p:nvSpPr>
          <p:spPr>
            <a:xfrm>
              <a:off x="0" y="0"/>
              <a:ext cx="4627057" cy="1432013"/>
            </a:xfrm>
            <a:custGeom>
              <a:avLst/>
              <a:gdLst/>
              <a:ahLst/>
              <a:cxnLst/>
              <a:rect l="l" t="t" r="r" b="b"/>
              <a:pathLst>
                <a:path w="4627057" h="1432013">
                  <a:moveTo>
                    <a:pt x="0" y="0"/>
                  </a:moveTo>
                  <a:lnTo>
                    <a:pt x="4627057" y="0"/>
                  </a:lnTo>
                  <a:lnTo>
                    <a:pt x="4627057" y="1432013"/>
                  </a:lnTo>
                  <a:lnTo>
                    <a:pt x="0" y="1432013"/>
                  </a:lnTo>
                  <a:close/>
                </a:path>
              </a:pathLst>
            </a:custGeom>
            <a:solidFill>
              <a:srgbClr val="000000">
                <a:alpha val="0"/>
              </a:srgbClr>
            </a:solidFill>
            <a:ln w="57150" cap="sq">
              <a:gradFill>
                <a:gsLst>
                  <a:gs pos="0">
                    <a:srgbClr val="3C67BF">
                      <a:alpha val="100000"/>
                    </a:srgbClr>
                  </a:gs>
                  <a:gs pos="50000">
                    <a:srgbClr val="6B4CAF">
                      <a:alpha val="57500"/>
                    </a:srgbClr>
                  </a:gs>
                  <a:gs pos="100000">
                    <a:srgbClr val="F7ACFF">
                      <a:alpha val="0"/>
                    </a:srgbClr>
                  </a:gs>
                </a:gsLst>
                <a:lin ang="0"/>
              </a:gradFill>
              <a:prstDash val="solid"/>
              <a:miter/>
            </a:ln>
          </p:spPr>
        </p:sp>
        <p:sp>
          <p:nvSpPr>
            <p:cNvPr id="7" name="TextBox 7"/>
            <p:cNvSpPr txBox="1"/>
            <p:nvPr/>
          </p:nvSpPr>
          <p:spPr>
            <a:xfrm>
              <a:off x="0" y="-38100"/>
              <a:ext cx="4627057" cy="147011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680443" y="1057882"/>
            <a:ext cx="1256320" cy="1256320"/>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10475165" y="7653473"/>
            <a:ext cx="1256320" cy="1256320"/>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16050268" y="9473025"/>
            <a:ext cx="724046" cy="242737"/>
          </a:xfrm>
          <a:prstGeom prst="rect">
            <a:avLst/>
          </a:prstGeom>
        </p:spPr>
        <p:txBody>
          <a:bodyPr lIns="0" tIns="0" rIns="0" bIns="0" rtlCol="0" anchor="t">
            <a:spAutoFit/>
          </a:bodyPr>
          <a:lstStyle/>
          <a:p>
            <a:pPr algn="l">
              <a:lnSpc>
                <a:spcPts val="1859"/>
              </a:lnSpc>
            </a:pPr>
            <a:r>
              <a:rPr lang="en-US" sz="1822" b="1">
                <a:solidFill>
                  <a:srgbClr val="240960"/>
                </a:solidFill>
                <a:latin typeface="Montserrat Bold"/>
                <a:ea typeface="Montserrat Bold"/>
                <a:cs typeface="Montserrat Bold"/>
                <a:sym typeface="Montserrat Bold"/>
              </a:rPr>
              <a:t>Page</a:t>
            </a:r>
          </a:p>
        </p:txBody>
      </p:sp>
      <p:sp>
        <p:nvSpPr>
          <p:cNvPr id="15" name="TextBox 15"/>
          <p:cNvSpPr txBox="1"/>
          <p:nvPr/>
        </p:nvSpPr>
        <p:spPr>
          <a:xfrm>
            <a:off x="16774314" y="9473025"/>
            <a:ext cx="484986" cy="241692"/>
          </a:xfrm>
          <a:prstGeom prst="rect">
            <a:avLst/>
          </a:prstGeom>
        </p:spPr>
        <p:txBody>
          <a:bodyPr lIns="0" tIns="0" rIns="0" bIns="0" rtlCol="0" anchor="t">
            <a:spAutoFit/>
          </a:bodyPr>
          <a:lstStyle/>
          <a:p>
            <a:pPr algn="l">
              <a:lnSpc>
                <a:spcPts val="1859"/>
              </a:lnSpc>
            </a:pPr>
            <a:r>
              <a:rPr lang="en-US" sz="1822">
                <a:solidFill>
                  <a:srgbClr val="240960"/>
                </a:solidFill>
                <a:latin typeface="Montserrat"/>
                <a:ea typeface="Montserrat"/>
                <a:cs typeface="Montserrat"/>
                <a:sym typeface="Montserrat"/>
              </a:rPr>
              <a:t>04</a:t>
            </a:r>
          </a:p>
        </p:txBody>
      </p:sp>
      <p:sp>
        <p:nvSpPr>
          <p:cNvPr id="16" name="TextBox 16"/>
          <p:cNvSpPr txBox="1"/>
          <p:nvPr/>
        </p:nvSpPr>
        <p:spPr>
          <a:xfrm>
            <a:off x="2308603" y="1433195"/>
            <a:ext cx="9760794" cy="772394"/>
          </a:xfrm>
          <a:prstGeom prst="rect">
            <a:avLst/>
          </a:prstGeom>
        </p:spPr>
        <p:txBody>
          <a:bodyPr lIns="0" tIns="0" rIns="0" bIns="0" rtlCol="0" anchor="t">
            <a:spAutoFit/>
          </a:bodyPr>
          <a:lstStyle/>
          <a:p>
            <a:pPr algn="l">
              <a:lnSpc>
                <a:spcPts val="5467"/>
              </a:lnSpc>
            </a:pPr>
            <a:r>
              <a:rPr lang="en-US" sz="6833" b="1">
                <a:solidFill>
                  <a:srgbClr val="240960"/>
                </a:solidFill>
                <a:latin typeface="Montserrat Bold"/>
                <a:ea typeface="Montserrat Bold"/>
                <a:cs typeface="Montserrat Bold"/>
                <a:sym typeface="Montserrat Bold"/>
              </a:rPr>
              <a:t>Problem Statement</a:t>
            </a:r>
          </a:p>
        </p:txBody>
      </p:sp>
      <p:sp>
        <p:nvSpPr>
          <p:cNvPr id="17" name="TextBox 17"/>
          <p:cNvSpPr txBox="1"/>
          <p:nvPr/>
        </p:nvSpPr>
        <p:spPr>
          <a:xfrm>
            <a:off x="1236329" y="3725505"/>
            <a:ext cx="15288610" cy="3618939"/>
          </a:xfrm>
          <a:prstGeom prst="rect">
            <a:avLst/>
          </a:prstGeom>
        </p:spPr>
        <p:txBody>
          <a:bodyPr lIns="0" tIns="0" rIns="0" bIns="0" rtlCol="0" anchor="t">
            <a:spAutoFit/>
          </a:bodyPr>
          <a:lstStyle/>
          <a:p>
            <a:pPr algn="l">
              <a:lnSpc>
                <a:spcPct val="150000"/>
              </a:lnSpc>
            </a:pPr>
            <a:r>
              <a:rPr lang="en-US" sz="4033" dirty="0">
                <a:solidFill>
                  <a:srgbClr val="240960"/>
                </a:solidFill>
                <a:latin typeface="Montserrat"/>
                <a:ea typeface="Montserrat"/>
                <a:cs typeface="Montserrat"/>
                <a:sym typeface="Montserrat"/>
              </a:rPr>
              <a:t>Students often struggle to present their academic achievements and skills in an organized digital format. A centralized online portfolio is needed to showcase their profile for academic and career opportunities.</a:t>
            </a:r>
          </a:p>
        </p:txBody>
      </p:sp>
      <p:grpSp>
        <p:nvGrpSpPr>
          <p:cNvPr id="18" name="Group 18"/>
          <p:cNvGrpSpPr/>
          <p:nvPr/>
        </p:nvGrpSpPr>
        <p:grpSpPr>
          <a:xfrm>
            <a:off x="15102279" y="-313682"/>
            <a:ext cx="3185721" cy="3185721"/>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58000"/>
                  </a:srgbClr>
                </a:gs>
                <a:gs pos="100000">
                  <a:srgbClr val="F7ACFF">
                    <a:alpha val="0"/>
                  </a:srgbClr>
                </a:gs>
              </a:gsLst>
              <a:lin ang="0"/>
            </a:gradFill>
          </p:spPr>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17403566" y="1871985"/>
            <a:ext cx="884434" cy="884434"/>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96000"/>
                  </a:srgbClr>
                </a:gs>
              </a:gsLst>
              <a:lin ang="0"/>
            </a:gradFill>
          </p:spPr>
        </p:sp>
        <p:sp>
          <p:nvSpPr>
            <p:cNvPr id="23" name="TextBox 2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4" name="Freeform 24"/>
          <p:cNvSpPr/>
          <p:nvPr/>
        </p:nvSpPr>
        <p:spPr>
          <a:xfrm>
            <a:off x="1028700" y="9444450"/>
            <a:ext cx="415258" cy="415258"/>
          </a:xfrm>
          <a:custGeom>
            <a:avLst/>
            <a:gdLst/>
            <a:ahLst/>
            <a:cxnLst/>
            <a:rect l="l" t="t" r="r" b="b"/>
            <a:pathLst>
              <a:path w="415258" h="415258">
                <a:moveTo>
                  <a:pt x="0" y="0"/>
                </a:moveTo>
                <a:lnTo>
                  <a:pt x="415258" y="0"/>
                </a:lnTo>
                <a:lnTo>
                  <a:pt x="415258" y="415258"/>
                </a:lnTo>
                <a:lnTo>
                  <a:pt x="0" y="4152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5FF"/>
        </a:solidFill>
        <a:effectLst/>
      </p:bgPr>
    </p:bg>
    <p:spTree>
      <p:nvGrpSpPr>
        <p:cNvPr id="1" name=""/>
        <p:cNvGrpSpPr/>
        <p:nvPr/>
      </p:nvGrpSpPr>
      <p:grpSpPr>
        <a:xfrm>
          <a:off x="0" y="0"/>
          <a:ext cx="0" cy="0"/>
          <a:chOff x="0" y="0"/>
          <a:chExt cx="0" cy="0"/>
        </a:xfrm>
      </p:grpSpPr>
      <p:grpSp>
        <p:nvGrpSpPr>
          <p:cNvPr id="2" name="Group 2"/>
          <p:cNvGrpSpPr/>
          <p:nvPr/>
        </p:nvGrpSpPr>
        <p:grpSpPr>
          <a:xfrm>
            <a:off x="-432325" y="2246485"/>
            <a:ext cx="19795102" cy="6320087"/>
            <a:chOff x="0" y="0"/>
            <a:chExt cx="5213525" cy="1664550"/>
          </a:xfrm>
        </p:grpSpPr>
        <p:sp>
          <p:nvSpPr>
            <p:cNvPr id="3" name="Freeform 3"/>
            <p:cNvSpPr/>
            <p:nvPr/>
          </p:nvSpPr>
          <p:spPr>
            <a:xfrm>
              <a:off x="0" y="0"/>
              <a:ext cx="5213525" cy="1664550"/>
            </a:xfrm>
            <a:custGeom>
              <a:avLst/>
              <a:gdLst/>
              <a:ahLst/>
              <a:cxnLst/>
              <a:rect l="l" t="t" r="r" b="b"/>
              <a:pathLst>
                <a:path w="5213525" h="1664550">
                  <a:moveTo>
                    <a:pt x="0" y="0"/>
                  </a:moveTo>
                  <a:lnTo>
                    <a:pt x="5213525" y="0"/>
                  </a:lnTo>
                  <a:lnTo>
                    <a:pt x="5213525" y="1664550"/>
                  </a:lnTo>
                  <a:lnTo>
                    <a:pt x="0" y="1664550"/>
                  </a:lnTo>
                  <a:close/>
                </a:path>
              </a:pathLst>
            </a:custGeom>
            <a:gradFill rotWithShape="1">
              <a:gsLst>
                <a:gs pos="0">
                  <a:srgbClr val="3C67BF">
                    <a:alpha val="23000"/>
                  </a:srgbClr>
                </a:gs>
                <a:gs pos="50000">
                  <a:srgbClr val="6B4CAF">
                    <a:alpha val="13225"/>
                  </a:srgbClr>
                </a:gs>
                <a:gs pos="100000">
                  <a:srgbClr val="F7ACFF">
                    <a:alpha val="0"/>
                  </a:srgbClr>
                </a:gs>
              </a:gsLst>
              <a:lin ang="0"/>
            </a:gradFill>
          </p:spPr>
        </p:sp>
        <p:sp>
          <p:nvSpPr>
            <p:cNvPr id="4" name="TextBox 4"/>
            <p:cNvSpPr txBox="1"/>
            <p:nvPr/>
          </p:nvSpPr>
          <p:spPr>
            <a:xfrm>
              <a:off x="0" y="-38100"/>
              <a:ext cx="5213525" cy="170265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236329" y="772939"/>
            <a:ext cx="1256320" cy="125632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0475165" y="7653473"/>
            <a:ext cx="1256320" cy="1256320"/>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6050268" y="9473025"/>
            <a:ext cx="724046" cy="242737"/>
          </a:xfrm>
          <a:prstGeom prst="rect">
            <a:avLst/>
          </a:prstGeom>
        </p:spPr>
        <p:txBody>
          <a:bodyPr lIns="0" tIns="0" rIns="0" bIns="0" rtlCol="0" anchor="t">
            <a:spAutoFit/>
          </a:bodyPr>
          <a:lstStyle/>
          <a:p>
            <a:pPr algn="l">
              <a:lnSpc>
                <a:spcPts val="1859"/>
              </a:lnSpc>
            </a:pPr>
            <a:r>
              <a:rPr lang="en-US" sz="1822" b="1">
                <a:solidFill>
                  <a:srgbClr val="240960"/>
                </a:solidFill>
                <a:latin typeface="Montserrat Bold"/>
                <a:ea typeface="Montserrat Bold"/>
                <a:cs typeface="Montserrat Bold"/>
                <a:sym typeface="Montserrat Bold"/>
              </a:rPr>
              <a:t>Page</a:t>
            </a:r>
          </a:p>
        </p:txBody>
      </p:sp>
      <p:sp>
        <p:nvSpPr>
          <p:cNvPr id="12" name="TextBox 12"/>
          <p:cNvSpPr txBox="1"/>
          <p:nvPr/>
        </p:nvSpPr>
        <p:spPr>
          <a:xfrm>
            <a:off x="16774314" y="9473025"/>
            <a:ext cx="484986" cy="241692"/>
          </a:xfrm>
          <a:prstGeom prst="rect">
            <a:avLst/>
          </a:prstGeom>
        </p:spPr>
        <p:txBody>
          <a:bodyPr lIns="0" tIns="0" rIns="0" bIns="0" rtlCol="0" anchor="t">
            <a:spAutoFit/>
          </a:bodyPr>
          <a:lstStyle/>
          <a:p>
            <a:pPr algn="l">
              <a:lnSpc>
                <a:spcPts val="1859"/>
              </a:lnSpc>
            </a:pPr>
            <a:r>
              <a:rPr lang="en-US" sz="1822">
                <a:solidFill>
                  <a:srgbClr val="240960"/>
                </a:solidFill>
                <a:latin typeface="Montserrat"/>
                <a:ea typeface="Montserrat"/>
                <a:cs typeface="Montserrat"/>
                <a:sym typeface="Montserrat"/>
              </a:rPr>
              <a:t>04</a:t>
            </a:r>
          </a:p>
        </p:txBody>
      </p:sp>
      <p:sp>
        <p:nvSpPr>
          <p:cNvPr id="13" name="TextBox 13"/>
          <p:cNvSpPr txBox="1"/>
          <p:nvPr/>
        </p:nvSpPr>
        <p:spPr>
          <a:xfrm>
            <a:off x="2072118" y="1256865"/>
            <a:ext cx="9760794" cy="772394"/>
          </a:xfrm>
          <a:prstGeom prst="rect">
            <a:avLst/>
          </a:prstGeom>
        </p:spPr>
        <p:txBody>
          <a:bodyPr lIns="0" tIns="0" rIns="0" bIns="0" rtlCol="0" anchor="t">
            <a:spAutoFit/>
          </a:bodyPr>
          <a:lstStyle/>
          <a:p>
            <a:pPr algn="l">
              <a:lnSpc>
                <a:spcPts val="5467"/>
              </a:lnSpc>
            </a:pPr>
            <a:r>
              <a:rPr lang="en-US" sz="6833" b="1">
                <a:solidFill>
                  <a:srgbClr val="240960"/>
                </a:solidFill>
                <a:latin typeface="Montserrat Bold"/>
                <a:ea typeface="Montserrat Bold"/>
                <a:cs typeface="Montserrat Bold"/>
                <a:sym typeface="Montserrat Bold"/>
              </a:rPr>
              <a:t>Project Overview</a:t>
            </a:r>
          </a:p>
        </p:txBody>
      </p:sp>
      <p:sp>
        <p:nvSpPr>
          <p:cNvPr id="14" name="TextBox 14"/>
          <p:cNvSpPr txBox="1"/>
          <p:nvPr/>
        </p:nvSpPr>
        <p:spPr>
          <a:xfrm>
            <a:off x="1499695" y="2918344"/>
            <a:ext cx="15903871" cy="1241237"/>
          </a:xfrm>
          <a:prstGeom prst="rect">
            <a:avLst/>
          </a:prstGeom>
        </p:spPr>
        <p:txBody>
          <a:bodyPr lIns="0" tIns="0" rIns="0" bIns="0" rtlCol="0" anchor="t">
            <a:spAutoFit/>
          </a:bodyPr>
          <a:lstStyle/>
          <a:p>
            <a:pPr algn="l"/>
            <a:r>
              <a:rPr lang="en-US" sz="4033" dirty="0">
                <a:solidFill>
                  <a:srgbClr val="240960"/>
                </a:solidFill>
                <a:latin typeface="Montserrat"/>
                <a:ea typeface="Montserrat"/>
                <a:cs typeface="Montserrat"/>
                <a:sym typeface="Montserrat"/>
              </a:rPr>
              <a:t>Portfolio Contains  About, Projects, Skills, Contact and pictures</a:t>
            </a:r>
          </a:p>
        </p:txBody>
      </p:sp>
      <p:grpSp>
        <p:nvGrpSpPr>
          <p:cNvPr id="15" name="Group 15"/>
          <p:cNvGrpSpPr/>
          <p:nvPr/>
        </p:nvGrpSpPr>
        <p:grpSpPr>
          <a:xfrm>
            <a:off x="15102279" y="-313682"/>
            <a:ext cx="3185721" cy="3185721"/>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58000"/>
                  </a:srgbClr>
                </a:gs>
                <a:gs pos="100000">
                  <a:srgbClr val="F7ACFF">
                    <a:alpha val="0"/>
                  </a:srgbClr>
                </a:gs>
              </a:gsLst>
              <a:lin ang="0"/>
            </a:gradFill>
          </p:spPr>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7403566" y="1871985"/>
            <a:ext cx="884434" cy="884434"/>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96000"/>
                  </a:srgbClr>
                </a:gs>
              </a:gsLst>
              <a:lin ang="0"/>
            </a:gradFill>
          </p:spPr>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1" name="Freeform 21"/>
          <p:cNvSpPr/>
          <p:nvPr/>
        </p:nvSpPr>
        <p:spPr>
          <a:xfrm>
            <a:off x="1028700" y="9444450"/>
            <a:ext cx="415258" cy="415258"/>
          </a:xfrm>
          <a:custGeom>
            <a:avLst/>
            <a:gdLst/>
            <a:ahLst/>
            <a:cxnLst/>
            <a:rect l="l" t="t" r="r" b="b"/>
            <a:pathLst>
              <a:path w="415258" h="415258">
                <a:moveTo>
                  <a:pt x="0" y="0"/>
                </a:moveTo>
                <a:lnTo>
                  <a:pt x="415258" y="0"/>
                </a:lnTo>
                <a:lnTo>
                  <a:pt x="415258" y="415258"/>
                </a:lnTo>
                <a:lnTo>
                  <a:pt x="0" y="4152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2" name="TextBox 22"/>
          <p:cNvSpPr txBox="1"/>
          <p:nvPr/>
        </p:nvSpPr>
        <p:spPr>
          <a:xfrm>
            <a:off x="1443958" y="4557901"/>
            <a:ext cx="8975470" cy="516067"/>
          </a:xfrm>
          <a:prstGeom prst="rect">
            <a:avLst/>
          </a:prstGeom>
        </p:spPr>
        <p:txBody>
          <a:bodyPr lIns="0" tIns="0" rIns="0" bIns="0" rtlCol="0" anchor="t">
            <a:spAutoFit/>
          </a:bodyPr>
          <a:lstStyle/>
          <a:p>
            <a:pPr algn="l">
              <a:lnSpc>
                <a:spcPts val="3627"/>
              </a:lnSpc>
            </a:pPr>
            <a:r>
              <a:rPr lang="en-US" sz="4533" b="1" dirty="0">
                <a:solidFill>
                  <a:srgbClr val="240960"/>
                </a:solidFill>
                <a:latin typeface="Montserrat Bold"/>
                <a:ea typeface="Montserrat Bold"/>
                <a:cs typeface="Montserrat Bold"/>
                <a:sym typeface="Montserrat Bold"/>
              </a:rPr>
              <a:t>Main idea:</a:t>
            </a:r>
          </a:p>
        </p:txBody>
      </p:sp>
      <p:sp>
        <p:nvSpPr>
          <p:cNvPr id="23" name="TextBox 23"/>
          <p:cNvSpPr txBox="1"/>
          <p:nvPr/>
        </p:nvSpPr>
        <p:spPr>
          <a:xfrm>
            <a:off x="1513291" y="5417189"/>
            <a:ext cx="16332492" cy="2564485"/>
          </a:xfrm>
          <a:prstGeom prst="rect">
            <a:avLst/>
          </a:prstGeom>
        </p:spPr>
        <p:txBody>
          <a:bodyPr lIns="0" tIns="0" rIns="0" bIns="0" rtlCol="0" anchor="t">
            <a:spAutoFit/>
          </a:bodyPr>
          <a:lstStyle/>
          <a:p>
            <a:pPr algn="l"/>
            <a:r>
              <a:rPr lang="en-US" sz="3333" dirty="0">
                <a:solidFill>
                  <a:srgbClr val="240960"/>
                </a:solidFill>
                <a:latin typeface="Montserrat"/>
                <a:ea typeface="Montserrat"/>
                <a:cs typeface="Montserrat"/>
                <a:sym typeface="Montserrat"/>
              </a:rPr>
              <a:t>	The project focuses on developing a web-based platform for students to create and manage their academic portfolios . The system provides an easy-to-use interface for updating and maintaining profiles. The platform serves as a digital space that bridges the gap between students’ academic growth and external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5FF"/>
        </a:solidFill>
        <a:effectLst/>
      </p:bgPr>
    </p:bg>
    <p:spTree>
      <p:nvGrpSpPr>
        <p:cNvPr id="1" name=""/>
        <p:cNvGrpSpPr/>
        <p:nvPr/>
      </p:nvGrpSpPr>
      <p:grpSpPr>
        <a:xfrm>
          <a:off x="0" y="0"/>
          <a:ext cx="0" cy="0"/>
          <a:chOff x="0" y="0"/>
          <a:chExt cx="0" cy="0"/>
        </a:xfrm>
      </p:grpSpPr>
      <p:grpSp>
        <p:nvGrpSpPr>
          <p:cNvPr id="2" name="Group 2"/>
          <p:cNvGrpSpPr/>
          <p:nvPr/>
        </p:nvGrpSpPr>
        <p:grpSpPr>
          <a:xfrm>
            <a:off x="-432325" y="2246485"/>
            <a:ext cx="19795102" cy="6320087"/>
            <a:chOff x="0" y="0"/>
            <a:chExt cx="5213525" cy="1664550"/>
          </a:xfrm>
        </p:grpSpPr>
        <p:sp>
          <p:nvSpPr>
            <p:cNvPr id="3" name="Freeform 3"/>
            <p:cNvSpPr/>
            <p:nvPr/>
          </p:nvSpPr>
          <p:spPr>
            <a:xfrm>
              <a:off x="0" y="0"/>
              <a:ext cx="5213525" cy="1664550"/>
            </a:xfrm>
            <a:custGeom>
              <a:avLst/>
              <a:gdLst/>
              <a:ahLst/>
              <a:cxnLst/>
              <a:rect l="l" t="t" r="r" b="b"/>
              <a:pathLst>
                <a:path w="5213525" h="1664550">
                  <a:moveTo>
                    <a:pt x="0" y="0"/>
                  </a:moveTo>
                  <a:lnTo>
                    <a:pt x="5213525" y="0"/>
                  </a:lnTo>
                  <a:lnTo>
                    <a:pt x="5213525" y="1664550"/>
                  </a:lnTo>
                  <a:lnTo>
                    <a:pt x="0" y="1664550"/>
                  </a:lnTo>
                  <a:close/>
                </a:path>
              </a:pathLst>
            </a:custGeom>
            <a:gradFill rotWithShape="1">
              <a:gsLst>
                <a:gs pos="0">
                  <a:srgbClr val="3C67BF">
                    <a:alpha val="23000"/>
                  </a:srgbClr>
                </a:gs>
                <a:gs pos="50000">
                  <a:srgbClr val="6B4CAF">
                    <a:alpha val="13225"/>
                  </a:srgbClr>
                </a:gs>
                <a:gs pos="100000">
                  <a:srgbClr val="F7ACFF">
                    <a:alpha val="0"/>
                  </a:srgbClr>
                </a:gs>
              </a:gsLst>
              <a:lin ang="0"/>
            </a:gradFill>
          </p:spPr>
        </p:sp>
        <p:sp>
          <p:nvSpPr>
            <p:cNvPr id="4" name="TextBox 4"/>
            <p:cNvSpPr txBox="1"/>
            <p:nvPr/>
          </p:nvSpPr>
          <p:spPr>
            <a:xfrm>
              <a:off x="0" y="-38100"/>
              <a:ext cx="5213525" cy="170265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236329" y="772939"/>
            <a:ext cx="1256320" cy="125632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0475165" y="7653473"/>
            <a:ext cx="1256320" cy="1256320"/>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6050268" y="9473025"/>
            <a:ext cx="724046" cy="242737"/>
          </a:xfrm>
          <a:prstGeom prst="rect">
            <a:avLst/>
          </a:prstGeom>
        </p:spPr>
        <p:txBody>
          <a:bodyPr lIns="0" tIns="0" rIns="0" bIns="0" rtlCol="0" anchor="t">
            <a:spAutoFit/>
          </a:bodyPr>
          <a:lstStyle/>
          <a:p>
            <a:pPr algn="l">
              <a:lnSpc>
                <a:spcPts val="1859"/>
              </a:lnSpc>
            </a:pPr>
            <a:r>
              <a:rPr lang="en-US" sz="1822" b="1">
                <a:solidFill>
                  <a:srgbClr val="240960"/>
                </a:solidFill>
                <a:latin typeface="Montserrat Bold"/>
                <a:ea typeface="Montserrat Bold"/>
                <a:cs typeface="Montserrat Bold"/>
                <a:sym typeface="Montserrat Bold"/>
              </a:rPr>
              <a:t>Page</a:t>
            </a:r>
          </a:p>
        </p:txBody>
      </p:sp>
      <p:sp>
        <p:nvSpPr>
          <p:cNvPr id="12" name="TextBox 12"/>
          <p:cNvSpPr txBox="1"/>
          <p:nvPr/>
        </p:nvSpPr>
        <p:spPr>
          <a:xfrm>
            <a:off x="16774314" y="9473025"/>
            <a:ext cx="484986" cy="241692"/>
          </a:xfrm>
          <a:prstGeom prst="rect">
            <a:avLst/>
          </a:prstGeom>
        </p:spPr>
        <p:txBody>
          <a:bodyPr lIns="0" tIns="0" rIns="0" bIns="0" rtlCol="0" anchor="t">
            <a:spAutoFit/>
          </a:bodyPr>
          <a:lstStyle/>
          <a:p>
            <a:pPr algn="l">
              <a:lnSpc>
                <a:spcPts val="1859"/>
              </a:lnSpc>
            </a:pPr>
            <a:r>
              <a:rPr lang="en-US" sz="1822">
                <a:solidFill>
                  <a:srgbClr val="240960"/>
                </a:solidFill>
                <a:latin typeface="Montserrat"/>
                <a:ea typeface="Montserrat"/>
                <a:cs typeface="Montserrat"/>
                <a:sym typeface="Montserrat"/>
              </a:rPr>
              <a:t>04</a:t>
            </a:r>
          </a:p>
        </p:txBody>
      </p:sp>
      <p:sp>
        <p:nvSpPr>
          <p:cNvPr id="13" name="TextBox 13"/>
          <p:cNvSpPr txBox="1"/>
          <p:nvPr/>
        </p:nvSpPr>
        <p:spPr>
          <a:xfrm>
            <a:off x="2072118" y="1256865"/>
            <a:ext cx="9760794" cy="772394"/>
          </a:xfrm>
          <a:prstGeom prst="rect">
            <a:avLst/>
          </a:prstGeom>
        </p:spPr>
        <p:txBody>
          <a:bodyPr lIns="0" tIns="0" rIns="0" bIns="0" rtlCol="0" anchor="t">
            <a:spAutoFit/>
          </a:bodyPr>
          <a:lstStyle/>
          <a:p>
            <a:pPr algn="l">
              <a:lnSpc>
                <a:spcPts val="5467"/>
              </a:lnSpc>
            </a:pPr>
            <a:r>
              <a:rPr lang="en-US" sz="6833" b="1">
                <a:solidFill>
                  <a:srgbClr val="240960"/>
                </a:solidFill>
                <a:latin typeface="Montserrat Bold"/>
                <a:ea typeface="Montserrat Bold"/>
                <a:cs typeface="Montserrat Bold"/>
                <a:sym typeface="Montserrat Bold"/>
              </a:rPr>
              <a:t>End User</a:t>
            </a:r>
          </a:p>
        </p:txBody>
      </p:sp>
      <p:sp>
        <p:nvSpPr>
          <p:cNvPr id="14" name="TextBox 14"/>
          <p:cNvSpPr txBox="1"/>
          <p:nvPr/>
        </p:nvSpPr>
        <p:spPr>
          <a:xfrm>
            <a:off x="1499695" y="2918344"/>
            <a:ext cx="15903871" cy="3319593"/>
          </a:xfrm>
          <a:prstGeom prst="rect">
            <a:avLst/>
          </a:prstGeom>
        </p:spPr>
        <p:txBody>
          <a:bodyPr lIns="0" tIns="0" rIns="0" bIns="0" rtlCol="0" anchor="t">
            <a:spAutoFit/>
          </a:bodyPr>
          <a:lstStyle/>
          <a:p>
            <a:pPr marL="870901" lvl="1" indent="-435450" algn="l">
              <a:lnSpc>
                <a:spcPts val="3227"/>
              </a:lnSpc>
              <a:buFont typeface="Arial"/>
              <a:buChar char="•"/>
            </a:pPr>
            <a:r>
              <a:rPr lang="en-US" sz="4033">
                <a:solidFill>
                  <a:srgbClr val="240960"/>
                </a:solidFill>
                <a:latin typeface="Montserrat"/>
                <a:ea typeface="Montserrat"/>
                <a:cs typeface="Montserrat"/>
                <a:sym typeface="Montserrat"/>
              </a:rPr>
              <a:t>Students</a:t>
            </a:r>
          </a:p>
          <a:p>
            <a:pPr algn="l">
              <a:lnSpc>
                <a:spcPts val="3227"/>
              </a:lnSpc>
            </a:pPr>
            <a:endParaRPr lang="en-US" sz="4033">
              <a:solidFill>
                <a:srgbClr val="240960"/>
              </a:solidFill>
              <a:latin typeface="Montserrat"/>
              <a:ea typeface="Montserrat"/>
              <a:cs typeface="Montserrat"/>
              <a:sym typeface="Montserrat"/>
            </a:endParaRPr>
          </a:p>
          <a:p>
            <a:pPr marL="870901" lvl="1" indent="-435450" algn="l">
              <a:lnSpc>
                <a:spcPts val="3227"/>
              </a:lnSpc>
              <a:buFont typeface="Arial"/>
              <a:buChar char="•"/>
            </a:pPr>
            <a:r>
              <a:rPr lang="en-US" sz="4033">
                <a:solidFill>
                  <a:srgbClr val="240960"/>
                </a:solidFill>
                <a:latin typeface="Montserrat"/>
                <a:ea typeface="Montserrat"/>
                <a:cs typeface="Montserrat"/>
                <a:sym typeface="Montserrat"/>
              </a:rPr>
              <a:t>Job Seekers</a:t>
            </a:r>
          </a:p>
          <a:p>
            <a:pPr algn="l">
              <a:lnSpc>
                <a:spcPts val="3227"/>
              </a:lnSpc>
            </a:pPr>
            <a:endParaRPr lang="en-US" sz="4033">
              <a:solidFill>
                <a:srgbClr val="240960"/>
              </a:solidFill>
              <a:latin typeface="Montserrat"/>
              <a:ea typeface="Montserrat"/>
              <a:cs typeface="Montserrat"/>
              <a:sym typeface="Montserrat"/>
            </a:endParaRPr>
          </a:p>
          <a:p>
            <a:pPr marL="870901" lvl="1" indent="-435450" algn="l">
              <a:lnSpc>
                <a:spcPts val="3227"/>
              </a:lnSpc>
              <a:buFont typeface="Arial"/>
              <a:buChar char="•"/>
            </a:pPr>
            <a:r>
              <a:rPr lang="en-US" sz="4033">
                <a:solidFill>
                  <a:srgbClr val="240960"/>
                </a:solidFill>
                <a:latin typeface="Montserrat"/>
                <a:ea typeface="Montserrat"/>
                <a:cs typeface="Montserrat"/>
                <a:sym typeface="Montserrat"/>
              </a:rPr>
              <a:t>Professionals</a:t>
            </a:r>
          </a:p>
          <a:p>
            <a:pPr algn="l">
              <a:lnSpc>
                <a:spcPts val="3227"/>
              </a:lnSpc>
            </a:pPr>
            <a:endParaRPr lang="en-US" sz="4033">
              <a:solidFill>
                <a:srgbClr val="240960"/>
              </a:solidFill>
              <a:latin typeface="Montserrat"/>
              <a:ea typeface="Montserrat"/>
              <a:cs typeface="Montserrat"/>
              <a:sym typeface="Montserrat"/>
            </a:endParaRPr>
          </a:p>
          <a:p>
            <a:pPr marL="870901" lvl="1" indent="-435450" algn="l">
              <a:lnSpc>
                <a:spcPts val="3227"/>
              </a:lnSpc>
              <a:buFont typeface="Arial"/>
              <a:buChar char="•"/>
            </a:pPr>
            <a:r>
              <a:rPr lang="en-US" sz="4033">
                <a:solidFill>
                  <a:srgbClr val="240960"/>
                </a:solidFill>
                <a:latin typeface="Montserrat"/>
                <a:ea typeface="Montserrat"/>
                <a:cs typeface="Montserrat"/>
                <a:sym typeface="Montserrat"/>
              </a:rPr>
              <a:t>Teachers</a:t>
            </a:r>
          </a:p>
          <a:p>
            <a:pPr algn="l">
              <a:lnSpc>
                <a:spcPts val="3227"/>
              </a:lnSpc>
            </a:pPr>
            <a:endParaRPr lang="en-US" sz="4033">
              <a:solidFill>
                <a:srgbClr val="240960"/>
              </a:solidFill>
              <a:latin typeface="Montserrat"/>
              <a:ea typeface="Montserrat"/>
              <a:cs typeface="Montserrat"/>
              <a:sym typeface="Montserrat"/>
            </a:endParaRPr>
          </a:p>
        </p:txBody>
      </p:sp>
      <p:grpSp>
        <p:nvGrpSpPr>
          <p:cNvPr id="15" name="Group 15"/>
          <p:cNvGrpSpPr/>
          <p:nvPr/>
        </p:nvGrpSpPr>
        <p:grpSpPr>
          <a:xfrm>
            <a:off x="15102279" y="-313682"/>
            <a:ext cx="3185721" cy="3185721"/>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58000"/>
                  </a:srgbClr>
                </a:gs>
                <a:gs pos="100000">
                  <a:srgbClr val="F7ACFF">
                    <a:alpha val="0"/>
                  </a:srgbClr>
                </a:gs>
              </a:gsLst>
              <a:lin ang="0"/>
            </a:gradFill>
          </p:spPr>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7403566" y="1871985"/>
            <a:ext cx="884434" cy="884434"/>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96000"/>
                  </a:srgbClr>
                </a:gs>
              </a:gsLst>
              <a:lin ang="0"/>
            </a:gradFill>
          </p:spPr>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1" name="Freeform 21"/>
          <p:cNvSpPr/>
          <p:nvPr/>
        </p:nvSpPr>
        <p:spPr>
          <a:xfrm>
            <a:off x="1028700" y="9444450"/>
            <a:ext cx="415258" cy="415258"/>
          </a:xfrm>
          <a:custGeom>
            <a:avLst/>
            <a:gdLst/>
            <a:ahLst/>
            <a:cxnLst/>
            <a:rect l="l" t="t" r="r" b="b"/>
            <a:pathLst>
              <a:path w="415258" h="415258">
                <a:moveTo>
                  <a:pt x="0" y="0"/>
                </a:moveTo>
                <a:lnTo>
                  <a:pt x="415258" y="0"/>
                </a:lnTo>
                <a:lnTo>
                  <a:pt x="415258" y="415258"/>
                </a:lnTo>
                <a:lnTo>
                  <a:pt x="0" y="4152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5FF"/>
        </a:solidFill>
        <a:effectLst/>
      </p:bgPr>
    </p:bg>
    <p:spTree>
      <p:nvGrpSpPr>
        <p:cNvPr id="1" name=""/>
        <p:cNvGrpSpPr/>
        <p:nvPr/>
      </p:nvGrpSpPr>
      <p:grpSpPr>
        <a:xfrm>
          <a:off x="0" y="0"/>
          <a:ext cx="0" cy="0"/>
          <a:chOff x="0" y="0"/>
          <a:chExt cx="0" cy="0"/>
        </a:xfrm>
      </p:grpSpPr>
      <p:grpSp>
        <p:nvGrpSpPr>
          <p:cNvPr id="2" name="Group 2"/>
          <p:cNvGrpSpPr/>
          <p:nvPr/>
        </p:nvGrpSpPr>
        <p:grpSpPr>
          <a:xfrm>
            <a:off x="-432325" y="2246485"/>
            <a:ext cx="19795102" cy="6320087"/>
            <a:chOff x="0" y="0"/>
            <a:chExt cx="5213525" cy="1664550"/>
          </a:xfrm>
        </p:grpSpPr>
        <p:sp>
          <p:nvSpPr>
            <p:cNvPr id="3" name="Freeform 3"/>
            <p:cNvSpPr/>
            <p:nvPr/>
          </p:nvSpPr>
          <p:spPr>
            <a:xfrm>
              <a:off x="0" y="0"/>
              <a:ext cx="5213525" cy="1664550"/>
            </a:xfrm>
            <a:custGeom>
              <a:avLst/>
              <a:gdLst/>
              <a:ahLst/>
              <a:cxnLst/>
              <a:rect l="l" t="t" r="r" b="b"/>
              <a:pathLst>
                <a:path w="5213525" h="1664550">
                  <a:moveTo>
                    <a:pt x="0" y="0"/>
                  </a:moveTo>
                  <a:lnTo>
                    <a:pt x="5213525" y="0"/>
                  </a:lnTo>
                  <a:lnTo>
                    <a:pt x="5213525" y="1664550"/>
                  </a:lnTo>
                  <a:lnTo>
                    <a:pt x="0" y="1664550"/>
                  </a:lnTo>
                  <a:close/>
                </a:path>
              </a:pathLst>
            </a:custGeom>
            <a:gradFill rotWithShape="1">
              <a:gsLst>
                <a:gs pos="0">
                  <a:srgbClr val="3C67BF">
                    <a:alpha val="23000"/>
                  </a:srgbClr>
                </a:gs>
                <a:gs pos="50000">
                  <a:srgbClr val="6B4CAF">
                    <a:alpha val="13225"/>
                  </a:srgbClr>
                </a:gs>
                <a:gs pos="100000">
                  <a:srgbClr val="F7ACFF">
                    <a:alpha val="0"/>
                  </a:srgbClr>
                </a:gs>
              </a:gsLst>
              <a:lin ang="0"/>
            </a:gradFill>
          </p:spPr>
        </p:sp>
        <p:sp>
          <p:nvSpPr>
            <p:cNvPr id="4" name="TextBox 4"/>
            <p:cNvSpPr txBox="1"/>
            <p:nvPr/>
          </p:nvSpPr>
          <p:spPr>
            <a:xfrm>
              <a:off x="0" y="-38100"/>
              <a:ext cx="5213525" cy="170265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236329" y="772939"/>
            <a:ext cx="1256320" cy="125632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0475165" y="7653473"/>
            <a:ext cx="1256320" cy="1256320"/>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6050268" y="9473025"/>
            <a:ext cx="724046" cy="242737"/>
          </a:xfrm>
          <a:prstGeom prst="rect">
            <a:avLst/>
          </a:prstGeom>
        </p:spPr>
        <p:txBody>
          <a:bodyPr lIns="0" tIns="0" rIns="0" bIns="0" rtlCol="0" anchor="t">
            <a:spAutoFit/>
          </a:bodyPr>
          <a:lstStyle/>
          <a:p>
            <a:pPr algn="l">
              <a:lnSpc>
                <a:spcPts val="1859"/>
              </a:lnSpc>
            </a:pPr>
            <a:r>
              <a:rPr lang="en-US" sz="1822" b="1">
                <a:solidFill>
                  <a:srgbClr val="240960"/>
                </a:solidFill>
                <a:latin typeface="Montserrat Bold"/>
                <a:ea typeface="Montserrat Bold"/>
                <a:cs typeface="Montserrat Bold"/>
                <a:sym typeface="Montserrat Bold"/>
              </a:rPr>
              <a:t>Page</a:t>
            </a:r>
          </a:p>
        </p:txBody>
      </p:sp>
      <p:sp>
        <p:nvSpPr>
          <p:cNvPr id="12" name="TextBox 12"/>
          <p:cNvSpPr txBox="1"/>
          <p:nvPr/>
        </p:nvSpPr>
        <p:spPr>
          <a:xfrm>
            <a:off x="16774314" y="9473025"/>
            <a:ext cx="484986" cy="241692"/>
          </a:xfrm>
          <a:prstGeom prst="rect">
            <a:avLst/>
          </a:prstGeom>
        </p:spPr>
        <p:txBody>
          <a:bodyPr lIns="0" tIns="0" rIns="0" bIns="0" rtlCol="0" anchor="t">
            <a:spAutoFit/>
          </a:bodyPr>
          <a:lstStyle/>
          <a:p>
            <a:pPr algn="l">
              <a:lnSpc>
                <a:spcPts val="1859"/>
              </a:lnSpc>
            </a:pPr>
            <a:r>
              <a:rPr lang="en-US" sz="1822">
                <a:solidFill>
                  <a:srgbClr val="240960"/>
                </a:solidFill>
                <a:latin typeface="Montserrat"/>
                <a:ea typeface="Montserrat"/>
                <a:cs typeface="Montserrat"/>
                <a:sym typeface="Montserrat"/>
              </a:rPr>
              <a:t>04</a:t>
            </a:r>
          </a:p>
        </p:txBody>
      </p:sp>
      <p:sp>
        <p:nvSpPr>
          <p:cNvPr id="13" name="TextBox 13"/>
          <p:cNvSpPr txBox="1"/>
          <p:nvPr/>
        </p:nvSpPr>
        <p:spPr>
          <a:xfrm>
            <a:off x="2072118" y="1256865"/>
            <a:ext cx="10919572" cy="772394"/>
          </a:xfrm>
          <a:prstGeom prst="rect">
            <a:avLst/>
          </a:prstGeom>
        </p:spPr>
        <p:txBody>
          <a:bodyPr lIns="0" tIns="0" rIns="0" bIns="0" rtlCol="0" anchor="t">
            <a:spAutoFit/>
          </a:bodyPr>
          <a:lstStyle/>
          <a:p>
            <a:pPr algn="l">
              <a:lnSpc>
                <a:spcPts val="5467"/>
              </a:lnSpc>
            </a:pPr>
            <a:r>
              <a:rPr lang="en-US" sz="6833" b="1">
                <a:solidFill>
                  <a:srgbClr val="240960"/>
                </a:solidFill>
                <a:latin typeface="Montserrat Bold"/>
                <a:ea typeface="Montserrat Bold"/>
                <a:cs typeface="Montserrat Bold"/>
                <a:sym typeface="Montserrat Bold"/>
              </a:rPr>
              <a:t>Tools and Techniques</a:t>
            </a:r>
          </a:p>
        </p:txBody>
      </p:sp>
      <p:sp>
        <p:nvSpPr>
          <p:cNvPr id="14" name="TextBox 14"/>
          <p:cNvSpPr txBox="1"/>
          <p:nvPr/>
        </p:nvSpPr>
        <p:spPr>
          <a:xfrm>
            <a:off x="1499695" y="2918344"/>
            <a:ext cx="15903871" cy="3729168"/>
          </a:xfrm>
          <a:prstGeom prst="rect">
            <a:avLst/>
          </a:prstGeom>
        </p:spPr>
        <p:txBody>
          <a:bodyPr lIns="0" tIns="0" rIns="0" bIns="0" rtlCol="0" anchor="t">
            <a:spAutoFit/>
          </a:bodyPr>
          <a:lstStyle/>
          <a:p>
            <a:pPr marL="870901" lvl="1" indent="-435450" algn="l">
              <a:lnSpc>
                <a:spcPts val="3227"/>
              </a:lnSpc>
              <a:buFont typeface="Arial"/>
              <a:buChar char="•"/>
            </a:pPr>
            <a:r>
              <a:rPr lang="en-US" sz="4033">
                <a:solidFill>
                  <a:srgbClr val="240960"/>
                </a:solidFill>
                <a:latin typeface="Montserrat"/>
                <a:ea typeface="Montserrat"/>
                <a:cs typeface="Montserrat"/>
                <a:sym typeface="Montserrat"/>
              </a:rPr>
              <a:t>HTML - Pages, Sections</a:t>
            </a:r>
          </a:p>
          <a:p>
            <a:pPr algn="l">
              <a:lnSpc>
                <a:spcPts val="3227"/>
              </a:lnSpc>
            </a:pPr>
            <a:endParaRPr lang="en-US" sz="4033">
              <a:solidFill>
                <a:srgbClr val="240960"/>
              </a:solidFill>
              <a:latin typeface="Montserrat"/>
              <a:ea typeface="Montserrat"/>
              <a:cs typeface="Montserrat"/>
              <a:sym typeface="Montserrat"/>
            </a:endParaRPr>
          </a:p>
          <a:p>
            <a:pPr marL="870901" lvl="1" indent="-435450" algn="l">
              <a:lnSpc>
                <a:spcPts val="3227"/>
              </a:lnSpc>
              <a:buFont typeface="Arial"/>
              <a:buChar char="•"/>
            </a:pPr>
            <a:r>
              <a:rPr lang="en-US" sz="4033">
                <a:solidFill>
                  <a:srgbClr val="240960"/>
                </a:solidFill>
                <a:latin typeface="Montserrat"/>
                <a:ea typeface="Montserrat"/>
                <a:cs typeface="Montserrat"/>
                <a:sym typeface="Montserrat"/>
              </a:rPr>
              <a:t>CSS - Colour, Font, Layout</a:t>
            </a:r>
          </a:p>
          <a:p>
            <a:pPr algn="l">
              <a:lnSpc>
                <a:spcPts val="3227"/>
              </a:lnSpc>
            </a:pPr>
            <a:endParaRPr lang="en-US" sz="4033">
              <a:solidFill>
                <a:srgbClr val="240960"/>
              </a:solidFill>
              <a:latin typeface="Montserrat"/>
              <a:ea typeface="Montserrat"/>
              <a:cs typeface="Montserrat"/>
              <a:sym typeface="Montserrat"/>
            </a:endParaRPr>
          </a:p>
          <a:p>
            <a:pPr marL="870901" lvl="1" indent="-435450" algn="l">
              <a:lnSpc>
                <a:spcPts val="3227"/>
              </a:lnSpc>
              <a:buFont typeface="Arial"/>
              <a:buChar char="•"/>
            </a:pPr>
            <a:r>
              <a:rPr lang="en-US" sz="4033">
                <a:solidFill>
                  <a:srgbClr val="240960"/>
                </a:solidFill>
                <a:latin typeface="Montserrat"/>
                <a:ea typeface="Montserrat"/>
                <a:cs typeface="Montserrat"/>
                <a:sym typeface="Montserrat"/>
              </a:rPr>
              <a:t>Javascript - Interactive, Navigation, Form Validation</a:t>
            </a:r>
          </a:p>
          <a:p>
            <a:pPr algn="l">
              <a:lnSpc>
                <a:spcPts val="3227"/>
              </a:lnSpc>
            </a:pPr>
            <a:endParaRPr lang="en-US" sz="4033">
              <a:solidFill>
                <a:srgbClr val="240960"/>
              </a:solidFill>
              <a:latin typeface="Montserrat"/>
              <a:ea typeface="Montserrat"/>
              <a:cs typeface="Montserrat"/>
              <a:sym typeface="Montserrat"/>
            </a:endParaRPr>
          </a:p>
          <a:p>
            <a:pPr marL="870901" lvl="1" indent="-435450" algn="l">
              <a:lnSpc>
                <a:spcPts val="3227"/>
              </a:lnSpc>
              <a:buFont typeface="Arial"/>
              <a:buChar char="•"/>
            </a:pPr>
            <a:r>
              <a:rPr lang="en-US" sz="4033">
                <a:solidFill>
                  <a:srgbClr val="240960"/>
                </a:solidFill>
                <a:latin typeface="Montserrat"/>
                <a:ea typeface="Montserrat"/>
                <a:cs typeface="Montserrat"/>
                <a:sym typeface="Montserrat"/>
              </a:rPr>
              <a:t>VS Code - Implementation Code Editor</a:t>
            </a:r>
          </a:p>
          <a:p>
            <a:pPr algn="l">
              <a:lnSpc>
                <a:spcPts val="3227"/>
              </a:lnSpc>
            </a:pPr>
            <a:endParaRPr lang="en-US" sz="4033">
              <a:solidFill>
                <a:srgbClr val="240960"/>
              </a:solidFill>
              <a:latin typeface="Montserrat"/>
              <a:ea typeface="Montserrat"/>
              <a:cs typeface="Montserrat"/>
              <a:sym typeface="Montserrat"/>
            </a:endParaRPr>
          </a:p>
          <a:p>
            <a:pPr marL="870901" lvl="1" indent="-435450" algn="l">
              <a:lnSpc>
                <a:spcPts val="3227"/>
              </a:lnSpc>
              <a:buFont typeface="Arial"/>
              <a:buChar char="•"/>
            </a:pPr>
            <a:r>
              <a:rPr lang="en-US" sz="4033">
                <a:solidFill>
                  <a:srgbClr val="240960"/>
                </a:solidFill>
                <a:latin typeface="Montserrat"/>
                <a:ea typeface="Montserrat"/>
                <a:cs typeface="Montserrat"/>
                <a:sym typeface="Montserrat"/>
              </a:rPr>
              <a:t>Github</a:t>
            </a:r>
          </a:p>
        </p:txBody>
      </p:sp>
      <p:grpSp>
        <p:nvGrpSpPr>
          <p:cNvPr id="15" name="Group 15"/>
          <p:cNvGrpSpPr/>
          <p:nvPr/>
        </p:nvGrpSpPr>
        <p:grpSpPr>
          <a:xfrm>
            <a:off x="15102279" y="-313682"/>
            <a:ext cx="3185721" cy="3185721"/>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58000"/>
                  </a:srgbClr>
                </a:gs>
                <a:gs pos="100000">
                  <a:srgbClr val="F7ACFF">
                    <a:alpha val="0"/>
                  </a:srgbClr>
                </a:gs>
              </a:gsLst>
              <a:lin ang="0"/>
            </a:gradFill>
          </p:spPr>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7403566" y="1871985"/>
            <a:ext cx="884434" cy="884434"/>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96000"/>
                  </a:srgbClr>
                </a:gs>
              </a:gsLst>
              <a:lin ang="0"/>
            </a:gradFill>
          </p:spPr>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1" name="Freeform 21"/>
          <p:cNvSpPr/>
          <p:nvPr/>
        </p:nvSpPr>
        <p:spPr>
          <a:xfrm>
            <a:off x="1028700" y="9444450"/>
            <a:ext cx="415258" cy="415258"/>
          </a:xfrm>
          <a:custGeom>
            <a:avLst/>
            <a:gdLst/>
            <a:ahLst/>
            <a:cxnLst/>
            <a:rect l="l" t="t" r="r" b="b"/>
            <a:pathLst>
              <a:path w="415258" h="415258">
                <a:moveTo>
                  <a:pt x="0" y="0"/>
                </a:moveTo>
                <a:lnTo>
                  <a:pt x="415258" y="0"/>
                </a:lnTo>
                <a:lnTo>
                  <a:pt x="415258" y="415258"/>
                </a:lnTo>
                <a:lnTo>
                  <a:pt x="0" y="4152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E5FF"/>
        </a:solidFill>
        <a:effectLst/>
      </p:bgPr>
    </p:bg>
    <p:spTree>
      <p:nvGrpSpPr>
        <p:cNvPr id="1" name=""/>
        <p:cNvGrpSpPr/>
        <p:nvPr/>
      </p:nvGrpSpPr>
      <p:grpSpPr>
        <a:xfrm>
          <a:off x="0" y="0"/>
          <a:ext cx="0" cy="0"/>
          <a:chOff x="0" y="0"/>
          <a:chExt cx="0" cy="0"/>
        </a:xfrm>
      </p:grpSpPr>
      <p:grpSp>
        <p:nvGrpSpPr>
          <p:cNvPr id="2" name="Group 2"/>
          <p:cNvGrpSpPr/>
          <p:nvPr/>
        </p:nvGrpSpPr>
        <p:grpSpPr>
          <a:xfrm>
            <a:off x="-432325" y="2246485"/>
            <a:ext cx="19795102" cy="6320087"/>
            <a:chOff x="0" y="0"/>
            <a:chExt cx="5213525" cy="1664550"/>
          </a:xfrm>
        </p:grpSpPr>
        <p:sp>
          <p:nvSpPr>
            <p:cNvPr id="3" name="Freeform 3"/>
            <p:cNvSpPr/>
            <p:nvPr/>
          </p:nvSpPr>
          <p:spPr>
            <a:xfrm>
              <a:off x="0" y="0"/>
              <a:ext cx="5213525" cy="1664550"/>
            </a:xfrm>
            <a:custGeom>
              <a:avLst/>
              <a:gdLst/>
              <a:ahLst/>
              <a:cxnLst/>
              <a:rect l="l" t="t" r="r" b="b"/>
              <a:pathLst>
                <a:path w="5213525" h="1664550">
                  <a:moveTo>
                    <a:pt x="0" y="0"/>
                  </a:moveTo>
                  <a:lnTo>
                    <a:pt x="5213525" y="0"/>
                  </a:lnTo>
                  <a:lnTo>
                    <a:pt x="5213525" y="1664550"/>
                  </a:lnTo>
                  <a:lnTo>
                    <a:pt x="0" y="1664550"/>
                  </a:lnTo>
                  <a:close/>
                </a:path>
              </a:pathLst>
            </a:custGeom>
            <a:gradFill rotWithShape="1">
              <a:gsLst>
                <a:gs pos="0">
                  <a:srgbClr val="3C67BF">
                    <a:alpha val="23000"/>
                  </a:srgbClr>
                </a:gs>
                <a:gs pos="50000">
                  <a:srgbClr val="6B4CAF">
                    <a:alpha val="13225"/>
                  </a:srgbClr>
                </a:gs>
                <a:gs pos="100000">
                  <a:srgbClr val="F7ACFF">
                    <a:alpha val="0"/>
                  </a:srgbClr>
                </a:gs>
              </a:gsLst>
              <a:lin ang="0"/>
            </a:gradFill>
          </p:spPr>
        </p:sp>
        <p:sp>
          <p:nvSpPr>
            <p:cNvPr id="4" name="TextBox 4"/>
            <p:cNvSpPr txBox="1"/>
            <p:nvPr/>
          </p:nvSpPr>
          <p:spPr>
            <a:xfrm>
              <a:off x="0" y="-38100"/>
              <a:ext cx="5213525" cy="170265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236329" y="772939"/>
            <a:ext cx="1256320" cy="125632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0475165" y="7653473"/>
            <a:ext cx="1256320" cy="1256320"/>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6050268" y="9473025"/>
            <a:ext cx="724046" cy="242737"/>
          </a:xfrm>
          <a:prstGeom prst="rect">
            <a:avLst/>
          </a:prstGeom>
        </p:spPr>
        <p:txBody>
          <a:bodyPr lIns="0" tIns="0" rIns="0" bIns="0" rtlCol="0" anchor="t">
            <a:spAutoFit/>
          </a:bodyPr>
          <a:lstStyle/>
          <a:p>
            <a:pPr algn="l">
              <a:lnSpc>
                <a:spcPts val="1859"/>
              </a:lnSpc>
            </a:pPr>
            <a:r>
              <a:rPr lang="en-US" sz="1822" b="1">
                <a:solidFill>
                  <a:srgbClr val="240960"/>
                </a:solidFill>
                <a:latin typeface="Montserrat Bold"/>
                <a:ea typeface="Montserrat Bold"/>
                <a:cs typeface="Montserrat Bold"/>
                <a:sym typeface="Montserrat Bold"/>
              </a:rPr>
              <a:t>Page</a:t>
            </a:r>
          </a:p>
        </p:txBody>
      </p:sp>
      <p:sp>
        <p:nvSpPr>
          <p:cNvPr id="12" name="TextBox 12"/>
          <p:cNvSpPr txBox="1"/>
          <p:nvPr/>
        </p:nvSpPr>
        <p:spPr>
          <a:xfrm>
            <a:off x="16774314" y="9473025"/>
            <a:ext cx="484986" cy="241692"/>
          </a:xfrm>
          <a:prstGeom prst="rect">
            <a:avLst/>
          </a:prstGeom>
        </p:spPr>
        <p:txBody>
          <a:bodyPr lIns="0" tIns="0" rIns="0" bIns="0" rtlCol="0" anchor="t">
            <a:spAutoFit/>
          </a:bodyPr>
          <a:lstStyle/>
          <a:p>
            <a:pPr algn="l">
              <a:lnSpc>
                <a:spcPts val="1859"/>
              </a:lnSpc>
            </a:pPr>
            <a:r>
              <a:rPr lang="en-US" sz="1822">
                <a:solidFill>
                  <a:srgbClr val="240960"/>
                </a:solidFill>
                <a:latin typeface="Montserrat"/>
                <a:ea typeface="Montserrat"/>
                <a:cs typeface="Montserrat"/>
                <a:sym typeface="Montserrat"/>
              </a:rPr>
              <a:t>04</a:t>
            </a:r>
          </a:p>
        </p:txBody>
      </p:sp>
      <p:sp>
        <p:nvSpPr>
          <p:cNvPr id="13" name="TextBox 13"/>
          <p:cNvSpPr txBox="1"/>
          <p:nvPr/>
        </p:nvSpPr>
        <p:spPr>
          <a:xfrm>
            <a:off x="2492649" y="1039639"/>
            <a:ext cx="13557619" cy="772394"/>
          </a:xfrm>
          <a:prstGeom prst="rect">
            <a:avLst/>
          </a:prstGeom>
        </p:spPr>
        <p:txBody>
          <a:bodyPr lIns="0" tIns="0" rIns="0" bIns="0" rtlCol="0" anchor="t">
            <a:spAutoFit/>
          </a:bodyPr>
          <a:lstStyle/>
          <a:p>
            <a:pPr algn="l">
              <a:lnSpc>
                <a:spcPts val="5467"/>
              </a:lnSpc>
            </a:pPr>
            <a:r>
              <a:rPr lang="en-US" sz="6833" b="1">
                <a:solidFill>
                  <a:srgbClr val="240960"/>
                </a:solidFill>
                <a:latin typeface="Montserrat Bold"/>
                <a:ea typeface="Montserrat Bold"/>
                <a:cs typeface="Montserrat Bold"/>
                <a:sym typeface="Montserrat Bold"/>
              </a:rPr>
              <a:t>Portfolio Design and Layout</a:t>
            </a:r>
          </a:p>
        </p:txBody>
      </p:sp>
      <p:sp>
        <p:nvSpPr>
          <p:cNvPr id="14" name="TextBox 14"/>
          <p:cNvSpPr txBox="1"/>
          <p:nvPr/>
        </p:nvSpPr>
        <p:spPr>
          <a:xfrm>
            <a:off x="1499695" y="2918344"/>
            <a:ext cx="15903871" cy="5416868"/>
          </a:xfrm>
          <a:prstGeom prst="rect">
            <a:avLst/>
          </a:prstGeom>
        </p:spPr>
        <p:txBody>
          <a:bodyPr lIns="0" tIns="0" rIns="0" bIns="0" rtlCol="0" anchor="t">
            <a:spAutoFit/>
          </a:bodyPr>
          <a:lstStyle/>
          <a:p>
            <a:pPr marL="870901" lvl="1" indent="-435450" algn="l">
              <a:buFont typeface="Arial"/>
              <a:buChar char="•"/>
            </a:pPr>
            <a:r>
              <a:rPr lang="en-US" sz="3200" dirty="0">
                <a:solidFill>
                  <a:srgbClr val="240960"/>
                </a:solidFill>
                <a:latin typeface="Montserrat"/>
                <a:ea typeface="Montserrat"/>
                <a:cs typeface="Montserrat"/>
                <a:sym typeface="Montserrat"/>
              </a:rPr>
              <a:t>The portfolio is designed with a clean and modern interface to ensure easy navigation.</a:t>
            </a:r>
          </a:p>
          <a:p>
            <a:pPr algn="l"/>
            <a:endParaRPr lang="en-US" sz="3200" dirty="0">
              <a:solidFill>
                <a:srgbClr val="240960"/>
              </a:solidFill>
              <a:latin typeface="Montserrat"/>
              <a:ea typeface="Montserrat"/>
              <a:cs typeface="Montserrat"/>
              <a:sym typeface="Montserrat"/>
            </a:endParaRPr>
          </a:p>
          <a:p>
            <a:pPr marL="870901" lvl="1" indent="-435450" algn="l">
              <a:buFont typeface="Arial"/>
              <a:buChar char="•"/>
            </a:pPr>
            <a:r>
              <a:rPr lang="en-US" sz="3200" dirty="0">
                <a:solidFill>
                  <a:srgbClr val="240960"/>
                </a:solidFill>
                <a:latin typeface="Montserrat"/>
                <a:ea typeface="Montserrat"/>
                <a:cs typeface="Montserrat"/>
                <a:sym typeface="Montserrat"/>
              </a:rPr>
              <a:t>It includes well-structured sections such as Home, About, Skills, Projects, and Contact.</a:t>
            </a:r>
          </a:p>
          <a:p>
            <a:pPr algn="l"/>
            <a:endParaRPr lang="en-US" sz="3200" dirty="0">
              <a:solidFill>
                <a:srgbClr val="240960"/>
              </a:solidFill>
              <a:latin typeface="Montserrat"/>
              <a:ea typeface="Montserrat"/>
              <a:cs typeface="Montserrat"/>
              <a:sym typeface="Montserrat"/>
            </a:endParaRPr>
          </a:p>
          <a:p>
            <a:pPr marL="870901" lvl="1" indent="-435450" algn="l">
              <a:buFont typeface="Arial"/>
              <a:buChar char="•"/>
            </a:pPr>
            <a:r>
              <a:rPr lang="en-US" sz="3200" dirty="0">
                <a:solidFill>
                  <a:srgbClr val="240960"/>
                </a:solidFill>
                <a:latin typeface="Montserrat"/>
                <a:ea typeface="Montserrat"/>
                <a:cs typeface="Montserrat"/>
                <a:sym typeface="Montserrat"/>
              </a:rPr>
              <a:t>A responsive layout is used so the portfolio works smoothly on desktops, tablets, and mobiles.</a:t>
            </a:r>
          </a:p>
          <a:p>
            <a:pPr algn="l"/>
            <a:endParaRPr lang="en-US" sz="3200" dirty="0">
              <a:solidFill>
                <a:srgbClr val="240960"/>
              </a:solidFill>
              <a:latin typeface="Montserrat"/>
              <a:ea typeface="Montserrat"/>
              <a:cs typeface="Montserrat"/>
              <a:sym typeface="Montserrat"/>
            </a:endParaRPr>
          </a:p>
          <a:p>
            <a:pPr marL="870901" lvl="1" indent="-435450" algn="l">
              <a:buFont typeface="Arial"/>
              <a:buChar char="•"/>
            </a:pPr>
            <a:r>
              <a:rPr lang="en-US" sz="3200" dirty="0">
                <a:solidFill>
                  <a:srgbClr val="240960"/>
                </a:solidFill>
                <a:latin typeface="Montserrat"/>
                <a:ea typeface="Montserrat"/>
                <a:cs typeface="Montserrat"/>
                <a:sym typeface="Montserrat"/>
              </a:rPr>
              <a:t>The design highlights the student’s academic profile, achievements, and projects in an organized manner.</a:t>
            </a:r>
          </a:p>
        </p:txBody>
      </p:sp>
      <p:grpSp>
        <p:nvGrpSpPr>
          <p:cNvPr id="15" name="Group 15"/>
          <p:cNvGrpSpPr/>
          <p:nvPr/>
        </p:nvGrpSpPr>
        <p:grpSpPr>
          <a:xfrm>
            <a:off x="15102279" y="-313682"/>
            <a:ext cx="3185721" cy="3185721"/>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58000"/>
                  </a:srgbClr>
                </a:gs>
                <a:gs pos="100000">
                  <a:srgbClr val="F7ACFF">
                    <a:alpha val="0"/>
                  </a:srgbClr>
                </a:gs>
              </a:gsLst>
              <a:lin ang="0"/>
            </a:gradFill>
          </p:spPr>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7403566" y="1871985"/>
            <a:ext cx="884434" cy="884434"/>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96000"/>
                  </a:srgbClr>
                </a:gs>
              </a:gsLst>
              <a:lin ang="0"/>
            </a:gradFill>
          </p:spPr>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1" name="Freeform 21"/>
          <p:cNvSpPr/>
          <p:nvPr/>
        </p:nvSpPr>
        <p:spPr>
          <a:xfrm>
            <a:off x="1028700" y="9444450"/>
            <a:ext cx="415258" cy="415258"/>
          </a:xfrm>
          <a:custGeom>
            <a:avLst/>
            <a:gdLst/>
            <a:ahLst/>
            <a:cxnLst/>
            <a:rect l="l" t="t" r="r" b="b"/>
            <a:pathLst>
              <a:path w="415258" h="415258">
                <a:moveTo>
                  <a:pt x="0" y="0"/>
                </a:moveTo>
                <a:lnTo>
                  <a:pt x="415258" y="0"/>
                </a:lnTo>
                <a:lnTo>
                  <a:pt x="415258" y="415258"/>
                </a:lnTo>
                <a:lnTo>
                  <a:pt x="0" y="4152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DE5FF"/>
        </a:solidFill>
        <a:effectLst/>
      </p:bgPr>
    </p:bg>
    <p:spTree>
      <p:nvGrpSpPr>
        <p:cNvPr id="1" name=""/>
        <p:cNvGrpSpPr/>
        <p:nvPr/>
      </p:nvGrpSpPr>
      <p:grpSpPr>
        <a:xfrm>
          <a:off x="0" y="0"/>
          <a:ext cx="0" cy="0"/>
          <a:chOff x="0" y="0"/>
          <a:chExt cx="0" cy="0"/>
        </a:xfrm>
      </p:grpSpPr>
      <p:grpSp>
        <p:nvGrpSpPr>
          <p:cNvPr id="2" name="Group 2"/>
          <p:cNvGrpSpPr/>
          <p:nvPr/>
        </p:nvGrpSpPr>
        <p:grpSpPr>
          <a:xfrm>
            <a:off x="-432325" y="2246485"/>
            <a:ext cx="19795102" cy="6320087"/>
            <a:chOff x="0" y="0"/>
            <a:chExt cx="5213525" cy="1664550"/>
          </a:xfrm>
        </p:grpSpPr>
        <p:sp>
          <p:nvSpPr>
            <p:cNvPr id="3" name="Freeform 3"/>
            <p:cNvSpPr/>
            <p:nvPr/>
          </p:nvSpPr>
          <p:spPr>
            <a:xfrm>
              <a:off x="0" y="0"/>
              <a:ext cx="5213525" cy="1664550"/>
            </a:xfrm>
            <a:custGeom>
              <a:avLst/>
              <a:gdLst/>
              <a:ahLst/>
              <a:cxnLst/>
              <a:rect l="l" t="t" r="r" b="b"/>
              <a:pathLst>
                <a:path w="5213525" h="1664550">
                  <a:moveTo>
                    <a:pt x="0" y="0"/>
                  </a:moveTo>
                  <a:lnTo>
                    <a:pt x="5213525" y="0"/>
                  </a:lnTo>
                  <a:lnTo>
                    <a:pt x="5213525" y="1664550"/>
                  </a:lnTo>
                  <a:lnTo>
                    <a:pt x="0" y="1664550"/>
                  </a:lnTo>
                  <a:close/>
                </a:path>
              </a:pathLst>
            </a:custGeom>
            <a:gradFill rotWithShape="1">
              <a:gsLst>
                <a:gs pos="0">
                  <a:srgbClr val="3C67BF">
                    <a:alpha val="23000"/>
                  </a:srgbClr>
                </a:gs>
                <a:gs pos="50000">
                  <a:srgbClr val="6B4CAF">
                    <a:alpha val="13225"/>
                  </a:srgbClr>
                </a:gs>
                <a:gs pos="100000">
                  <a:srgbClr val="F7ACFF">
                    <a:alpha val="0"/>
                  </a:srgbClr>
                </a:gs>
              </a:gsLst>
              <a:lin ang="0"/>
            </a:gradFill>
          </p:spPr>
        </p:sp>
        <p:sp>
          <p:nvSpPr>
            <p:cNvPr id="4" name="TextBox 4"/>
            <p:cNvSpPr txBox="1"/>
            <p:nvPr/>
          </p:nvSpPr>
          <p:spPr>
            <a:xfrm>
              <a:off x="0" y="-38100"/>
              <a:ext cx="5213525" cy="170265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236329" y="772939"/>
            <a:ext cx="1256320" cy="125632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0475165" y="7653473"/>
            <a:ext cx="1256320" cy="1256320"/>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6050268" y="9473025"/>
            <a:ext cx="724046" cy="242737"/>
          </a:xfrm>
          <a:prstGeom prst="rect">
            <a:avLst/>
          </a:prstGeom>
        </p:spPr>
        <p:txBody>
          <a:bodyPr lIns="0" tIns="0" rIns="0" bIns="0" rtlCol="0" anchor="t">
            <a:spAutoFit/>
          </a:bodyPr>
          <a:lstStyle/>
          <a:p>
            <a:pPr algn="l">
              <a:lnSpc>
                <a:spcPts val="1859"/>
              </a:lnSpc>
            </a:pPr>
            <a:r>
              <a:rPr lang="en-US" sz="1822" b="1">
                <a:solidFill>
                  <a:srgbClr val="240960"/>
                </a:solidFill>
                <a:latin typeface="Montserrat Bold"/>
                <a:ea typeface="Montserrat Bold"/>
                <a:cs typeface="Montserrat Bold"/>
                <a:sym typeface="Montserrat Bold"/>
              </a:rPr>
              <a:t>Page</a:t>
            </a:r>
          </a:p>
        </p:txBody>
      </p:sp>
      <p:sp>
        <p:nvSpPr>
          <p:cNvPr id="12" name="TextBox 12"/>
          <p:cNvSpPr txBox="1"/>
          <p:nvPr/>
        </p:nvSpPr>
        <p:spPr>
          <a:xfrm>
            <a:off x="16774314" y="9473025"/>
            <a:ext cx="484986" cy="241692"/>
          </a:xfrm>
          <a:prstGeom prst="rect">
            <a:avLst/>
          </a:prstGeom>
        </p:spPr>
        <p:txBody>
          <a:bodyPr lIns="0" tIns="0" rIns="0" bIns="0" rtlCol="0" anchor="t">
            <a:spAutoFit/>
          </a:bodyPr>
          <a:lstStyle/>
          <a:p>
            <a:pPr algn="l">
              <a:lnSpc>
                <a:spcPts val="1859"/>
              </a:lnSpc>
            </a:pPr>
            <a:r>
              <a:rPr lang="en-US" sz="1822">
                <a:solidFill>
                  <a:srgbClr val="240960"/>
                </a:solidFill>
                <a:latin typeface="Montserrat"/>
                <a:ea typeface="Montserrat"/>
                <a:cs typeface="Montserrat"/>
                <a:sym typeface="Montserrat"/>
              </a:rPr>
              <a:t>04</a:t>
            </a:r>
          </a:p>
        </p:txBody>
      </p:sp>
      <p:sp>
        <p:nvSpPr>
          <p:cNvPr id="13" name="TextBox 13"/>
          <p:cNvSpPr txBox="1"/>
          <p:nvPr/>
        </p:nvSpPr>
        <p:spPr>
          <a:xfrm>
            <a:off x="2090624" y="1148252"/>
            <a:ext cx="13557619" cy="772394"/>
          </a:xfrm>
          <a:prstGeom prst="rect">
            <a:avLst/>
          </a:prstGeom>
        </p:spPr>
        <p:txBody>
          <a:bodyPr lIns="0" tIns="0" rIns="0" bIns="0" rtlCol="0" anchor="t">
            <a:spAutoFit/>
          </a:bodyPr>
          <a:lstStyle/>
          <a:p>
            <a:pPr algn="l">
              <a:lnSpc>
                <a:spcPts val="5467"/>
              </a:lnSpc>
            </a:pPr>
            <a:r>
              <a:rPr lang="en-US" sz="6833" b="1">
                <a:solidFill>
                  <a:srgbClr val="240960"/>
                </a:solidFill>
                <a:latin typeface="Montserrat Bold"/>
                <a:ea typeface="Montserrat Bold"/>
                <a:cs typeface="Montserrat Bold"/>
                <a:sym typeface="Montserrat Bold"/>
              </a:rPr>
              <a:t>Features and Functionality</a:t>
            </a:r>
          </a:p>
        </p:txBody>
      </p:sp>
      <p:sp>
        <p:nvSpPr>
          <p:cNvPr id="14" name="TextBox 14"/>
          <p:cNvSpPr txBox="1"/>
          <p:nvPr/>
        </p:nvSpPr>
        <p:spPr>
          <a:xfrm>
            <a:off x="791269" y="2857500"/>
            <a:ext cx="15903871" cy="4964949"/>
          </a:xfrm>
          <a:prstGeom prst="rect">
            <a:avLst/>
          </a:prstGeom>
        </p:spPr>
        <p:txBody>
          <a:bodyPr lIns="0" tIns="0" rIns="0" bIns="0" rtlCol="0" anchor="t">
            <a:spAutoFit/>
          </a:bodyPr>
          <a:lstStyle/>
          <a:p>
            <a:pPr marL="870901" lvl="1" indent="-435450" algn="l">
              <a:buFont typeface="Arial"/>
              <a:buChar char="•"/>
            </a:pPr>
            <a:r>
              <a:rPr lang="en-US" sz="4033" dirty="0">
                <a:solidFill>
                  <a:srgbClr val="240960"/>
                </a:solidFill>
                <a:latin typeface="Montserrat"/>
                <a:ea typeface="Montserrat"/>
                <a:cs typeface="Montserrat"/>
                <a:sym typeface="Montserrat"/>
              </a:rPr>
              <a:t>Students can create and update their personal details, academic records, skills, and achievements.</a:t>
            </a:r>
          </a:p>
          <a:p>
            <a:pPr algn="l"/>
            <a:endParaRPr lang="en-US" sz="4033" dirty="0">
              <a:solidFill>
                <a:srgbClr val="240960"/>
              </a:solidFill>
              <a:latin typeface="Montserrat"/>
              <a:ea typeface="Montserrat"/>
              <a:cs typeface="Montserrat"/>
              <a:sym typeface="Montserrat"/>
            </a:endParaRPr>
          </a:p>
          <a:p>
            <a:pPr marL="870901" lvl="1" indent="-435450" algn="l">
              <a:buFont typeface="Arial"/>
              <a:buChar char="•"/>
            </a:pPr>
            <a:r>
              <a:rPr lang="en-US" sz="4033" dirty="0">
                <a:solidFill>
                  <a:srgbClr val="240960"/>
                </a:solidFill>
                <a:latin typeface="Montserrat"/>
                <a:ea typeface="Montserrat"/>
                <a:cs typeface="Montserrat"/>
                <a:sym typeface="Montserrat"/>
              </a:rPr>
              <a:t>Provides a clean, user-friendly interface for building and managing portfolios.</a:t>
            </a:r>
          </a:p>
          <a:p>
            <a:pPr algn="l"/>
            <a:endParaRPr lang="en-US" sz="4033" dirty="0">
              <a:solidFill>
                <a:srgbClr val="240960"/>
              </a:solidFill>
              <a:latin typeface="Montserrat"/>
              <a:ea typeface="Montserrat"/>
              <a:cs typeface="Montserrat"/>
              <a:sym typeface="Montserrat"/>
            </a:endParaRPr>
          </a:p>
          <a:p>
            <a:pPr marL="870901" lvl="1" indent="-435450" algn="l">
              <a:buFont typeface="Arial"/>
              <a:buChar char="•"/>
            </a:pPr>
            <a:r>
              <a:rPr lang="en-US" sz="4033" dirty="0">
                <a:solidFill>
                  <a:srgbClr val="240960"/>
                </a:solidFill>
                <a:latin typeface="Montserrat"/>
                <a:ea typeface="Montserrat"/>
                <a:cs typeface="Montserrat"/>
                <a:sym typeface="Montserrat"/>
              </a:rPr>
              <a:t>Generates a professional digital portfolio that can be shared with teachers, recruiters, and institutions.</a:t>
            </a:r>
          </a:p>
        </p:txBody>
      </p:sp>
      <p:grpSp>
        <p:nvGrpSpPr>
          <p:cNvPr id="15" name="Group 15"/>
          <p:cNvGrpSpPr/>
          <p:nvPr/>
        </p:nvGrpSpPr>
        <p:grpSpPr>
          <a:xfrm>
            <a:off x="15102279" y="-313682"/>
            <a:ext cx="3185721" cy="3185721"/>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58000"/>
                  </a:srgbClr>
                </a:gs>
                <a:gs pos="100000">
                  <a:srgbClr val="F7ACFF">
                    <a:alpha val="0"/>
                  </a:srgbClr>
                </a:gs>
              </a:gsLst>
              <a:lin ang="0"/>
            </a:gradFill>
          </p:spPr>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7403566" y="1871985"/>
            <a:ext cx="884434" cy="884434"/>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96000"/>
                  </a:srgbClr>
                </a:gs>
              </a:gsLst>
              <a:lin ang="0"/>
            </a:gradFill>
          </p:spPr>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1" name="Freeform 21"/>
          <p:cNvSpPr/>
          <p:nvPr/>
        </p:nvSpPr>
        <p:spPr>
          <a:xfrm>
            <a:off x="1028700" y="9444450"/>
            <a:ext cx="415258" cy="415258"/>
          </a:xfrm>
          <a:custGeom>
            <a:avLst/>
            <a:gdLst/>
            <a:ahLst/>
            <a:cxnLst/>
            <a:rect l="l" t="t" r="r" b="b"/>
            <a:pathLst>
              <a:path w="415258" h="415258">
                <a:moveTo>
                  <a:pt x="0" y="0"/>
                </a:moveTo>
                <a:lnTo>
                  <a:pt x="415258" y="0"/>
                </a:lnTo>
                <a:lnTo>
                  <a:pt x="415258" y="415258"/>
                </a:lnTo>
                <a:lnTo>
                  <a:pt x="0" y="4152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459</Words>
  <Application>Microsoft Office PowerPoint</Application>
  <PresentationFormat>Custom</PresentationFormat>
  <Paragraphs>88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Poppins</vt:lpstr>
      <vt:lpstr>Montserrat Bold</vt:lpstr>
      <vt:lpstr>Montserrat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Purple Modern Minimalist Business Development Presentation</dc:title>
  <dc:creator>Pugazh Designs</dc:creator>
  <cp:lastModifiedBy>PUGAZH VPM TNSTC</cp:lastModifiedBy>
  <cp:revision>7</cp:revision>
  <dcterms:created xsi:type="dcterms:W3CDTF">2006-08-16T00:00:00Z</dcterms:created>
  <dcterms:modified xsi:type="dcterms:W3CDTF">2025-08-24T17:28:57Z</dcterms:modified>
  <dc:identifier>DAGw9hoyy2M</dc:identifier>
</cp:coreProperties>
</file>