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3"/>
    <p:restoredTop sz="94660"/>
  </p:normalViewPr>
  <p:slideViewPr>
    <p:cSldViewPr snapToGrid="0">
      <p:cViewPr varScale="1">
        <p:scale>
          <a:sx n="64" d="100"/>
          <a:sy n="64" d="100"/>
        </p:scale>
        <p:origin x="1974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0" y="1234997"/>
            <a:ext cx="2208017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09091" y="1234998"/>
            <a:ext cx="8316217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6815905" y="6519446"/>
            <a:ext cx="232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7281334" y="1234997"/>
            <a:ext cx="1143974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2020-04-28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5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6"/>
            <a:ext cx="831621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044" y="3692091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2020. 4. 29.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수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81333" y="843405"/>
            <a:ext cx="1143974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80" y="890467"/>
            <a:ext cx="80257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CAP: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&amp; Prediction of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3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중소기업청 제공 데이터 활용</a:t>
            </a:r>
            <a:r>
              <a:rPr lang="en-US" altLang="ko-KR" sz="20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기업 도산 가능성 분석과 예측</a:t>
            </a:r>
            <a:r>
              <a:rPr lang="en-US" altLang="ko-KR" sz="20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034" y="1832944"/>
            <a:ext cx="38250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분기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각 분기에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존재시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 분기의 평균을 이용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5. </a:t>
            </a:r>
            <a:r>
              <a:rPr lang="ko-KR" altLang="en-US" sz="3600">
                <a:latin typeface="나눔스퀘어_ac Bold"/>
                <a:ea typeface="나눔스퀘어_ac Bold"/>
              </a:rPr>
              <a:t>의  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52" y="3330994"/>
            <a:ext cx="446193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전월 </a:t>
            </a:r>
            <a:r>
              <a:rPr lang="en-US" altLang="ko-KR" sz="2800" dirty="0">
                <a:latin typeface="나눔스퀘어_ac Bold"/>
                <a:ea typeface="나눔스퀘어_ac Bold"/>
              </a:rPr>
              <a:t>/</a:t>
            </a:r>
            <a:r>
              <a:rPr lang="ko-KR" altLang="en-US" sz="2800" dirty="0">
                <a:latin typeface="나눔스퀘어_ac Bold"/>
                <a:ea typeface="나눔스퀘어_ac Bold"/>
              </a:rPr>
              <a:t> 익월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특정 월 데이터가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결측치일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경우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해당월의 전월과 익월의 평균을 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1715" y="3010041"/>
            <a:ext cx="593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첫 번째 방식을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보완</a:t>
            </a:r>
          </a:p>
          <a:p>
            <a:pPr algn="ctr">
              <a:defRPr/>
            </a:pPr>
            <a:endParaRPr lang="en-US" altLang="ko-KR" sz="12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각 분기를 그룹화하여 평균값으로 대체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분기를 나누는 기준 생각하기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987" y="2246716"/>
            <a:ext cx="4788131" cy="74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300" dirty="0">
                <a:latin typeface="나눔스퀘어_ac Bold"/>
                <a:ea typeface="나눔스퀘어_ac Bold"/>
              </a:rPr>
              <a:t>‘</a:t>
            </a:r>
            <a:r>
              <a:rPr lang="ko-KR" altLang="en-US" sz="4300" dirty="0" err="1">
                <a:solidFill>
                  <a:srgbClr val="FF0000"/>
                </a:solidFill>
                <a:latin typeface="나눔스퀘어_ac Bold"/>
                <a:ea typeface="나눔스퀘어_ac Bold"/>
              </a:rPr>
              <a:t>결측치</a:t>
            </a:r>
            <a:r>
              <a:rPr lang="en-US" altLang="ko-KR" sz="4300" dirty="0">
                <a:latin typeface="나눔스퀘어_ac Bold"/>
                <a:ea typeface="나눔스퀘어_ac Bold"/>
              </a:rPr>
              <a:t>’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ED0458-21D9-42CE-902B-B3E3E8307206}"/>
              </a:ext>
            </a:extLst>
          </p:cNvPr>
          <p:cNvGrpSpPr/>
          <p:nvPr/>
        </p:nvGrpSpPr>
        <p:grpSpPr>
          <a:xfrm>
            <a:off x="4444743" y="2910757"/>
            <a:ext cx="476045" cy="368142"/>
            <a:chOff x="4219891" y="4449130"/>
            <a:chExt cx="476045" cy="36814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41091C5-008F-4991-8E13-DB91E9340459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8C806A0-AC64-4217-877B-9BFD455633A4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19CFDD-1A1F-4075-88C6-B163706CB16F}"/>
              </a:ext>
            </a:extLst>
          </p:cNvPr>
          <p:cNvSpPr txBox="1"/>
          <p:nvPr/>
        </p:nvSpPr>
        <p:spPr>
          <a:xfrm>
            <a:off x="929390" y="5190824"/>
            <a:ext cx="7180289" cy="87716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문제가 해결된 데이터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/>
            <a:endParaRPr lang="en-US" altLang="ko-KR" sz="3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/>
            <a:r>
              <a:rPr lang="ko-KR" altLang="en-US" sz="2800" dirty="0" err="1">
                <a:latin typeface="나눔스퀘어_ac Bold"/>
                <a:ea typeface="나눔스퀘어_ac Bold"/>
              </a:rPr>
              <a:t>예측모듈</a:t>
            </a:r>
            <a:r>
              <a:rPr lang="ko-KR" altLang="en-US" sz="2800" dirty="0">
                <a:latin typeface="나눔스퀘어_ac Bold"/>
                <a:ea typeface="나눔스퀘어_ac Bold"/>
              </a:rPr>
              <a:t> 활용 </a:t>
            </a:r>
            <a:r>
              <a:rPr lang="en-US" altLang="ko-KR" sz="2800" dirty="0">
                <a:latin typeface="나눔스퀘어_ac Bold"/>
                <a:ea typeface="나눔스퀘어_ac Bold"/>
              </a:rPr>
              <a:t>:</a:t>
            </a:r>
            <a:r>
              <a:rPr lang="ko-KR" altLang="en-US" sz="2800" dirty="0">
                <a:latin typeface="나눔스퀘어_ac Bold"/>
                <a:ea typeface="나눔스퀘어_ac Bold"/>
              </a:rPr>
              <a:t> 분석과 예측 진행</a:t>
            </a:r>
            <a:r>
              <a:rPr lang="en-US" altLang="ko-KR" sz="2800" dirty="0"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예정</a:t>
            </a:r>
            <a:r>
              <a:rPr lang="en-US" altLang="ko-KR" sz="2800" dirty="0">
                <a:latin typeface="나눔스퀘어_ac Bold"/>
                <a:ea typeface="나눔스퀘어_ac Bold"/>
              </a:rPr>
              <a:t>)</a:t>
            </a:r>
            <a:endParaRPr lang="ko-KR" altLang="en-US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434713" y="1671415"/>
            <a:ext cx="8274573" cy="19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나눔스퀘어_ac Bold"/>
                <a:ea typeface="나눔스퀘어_ac Bold"/>
              </a:rPr>
              <a:t>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405" y="1834103"/>
            <a:ext cx="6061895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1. </a:t>
            </a:r>
            <a:r>
              <a:rPr lang="ko-KR" altLang="en-US" sz="2800">
                <a:latin typeface="나눔스퀘어_ac Bold"/>
                <a:ea typeface="나눔스퀘어_ac Bold"/>
              </a:rPr>
              <a:t>소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2. </a:t>
            </a:r>
            <a:r>
              <a:rPr lang="ko-KR" altLang="en-US" sz="2800">
                <a:latin typeface="나눔스퀘어_ac Bold"/>
                <a:ea typeface="나눔스퀘어_ac Bold"/>
              </a:rPr>
              <a:t>목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3. </a:t>
            </a:r>
            <a:r>
              <a:rPr lang="ko-KR" altLang="en-US" sz="2800">
                <a:latin typeface="나눔스퀘어_ac Bold"/>
                <a:ea typeface="나눔스퀘어_ac Bold"/>
              </a:rPr>
              <a:t>개 발 환 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4. </a:t>
            </a:r>
            <a:r>
              <a:rPr lang="ko-KR" altLang="en-US" sz="2800">
                <a:latin typeface="나눔스퀘어_ac Bold"/>
                <a:ea typeface="나눔스퀘어_ac Bold"/>
              </a:rPr>
              <a:t>진 행 상 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5. </a:t>
            </a:r>
            <a:r>
              <a:rPr lang="ko-KR" altLang="en-US" sz="2800">
                <a:latin typeface="나눔스퀘어_ac Bold"/>
                <a:ea typeface="나눔스퀘어_ac Bold"/>
              </a:rPr>
              <a:t>의          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6. </a:t>
            </a:r>
            <a:r>
              <a:rPr lang="ko-KR" altLang="en-US" sz="2800">
                <a:latin typeface="나눔스퀘어_ac Bold"/>
                <a:ea typeface="나눔스퀘어_ac Bold"/>
              </a:rPr>
              <a:t>참 고 자 료</a:t>
            </a:r>
            <a:endParaRPr lang="en-US" altLang="ko-KR" sz="28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1981200" y="1730892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Data,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1981200" y="3678765"/>
            <a:ext cx="27685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JAVA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6070599" y="2412659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Open CV, 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6070599" y="4368845"/>
            <a:ext cx="29403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Web Programming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660400" y="1833336"/>
            <a:ext cx="3766457" cy="1603266"/>
            <a:chOff x="660400" y="1833336"/>
            <a:chExt cx="376645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698500" y="3810532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660400" y="3773885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1981200" y="413220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1993900" y="4094106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4749799" y="2508854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4749799" y="4461086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762499" y="4472781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673100" y="3785603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679159" y="1850780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762499" y="2521272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2. </a:t>
            </a:r>
            <a:r>
              <a:rPr lang="ko-KR" altLang="en-US" sz="360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87469" y="2551863"/>
            <a:ext cx="2402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코로나 </a:t>
            </a:r>
            <a:r>
              <a:rPr lang="en-US" altLang="ko-KR" sz="3200" dirty="0">
                <a:latin typeface="나눔스퀘어_ac Bold"/>
                <a:ea typeface="나눔스퀘어_ac Bold"/>
              </a:rPr>
              <a:t>19</a:t>
            </a:r>
            <a:endParaRPr lang="en-US" altLang="ko-KR" sz="1600" dirty="0">
              <a:latin typeface="나눔스퀘어_ac Bold"/>
              <a:ea typeface="나눔스퀘어_ac Bold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9034" y="3476177"/>
            <a:ext cx="2043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관련 정책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69970" y="4409361"/>
            <a:ext cx="2924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기업과</a:t>
            </a:r>
            <a:r>
              <a:rPr lang="en-US" altLang="ko-KR" sz="3200">
                <a:latin typeface="나눔스퀘어_ac Bold"/>
                <a:ea typeface="나눔스퀘어_ac Bold"/>
              </a:rPr>
              <a:t> </a:t>
            </a:r>
            <a:r>
              <a:rPr lang="ko-KR" altLang="en-US" sz="3200">
                <a:latin typeface="나눔스퀘어_ac Bold"/>
                <a:ea typeface="나눔스퀘어_ac Bold"/>
              </a:rPr>
              <a:t>투자자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27696" y="2551863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단기 유동성 문제 등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도산 기업의 증가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7696" y="3619427"/>
            <a:ext cx="418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정부의 기업 맞춤형 정책 부족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27696" y="4379215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 직관적 파악 어려움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기업에 투자해도 괜찮을지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50858" y="5611657"/>
            <a:ext cx="7242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데이터 분석 </a:t>
            </a:r>
            <a:r>
              <a:rPr lang="en-US" altLang="ko-KR" sz="2000">
                <a:latin typeface="나눔스퀘어_ac Bold"/>
                <a:ea typeface="나눔스퀘어_ac Bold"/>
              </a:rPr>
              <a:t>&amp; </a:t>
            </a:r>
            <a:r>
              <a:rPr lang="ko-KR" altLang="en-US" sz="2000">
                <a:latin typeface="나눔스퀘어_ac Bold"/>
                <a:ea typeface="나눔스퀘어_ac Bold"/>
              </a:rPr>
              <a:t>시각화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문제를 직관적으로 파악</a:t>
            </a:r>
          </a:p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기존 값을 활용한 미래 예측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정책 수립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컨설팅 자료로 활용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473" y="1638725"/>
            <a:ext cx="6259053" cy="56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기업의 도산 가능성 분석 및 예측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25188-4D6D-4D3B-93F6-2C9DD4E37340}"/>
              </a:ext>
            </a:extLst>
          </p:cNvPr>
          <p:cNvGrpSpPr/>
          <p:nvPr/>
        </p:nvGrpSpPr>
        <p:grpSpPr>
          <a:xfrm>
            <a:off x="820614" y="1767131"/>
            <a:ext cx="7400925" cy="2343859"/>
            <a:chOff x="971549" y="1767131"/>
            <a:chExt cx="7400925" cy="2343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995DB6-339E-4B1E-9B76-3EDB2087A0FF}"/>
                </a:ext>
              </a:extLst>
            </p:cNvPr>
            <p:cNvSpPr txBox="1"/>
            <p:nvPr/>
          </p:nvSpPr>
          <p:spPr>
            <a:xfrm>
              <a:off x="1017709" y="2089986"/>
              <a:ext cx="34671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Framework (Django)</a:t>
              </a: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-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개발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설계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&amp;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일반 사용자가 사용하기 쉽도록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..)</a:t>
              </a:r>
            </a:p>
          </p:txBody>
        </p:sp>
        <p:sp>
          <p:nvSpPr>
            <p:cNvPr id="5" name="직사각형 2">
              <a:extLst>
                <a:ext uri="{FF2B5EF4-FFF2-40B4-BE49-F238E27FC236}">
                  <a16:creationId xmlns:a16="http://schemas.microsoft.com/office/drawing/2014/main" id="{5ABE8D3F-68D2-4620-A6AA-DC59DFBDBC13}"/>
                </a:ext>
              </a:extLst>
            </p:cNvPr>
            <p:cNvSpPr/>
            <p:nvPr/>
          </p:nvSpPr>
          <p:spPr>
            <a:xfrm>
              <a:off x="4765675" y="1767131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CA45E8-3E38-4A6B-982B-E56478B3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49" y="1767131"/>
              <a:ext cx="3800478" cy="0"/>
            </a:xfrm>
            <a:prstGeom prst="lin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46A118D8-21ED-40B4-BF48-0224F98937E1}"/>
                </a:ext>
              </a:extLst>
            </p:cNvPr>
            <p:cNvSpPr/>
            <p:nvPr/>
          </p:nvSpPr>
          <p:spPr>
            <a:xfrm>
              <a:off x="4713603" y="1810946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56701-D98A-4EC6-B083-A769A04B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760" y="1810946"/>
              <a:ext cx="3644267" cy="0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7075" y="3830545"/>
            <a:ext cx="7494464" cy="2351180"/>
            <a:chOff x="727075" y="3830545"/>
            <a:chExt cx="7494464" cy="23511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449FB7-C329-4603-9F1E-A634E7150AC9}"/>
                </a:ext>
              </a:extLst>
            </p:cNvPr>
            <p:cNvGrpSpPr/>
            <p:nvPr/>
          </p:nvGrpSpPr>
          <p:grpSpPr>
            <a:xfrm>
              <a:off x="727075" y="3830545"/>
              <a:ext cx="7494464" cy="2351180"/>
              <a:chOff x="727075" y="3830545"/>
              <a:chExt cx="7494464" cy="235118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C960E-A10F-449B-B26F-FBDDA231A188}"/>
                  </a:ext>
                </a:extLst>
              </p:cNvPr>
              <p:cNvSpPr txBox="1"/>
              <p:nvPr/>
            </p:nvSpPr>
            <p:spPr>
              <a:xfrm>
                <a:off x="4510088" y="4807610"/>
                <a:ext cx="371145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Python 3.7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Jupyter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Notebook)</a:t>
                </a:r>
              </a:p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분석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시각화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</a:t>
                </a:r>
                <a:r>
                  <a:rPr lang="ko-KR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전처리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과정 필요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6" name="직사각형 2">
                <a:extLst>
                  <a:ext uri="{FF2B5EF4-FFF2-40B4-BE49-F238E27FC236}">
                    <a16:creationId xmlns:a16="http://schemas.microsoft.com/office/drawing/2014/main" id="{30DD7756-8988-4BD9-A2C2-7888706704CB}"/>
                  </a:ext>
                </a:extLst>
              </p:cNvPr>
              <p:cNvSpPr/>
              <p:nvPr/>
            </p:nvSpPr>
            <p:spPr>
              <a:xfrm>
                <a:off x="727075" y="3881681"/>
                <a:ext cx="3606799" cy="230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D5F8EC3-636D-42D3-9D21-CC8597216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3874" y="6181725"/>
                <a:ext cx="3800478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직사각형 2">
                <a:extLst>
                  <a:ext uri="{FF2B5EF4-FFF2-40B4-BE49-F238E27FC236}">
                    <a16:creationId xmlns:a16="http://schemas.microsoft.com/office/drawing/2014/main" id="{3AAE481E-28D6-44E6-BCBF-B35C244BC25D}"/>
                  </a:ext>
                </a:extLst>
              </p:cNvPr>
              <p:cNvSpPr/>
              <p:nvPr/>
            </p:nvSpPr>
            <p:spPr>
              <a:xfrm>
                <a:off x="771527" y="3830545"/>
                <a:ext cx="3606799" cy="2300044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B04E3B1-955A-4E18-B269-82379B76E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8326" y="6130589"/>
                <a:ext cx="3644267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6" y="5289284"/>
              <a:ext cx="937966" cy="78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Web application framework">
            <a:extLst>
              <a:ext uri="{FF2B5EF4-FFF2-40B4-BE49-F238E27FC236}">
                <a16:creationId xmlns:a16="http://schemas.microsoft.com/office/drawing/2014/main" id="{DF3BBF4E-5E65-4995-9919-FE3F4E2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1810944"/>
            <a:ext cx="3552435" cy="2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b="10280"/>
          <a:stretch>
            <a:fillRect/>
          </a:stretch>
        </p:blipFill>
        <p:spPr>
          <a:xfrm>
            <a:off x="800724" y="2344795"/>
            <a:ext cx="3253619" cy="146953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3"/>
          <a:srcRect t="26560" b="3790"/>
          <a:stretch>
            <a:fillRect/>
          </a:stretch>
        </p:blipFill>
        <p:spPr>
          <a:xfrm>
            <a:off x="806109" y="5146534"/>
            <a:ext cx="3253680" cy="874129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44274"/>
              </p:ext>
            </p:extLst>
          </p:nvPr>
        </p:nvGraphicFramePr>
        <p:xfrm>
          <a:off x="4921814" y="2369909"/>
          <a:ext cx="3590731" cy="3626830"/>
        </p:xfrm>
        <a:graphic>
          <a:graphicData uri="http://schemas.openxmlformats.org/drawingml/2006/table">
            <a:tbl>
              <a:tblPr firstRow="1" bandRow="1"/>
              <a:tblGrid>
                <a:gridCol w="176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b="0" i="0" u="none" strike="noStrik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항목번호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percentage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02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기업코드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global_id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자금사정실적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내수전망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판매대금회수지연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자금조달곤란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영업이익실적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업체간 과당경쟁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66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경기전망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X21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인력확보난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인건비상승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수출전망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94879" y="1608859"/>
            <a:ext cx="682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소개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특성 선택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BE239E-F5EC-435F-BDF3-CD5149E87551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C83B8C57-401F-450B-BF8B-5E401F35A414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83D47CFD-1440-4A72-AEBF-83DE9DADD43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49CC7A-EE61-4534-AC0B-486FF65ACAD9}"/>
              </a:ext>
            </a:extLst>
          </p:cNvPr>
          <p:cNvGrpSpPr/>
          <p:nvPr/>
        </p:nvGrpSpPr>
        <p:grpSpPr>
          <a:xfrm>
            <a:off x="2330450" y="4133850"/>
            <a:ext cx="120307" cy="600255"/>
            <a:chOff x="2330450" y="4133850"/>
            <a:chExt cx="120307" cy="6002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9FC359C-389F-4029-864B-693B0FC2E9B4}"/>
                </a:ext>
              </a:extLst>
            </p:cNvPr>
            <p:cNvSpPr/>
            <p:nvPr/>
          </p:nvSpPr>
          <p:spPr>
            <a:xfrm>
              <a:off x="2330450" y="4133850"/>
              <a:ext cx="120307" cy="120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A04B6A-F35C-47F1-9CCA-1B89022BBFDE}"/>
                </a:ext>
              </a:extLst>
            </p:cNvPr>
            <p:cNvSpPr/>
            <p:nvPr/>
          </p:nvSpPr>
          <p:spPr>
            <a:xfrm>
              <a:off x="2330450" y="4373824"/>
              <a:ext cx="120307" cy="120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3EB01D-17AD-4A1B-BC85-A348F7FE0C42}"/>
                </a:ext>
              </a:extLst>
            </p:cNvPr>
            <p:cNvSpPr/>
            <p:nvPr/>
          </p:nvSpPr>
          <p:spPr>
            <a:xfrm>
              <a:off x="2330450" y="4613798"/>
              <a:ext cx="120307" cy="1203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7D9DB-F34C-4E5F-8B49-23AAC8AFEE25}"/>
              </a:ext>
            </a:extLst>
          </p:cNvPr>
          <p:cNvSpPr/>
          <p:nvPr/>
        </p:nvSpPr>
        <p:spPr>
          <a:xfrm>
            <a:off x="6534192" y="2963008"/>
            <a:ext cx="2119029" cy="31695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0087" y="2890838"/>
            <a:ext cx="3407093" cy="2816376"/>
            <a:chOff x="1531143" y="1919287"/>
            <a:chExt cx="3150394" cy="3019425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00463" y="1938337"/>
              <a:ext cx="981075" cy="300037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31143" y="1919287"/>
              <a:ext cx="1771650" cy="3019425"/>
            </a:xfrm>
            <a:prstGeom prst="rect">
              <a:avLst/>
            </a:prstGeom>
          </p:spPr>
        </p:pic>
        <p:cxnSp>
          <p:nvCxnSpPr>
            <p:cNvPr id="45" name="직선 연결선 44"/>
            <p:cNvCxnSpPr/>
            <p:nvPr/>
          </p:nvCxnSpPr>
          <p:spPr>
            <a:xfrm>
              <a:off x="3369469" y="3649266"/>
              <a:ext cx="268617" cy="0"/>
            </a:xfrm>
            <a:prstGeom prst="line">
              <a:avLst/>
            </a:prstGeom>
            <a:ln w="38100" algn="ctr">
              <a:solidFill>
                <a:schemeClr val="bg1">
                  <a:lumMod val="10000"/>
                  <a:alpha val="5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09625" y="1631868"/>
            <a:ext cx="73018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특성 추출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전문가 자문을 통한 주요 요소를 추출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2266" y="2917507"/>
            <a:ext cx="3514531" cy="2789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98B996-7918-4AF5-8DCB-D5816511191A}"/>
              </a:ext>
            </a:extLst>
          </p:cNvPr>
          <p:cNvSpPr/>
          <p:nvPr/>
        </p:nvSpPr>
        <p:spPr>
          <a:xfrm>
            <a:off x="1341120" y="2890838"/>
            <a:ext cx="2766062" cy="286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B4B63-E5C7-471B-9EAB-0B9EE3511899}"/>
              </a:ext>
            </a:extLst>
          </p:cNvPr>
          <p:cNvSpPr/>
          <p:nvPr/>
        </p:nvSpPr>
        <p:spPr>
          <a:xfrm>
            <a:off x="5322569" y="2890838"/>
            <a:ext cx="2971368" cy="2866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DCC1FA-1678-45F2-9608-F835556ED6C3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19C7D8C9-3B93-4DDF-A59C-118D07FFB311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4891FE8-BF99-4A48-81DB-20B440BD5A1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260" y="1664773"/>
            <a:ext cx="62800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월 별 존재하는 기업 카운트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총 개월 수 중 기준 개수 이상 존재하는 기업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갯수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32221" y="2701976"/>
            <a:ext cx="3597512" cy="2833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기준월을 지정했으나</a:t>
            </a:r>
          </a:p>
          <a:p>
            <a:pPr>
              <a:defRPr/>
            </a:pPr>
            <a:r>
              <a:rPr lang="ko-KR" altLang="en-US" dirty="0"/>
              <a:t>손실 데이터 수가 많았고</a:t>
            </a:r>
          </a:p>
          <a:p>
            <a:pPr>
              <a:defRPr/>
            </a:pPr>
            <a:r>
              <a:rPr lang="ko-KR" altLang="en-US" dirty="0"/>
              <a:t>허들을 </a:t>
            </a:r>
            <a:r>
              <a:rPr lang="en-US" altLang="ko-KR" dirty="0"/>
              <a:t>8</a:t>
            </a:r>
            <a:r>
              <a:rPr lang="ko-KR" altLang="en-US" dirty="0"/>
              <a:t>로 지정한 이유는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처음에는 </a:t>
            </a:r>
            <a:r>
              <a:rPr lang="en-US" altLang="ko-KR" dirty="0"/>
              <a:t>6</a:t>
            </a:r>
            <a:r>
              <a:rPr lang="ko-KR" altLang="en-US" dirty="0"/>
              <a:t>으로 지정했으나</a:t>
            </a:r>
          </a:p>
          <a:p>
            <a:pPr>
              <a:defRPr/>
            </a:pPr>
            <a:r>
              <a:rPr lang="ko-KR" altLang="en-US" dirty="0"/>
              <a:t>데이터의 정확성 높이기 위해서는 </a:t>
            </a:r>
          </a:p>
          <a:p>
            <a:pPr>
              <a:defRPr/>
            </a:pPr>
            <a:r>
              <a:rPr lang="ko-KR" altLang="en-US" dirty="0"/>
              <a:t>손실을 감수하더라도 높은 기준을 </a:t>
            </a:r>
            <a:br>
              <a:rPr lang="ko-KR" altLang="en-US" dirty="0"/>
            </a:br>
            <a:r>
              <a:rPr lang="ko-KR" altLang="en-US" dirty="0"/>
              <a:t>잡아야 한다고 </a:t>
            </a:r>
            <a:r>
              <a:rPr lang="ko-KR" altLang="en-US" dirty="0" err="1"/>
              <a:t>생각했기때문이다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/</a:t>
            </a:r>
            <a:r>
              <a:rPr lang="ko-KR" altLang="en-US" dirty="0"/>
              <a:t>광주전남이라</a:t>
            </a:r>
            <a:r>
              <a:rPr lang="en-US" altLang="ko-KR" dirty="0"/>
              <a:t>/</a:t>
            </a:r>
          </a:p>
          <a:p>
            <a:pPr>
              <a:defRPr/>
            </a:pPr>
            <a:r>
              <a:rPr lang="en-US" altLang="ko-KR" dirty="0"/>
              <a:t>6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54" name="그림 53"/>
          <p:cNvPicPr/>
          <p:nvPr/>
        </p:nvPicPr>
        <p:blipFill rotWithShape="1">
          <a:blip r:embed="rId2"/>
          <a:srcRect t="1902" r="21542" b="1719"/>
          <a:stretch/>
        </p:blipFill>
        <p:spPr>
          <a:xfrm>
            <a:off x="4786326" y="3056735"/>
            <a:ext cx="2822548" cy="258236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26295" y="3005187"/>
            <a:ext cx="2822547" cy="26339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417603-ECA5-4813-88C4-725BC6C9F600}"/>
              </a:ext>
            </a:extLst>
          </p:cNvPr>
          <p:cNvSpPr/>
          <p:nvPr/>
        </p:nvSpPr>
        <p:spPr>
          <a:xfrm>
            <a:off x="2179320" y="5357601"/>
            <a:ext cx="373380" cy="281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8029E-7CC3-488F-8208-22A58343D8E9}"/>
              </a:ext>
            </a:extLst>
          </p:cNvPr>
          <p:cNvSpPr/>
          <p:nvPr/>
        </p:nvSpPr>
        <p:spPr>
          <a:xfrm>
            <a:off x="1695218" y="3060538"/>
            <a:ext cx="1177521" cy="281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1597E9-7708-46DB-A8C5-CC5EE17660BE}"/>
              </a:ext>
            </a:extLst>
          </p:cNvPr>
          <p:cNvSpPr/>
          <p:nvPr/>
        </p:nvSpPr>
        <p:spPr>
          <a:xfrm>
            <a:off x="5413010" y="3060538"/>
            <a:ext cx="1177521" cy="2815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A42DD-ACEC-4EEE-B006-2A3B0025FA53}"/>
              </a:ext>
            </a:extLst>
          </p:cNvPr>
          <p:cNvSpPr/>
          <p:nvPr/>
        </p:nvSpPr>
        <p:spPr>
          <a:xfrm>
            <a:off x="5880538" y="5357601"/>
            <a:ext cx="373380" cy="2815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9C46-BE17-4D01-9B79-5FE1E2BD8F2F}"/>
              </a:ext>
            </a:extLst>
          </p:cNvPr>
          <p:cNvSpPr txBox="1"/>
          <p:nvPr/>
        </p:nvSpPr>
        <p:spPr>
          <a:xfrm>
            <a:off x="2736322" y="4424389"/>
            <a:ext cx="111252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6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이상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390F-E7E1-4883-B3E6-3AA806A76E8B}"/>
              </a:ext>
            </a:extLst>
          </p:cNvPr>
          <p:cNvSpPr txBox="1"/>
          <p:nvPr/>
        </p:nvSpPr>
        <p:spPr>
          <a:xfrm>
            <a:off x="6496354" y="4424389"/>
            <a:ext cx="111252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8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이상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99D31D-D633-40AA-AC1A-E3AB27DE86D8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EDB75E38-2C22-4054-91F0-4C114450678B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0726DBF1-F07D-4434-A2B7-8F568CEFBD4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261" y="1664773"/>
            <a:ext cx="247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뷰</a:t>
            </a:r>
            <a:endParaRPr lang="en-US" altLang="ko-KR" sz="3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20318" y="2328178"/>
            <a:ext cx="241247" cy="905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rcRect l="6303" t="26820" r="32000"/>
          <a:stretch/>
        </p:blipFill>
        <p:spPr>
          <a:xfrm>
            <a:off x="5361110" y="2328178"/>
            <a:ext cx="3348287" cy="180782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rcRect l="13680" t="39060" r="1303"/>
          <a:stretch/>
        </p:blipFill>
        <p:spPr>
          <a:xfrm>
            <a:off x="5207858" y="4365161"/>
            <a:ext cx="3564334" cy="190417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rcRect l="9550" b="6020"/>
          <a:stretch/>
        </p:blipFill>
        <p:spPr>
          <a:xfrm>
            <a:off x="434603" y="2494952"/>
            <a:ext cx="4306338" cy="296106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351819" y="2866159"/>
            <a:ext cx="345479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처음 외부조인을</a:t>
            </a:r>
          </a:p>
          <a:p>
            <a:pPr>
              <a:defRPr/>
            </a:pPr>
            <a:r>
              <a:rPr lang="ko-KR" altLang="en-US" dirty="0"/>
              <a:t>진행했다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그랬더니 </a:t>
            </a:r>
            <a:r>
              <a:rPr lang="en-US" altLang="ko-KR" dirty="0"/>
              <a:t>Nan</a:t>
            </a:r>
            <a:r>
              <a:rPr lang="ko-KR" altLang="en-US" dirty="0"/>
              <a:t>값이</a:t>
            </a:r>
          </a:p>
          <a:p>
            <a:pPr>
              <a:defRPr/>
            </a:pPr>
            <a:r>
              <a:rPr lang="ko-KR" altLang="en-US" dirty="0"/>
              <a:t>이쁘게 나와서</a:t>
            </a:r>
          </a:p>
          <a:p>
            <a:pPr>
              <a:defRPr/>
            </a:pPr>
            <a:r>
              <a:rPr lang="ko-KR" altLang="en-US" dirty="0"/>
              <a:t>도식화를 했더니</a:t>
            </a:r>
          </a:p>
          <a:p>
            <a:pPr>
              <a:defRPr/>
            </a:pPr>
            <a:r>
              <a:rPr lang="ko-KR" altLang="en-US" dirty="0"/>
              <a:t>뭣</a:t>
            </a:r>
            <a:r>
              <a:rPr lang="en-US" altLang="ko-KR" dirty="0"/>
              <a:t>,,</a:t>
            </a:r>
            <a:r>
              <a:rPr lang="ko-KR" altLang="en-US" dirty="0"/>
              <a:t>같은 바코드가 나왔다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오른쪽의 데이터는</a:t>
            </a:r>
          </a:p>
          <a:p>
            <a:pPr>
              <a:defRPr/>
            </a:pPr>
            <a:r>
              <a:rPr lang="ko-KR" altLang="en-US" dirty="0" err="1"/>
              <a:t>결측치를</a:t>
            </a:r>
            <a:r>
              <a:rPr lang="ko-KR" altLang="en-US" dirty="0"/>
              <a:t> 제외한</a:t>
            </a:r>
          </a:p>
          <a:p>
            <a:pPr>
              <a:defRPr/>
            </a:pPr>
            <a:r>
              <a:rPr lang="en-US" altLang="ko-KR" dirty="0"/>
              <a:t>11</a:t>
            </a:r>
            <a:r>
              <a:rPr lang="ko-KR" altLang="en-US" dirty="0"/>
              <a:t>개월의 데이터가 존재하는</a:t>
            </a:r>
          </a:p>
          <a:p>
            <a:pPr>
              <a:defRPr/>
            </a:pPr>
            <a:r>
              <a:rPr lang="ko-KR" altLang="en-US" dirty="0"/>
              <a:t>기업의 리스트이다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암튼 이 데이터는 나중에 </a:t>
            </a:r>
            <a:r>
              <a:rPr lang="ko-KR" altLang="en-US" dirty="0" err="1"/>
              <a:t>쓸꺼다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60C4EC-5ABA-4BB0-B5E2-F1BA5B113780}"/>
              </a:ext>
            </a:extLst>
          </p:cNvPr>
          <p:cNvSpPr/>
          <p:nvPr/>
        </p:nvSpPr>
        <p:spPr>
          <a:xfrm>
            <a:off x="434603" y="3336764"/>
            <a:ext cx="283001" cy="21192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EC3D8-1293-413A-854C-072A4B632F72}"/>
              </a:ext>
            </a:extLst>
          </p:cNvPr>
          <p:cNvSpPr/>
          <p:nvPr/>
        </p:nvSpPr>
        <p:spPr>
          <a:xfrm>
            <a:off x="5836707" y="3174023"/>
            <a:ext cx="2177281" cy="76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026BC-EB5F-47A8-895C-C45460908D7D}"/>
              </a:ext>
            </a:extLst>
          </p:cNvPr>
          <p:cNvSpPr/>
          <p:nvPr/>
        </p:nvSpPr>
        <p:spPr>
          <a:xfrm>
            <a:off x="5311102" y="5872639"/>
            <a:ext cx="759785" cy="301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505</Words>
  <Application>Microsoft Office PowerPoint</Application>
  <PresentationFormat>화면 슬라이드 쇼(4:3)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나눔스퀘어_ac</vt:lpstr>
      <vt:lpstr>나눔스퀘어_ac Bold</vt:lpstr>
      <vt:lpstr>나눔스퀘어_ac ExtraBold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99</cp:revision>
  <dcterms:created xsi:type="dcterms:W3CDTF">2020-04-08T05:57:19Z</dcterms:created>
  <dcterms:modified xsi:type="dcterms:W3CDTF">2020-04-28T12:50:21Z</dcterms:modified>
  <cp:version>0906.0100.01</cp:version>
</cp:coreProperties>
</file>