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7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" y="9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C2D7E22-BA91-4375-B560-FC8EDCD62DF9}"/>
              </a:ext>
            </a:extLst>
          </p:cNvPr>
          <p:cNvSpPr/>
          <p:nvPr userDrawn="1"/>
        </p:nvSpPr>
        <p:spPr>
          <a:xfrm>
            <a:off x="0" y="1234997"/>
            <a:ext cx="2208017" cy="1471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449A4D-EA6F-48C8-9B24-DDBD26A6CFF1}"/>
              </a:ext>
            </a:extLst>
          </p:cNvPr>
          <p:cNvSpPr/>
          <p:nvPr userDrawn="1"/>
        </p:nvSpPr>
        <p:spPr>
          <a:xfrm>
            <a:off x="109091" y="1234998"/>
            <a:ext cx="8316217" cy="14719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DA4D52-F840-4FDA-ACAE-24ADD024FC6B}"/>
              </a:ext>
            </a:extLst>
          </p:cNvPr>
          <p:cNvSpPr txBox="1"/>
          <p:nvPr userDrawn="1"/>
        </p:nvSpPr>
        <p:spPr>
          <a:xfrm>
            <a:off x="6815905" y="6519446"/>
            <a:ext cx="2328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INC-CAPSTONE DESIGN-1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0CFA9A-D6FF-4B36-8E10-CB05725FF6EB}"/>
              </a:ext>
            </a:extLst>
          </p:cNvPr>
          <p:cNvSpPr/>
          <p:nvPr userDrawn="1"/>
        </p:nvSpPr>
        <p:spPr>
          <a:xfrm>
            <a:off x="7281334" y="1234997"/>
            <a:ext cx="1143974" cy="1471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92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2020-04-15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263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2020-04-15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25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2020-04-15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58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2020-04-15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37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2020-04-15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87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2020-04-15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69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2020-04-15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88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2020-04-15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99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2020-04-15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89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2020-04-15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392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79AE-B7A5-4F05-AF7F-A85C32355E7B}" type="datetimeFigureOut">
              <a:rPr lang="ko-KR" altLang="en-US" smtClean="0"/>
              <a:t>2020-04-15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01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69498D-2944-47C6-84A7-CC680654AD7A}"/>
              </a:ext>
            </a:extLst>
          </p:cNvPr>
          <p:cNvSpPr/>
          <p:nvPr/>
        </p:nvSpPr>
        <p:spPr>
          <a:xfrm>
            <a:off x="0" y="843405"/>
            <a:ext cx="2208017" cy="11478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CA279E-2C7A-4505-A402-6AB8E106AFD1}"/>
              </a:ext>
            </a:extLst>
          </p:cNvPr>
          <p:cNvSpPr/>
          <p:nvPr/>
        </p:nvSpPr>
        <p:spPr>
          <a:xfrm>
            <a:off x="109091" y="843406"/>
            <a:ext cx="8316217" cy="11478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9F08B-0338-4D16-9D5C-694C885E0447}"/>
              </a:ext>
            </a:extLst>
          </p:cNvPr>
          <p:cNvSpPr txBox="1"/>
          <p:nvPr/>
        </p:nvSpPr>
        <p:spPr>
          <a:xfrm>
            <a:off x="4298044" y="3692091"/>
            <a:ext cx="43665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학          기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	2020-1</a:t>
            </a:r>
          </a:p>
          <a:p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강          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	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산학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캡스톤디자인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-1</a:t>
            </a:r>
          </a:p>
          <a:p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 도 교 수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 현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숙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조          장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	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 형 열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조          원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	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 동 진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			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 재 혁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			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 태 완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발 표 일 자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	2020. 4. 15. 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D84086-E11A-40B8-8494-1B9151769BFA}"/>
              </a:ext>
            </a:extLst>
          </p:cNvPr>
          <p:cNvSpPr/>
          <p:nvPr/>
        </p:nvSpPr>
        <p:spPr>
          <a:xfrm>
            <a:off x="233880" y="890467"/>
            <a:ext cx="942654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기업의 도산 가능성 분석 및 예측</a:t>
            </a:r>
            <a:endParaRPr lang="en-US" altLang="ko-KR" sz="3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3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중소기업 데이터 활용</a:t>
            </a:r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728913-B8D0-4123-8A7F-C2838392BA0C}"/>
              </a:ext>
            </a:extLst>
          </p:cNvPr>
          <p:cNvSpPr/>
          <p:nvPr/>
        </p:nvSpPr>
        <p:spPr>
          <a:xfrm>
            <a:off x="7281333" y="843405"/>
            <a:ext cx="1143974" cy="11478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1367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FF6979-3BF4-4638-9E68-57D35FB06191}"/>
              </a:ext>
            </a:extLst>
          </p:cNvPr>
          <p:cNvSpPr txBox="1"/>
          <p:nvPr/>
        </p:nvSpPr>
        <p:spPr>
          <a:xfrm>
            <a:off x="400505" y="1949933"/>
            <a:ext cx="38250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기준 월 지정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기준 월에 존재하는 기업 코드만 분석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8D8ADD-EA1D-4F5C-8EF0-CEA72F624BCC}"/>
              </a:ext>
            </a:extLst>
          </p:cNvPr>
          <p:cNvSpPr/>
          <p:nvPr/>
        </p:nvSpPr>
        <p:spPr>
          <a:xfrm>
            <a:off x="508570" y="588667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 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F6328-0BB1-4409-BF56-FE436D07A775}"/>
              </a:ext>
            </a:extLst>
          </p:cNvPr>
          <p:cNvSpPr txBox="1"/>
          <p:nvPr/>
        </p:nvSpPr>
        <p:spPr>
          <a:xfrm>
            <a:off x="4463935" y="1949933"/>
            <a:ext cx="446193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카운트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코드를 카운트하여 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일정 횟수 이상 존재할 경우만 분석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539BC2-E380-44E8-BDCF-8175957080BF}"/>
              </a:ext>
            </a:extLst>
          </p:cNvPr>
          <p:cNvSpPr txBox="1"/>
          <p:nvPr/>
        </p:nvSpPr>
        <p:spPr>
          <a:xfrm>
            <a:off x="1603663" y="4954659"/>
            <a:ext cx="59366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두 번째 방식을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보완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defRPr/>
            </a:pP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defRPr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일정 횟수 이상 존재할 경우 분석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횟수 높이기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algn="ctr">
              <a:defRPr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 데이터는 이전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이후 데이터의 평균값으로 채움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348B0D-A98A-4C31-9FC6-92D59FF653F8}"/>
              </a:ext>
            </a:extLst>
          </p:cNvPr>
          <p:cNvSpPr txBox="1"/>
          <p:nvPr/>
        </p:nvSpPr>
        <p:spPr>
          <a:xfrm>
            <a:off x="2177933" y="3790850"/>
            <a:ext cx="4788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두 방식 모두 </a:t>
            </a:r>
            <a:r>
              <a:rPr lang="ko-KR" altLang="en-US" sz="24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손실 가능성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존재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236934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AC97C69-C7FF-4574-B09C-A9D4DF6DF558}"/>
              </a:ext>
            </a:extLst>
          </p:cNvPr>
          <p:cNvSpPr/>
          <p:nvPr/>
        </p:nvSpPr>
        <p:spPr>
          <a:xfrm>
            <a:off x="508570" y="588667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참고자료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F94D2F-8B62-492B-944B-EB6E835AFCFA}"/>
              </a:ext>
            </a:extLst>
          </p:cNvPr>
          <p:cNvSpPr/>
          <p:nvPr/>
        </p:nvSpPr>
        <p:spPr>
          <a:xfrm>
            <a:off x="434713" y="1671415"/>
            <a:ext cx="8274573" cy="1978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파이썬으로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데이터 주무르기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민형기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비제이퍼블릭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파이썬 라이브러리를 활용한 데이터 분석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웨스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맥키니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한빛미디어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Django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배우는 쉽고 빠른 웹 개발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파이썬 웹 프로그래밍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김석훈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한빛미디어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71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990C12-CB1B-436B-83BF-78B5ADDE2FED}"/>
              </a:ext>
            </a:extLst>
          </p:cNvPr>
          <p:cNvSpPr/>
          <p:nvPr/>
        </p:nvSpPr>
        <p:spPr>
          <a:xfrm>
            <a:off x="508570" y="588667"/>
            <a:ext cx="4063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  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8AC361-0212-4D47-9082-ECD5CAD40B1B}"/>
              </a:ext>
            </a:extLst>
          </p:cNvPr>
          <p:cNvSpPr txBox="1"/>
          <p:nvPr/>
        </p:nvSpPr>
        <p:spPr>
          <a:xfrm>
            <a:off x="1037405" y="1834103"/>
            <a:ext cx="6061895" cy="390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          개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          적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환 경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설계 및 구현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5.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         견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6.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참 고 자 료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184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7005EC-AABB-4684-B99E-32C8E948FB31}"/>
              </a:ext>
            </a:extLst>
          </p:cNvPr>
          <p:cNvSpPr/>
          <p:nvPr/>
        </p:nvSpPr>
        <p:spPr>
          <a:xfrm>
            <a:off x="508570" y="588667"/>
            <a:ext cx="4063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 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9DEB4-CAE2-4186-AFDD-0B72C5E519D9}"/>
              </a:ext>
            </a:extLst>
          </p:cNvPr>
          <p:cNvSpPr txBox="1"/>
          <p:nvPr/>
        </p:nvSpPr>
        <p:spPr>
          <a:xfrm>
            <a:off x="1981200" y="1730892"/>
            <a:ext cx="2768599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 형 열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13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@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doodleima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Big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Data,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031ACA-40F1-48E3-871B-9AE05391E629}"/>
              </a:ext>
            </a:extLst>
          </p:cNvPr>
          <p:cNvSpPr txBox="1"/>
          <p:nvPr/>
        </p:nvSpPr>
        <p:spPr>
          <a:xfrm>
            <a:off x="1981200" y="3678765"/>
            <a:ext cx="276859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 동 진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@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dori.yeni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Big Data, JAVA</a:t>
            </a: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1507AC-CC58-4A34-B65F-7C5BAA20AB29}"/>
              </a:ext>
            </a:extLst>
          </p:cNvPr>
          <p:cNvSpPr txBox="1"/>
          <p:nvPr/>
        </p:nvSpPr>
        <p:spPr>
          <a:xfrm>
            <a:off x="6070599" y="2412659"/>
            <a:ext cx="2768599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 재 혁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@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jhst_c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Big Data, Open CV, R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DC28BC-1449-44D5-BC31-74823E04B7EE}"/>
              </a:ext>
            </a:extLst>
          </p:cNvPr>
          <p:cNvSpPr txBox="1"/>
          <p:nvPr/>
        </p:nvSpPr>
        <p:spPr>
          <a:xfrm>
            <a:off x="6070599" y="4368845"/>
            <a:ext cx="2940397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 태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완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@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tae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._.wan</a:t>
            </a: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Big Data, Web Programming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CCF969E-7651-4789-B3A4-C409B83127D4}"/>
              </a:ext>
            </a:extLst>
          </p:cNvPr>
          <p:cNvGrpSpPr/>
          <p:nvPr/>
        </p:nvGrpSpPr>
        <p:grpSpPr>
          <a:xfrm>
            <a:off x="660400" y="1833336"/>
            <a:ext cx="3766457" cy="1603266"/>
            <a:chOff x="660400" y="1833336"/>
            <a:chExt cx="3766457" cy="160326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3D1B832-A494-4283-A232-7DDDC3602B96}"/>
                </a:ext>
              </a:extLst>
            </p:cNvPr>
            <p:cNvSpPr/>
            <p:nvPr/>
          </p:nvSpPr>
          <p:spPr>
            <a:xfrm>
              <a:off x="698500" y="1869983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D968AF9-F233-4101-A420-AEEF7302EE0E}"/>
                </a:ext>
              </a:extLst>
            </p:cNvPr>
            <p:cNvSpPr/>
            <p:nvPr/>
          </p:nvSpPr>
          <p:spPr>
            <a:xfrm>
              <a:off x="660400" y="1833336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05495C0-8BDA-4E27-80DE-5C8866DCA93D}"/>
                </a:ext>
              </a:extLst>
            </p:cNvPr>
            <p:cNvCxnSpPr/>
            <p:nvPr/>
          </p:nvCxnSpPr>
          <p:spPr>
            <a:xfrm>
              <a:off x="1981200" y="2191657"/>
              <a:ext cx="2445657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7B6F838-3297-470C-BBB3-FCBA4D2E55A2}"/>
                </a:ext>
              </a:extLst>
            </p:cNvPr>
            <p:cNvCxnSpPr>
              <a:cxnSpLocks/>
            </p:cNvCxnSpPr>
            <p:nvPr/>
          </p:nvCxnSpPr>
          <p:spPr>
            <a:xfrm>
              <a:off x="1993900" y="2153557"/>
              <a:ext cx="1866900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C8BEA26-2D56-4A1E-8278-CB935F0C7937}"/>
              </a:ext>
            </a:extLst>
          </p:cNvPr>
          <p:cNvSpPr/>
          <p:nvPr/>
        </p:nvSpPr>
        <p:spPr>
          <a:xfrm>
            <a:off x="698500" y="3810532"/>
            <a:ext cx="1320800" cy="1566619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91A6DBC-E96E-4C5B-81A7-24202EFF5D55}"/>
              </a:ext>
            </a:extLst>
          </p:cNvPr>
          <p:cNvSpPr/>
          <p:nvPr/>
        </p:nvSpPr>
        <p:spPr>
          <a:xfrm>
            <a:off x="660400" y="3773885"/>
            <a:ext cx="1320800" cy="1566619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E424E19-1B73-4F98-8EBF-EFC701098F43}"/>
              </a:ext>
            </a:extLst>
          </p:cNvPr>
          <p:cNvCxnSpPr/>
          <p:nvPr/>
        </p:nvCxnSpPr>
        <p:spPr>
          <a:xfrm>
            <a:off x="1981200" y="4132206"/>
            <a:ext cx="244565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D3E2AAC-3DB7-42C1-96A0-DF14BE548276}"/>
              </a:ext>
            </a:extLst>
          </p:cNvPr>
          <p:cNvCxnSpPr>
            <a:cxnSpLocks/>
          </p:cNvCxnSpPr>
          <p:nvPr/>
        </p:nvCxnSpPr>
        <p:spPr>
          <a:xfrm>
            <a:off x="1993900" y="4094106"/>
            <a:ext cx="1866900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92B3F57-7229-4B2D-AB03-2A5C71268EDF}"/>
              </a:ext>
            </a:extLst>
          </p:cNvPr>
          <p:cNvGrpSpPr/>
          <p:nvPr/>
        </p:nvGrpSpPr>
        <p:grpSpPr>
          <a:xfrm>
            <a:off x="4749799" y="2508854"/>
            <a:ext cx="3766457" cy="1603266"/>
            <a:chOff x="660400" y="1833336"/>
            <a:chExt cx="3766457" cy="160326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F5F4CC5-CF93-468E-85D0-A18C9E0B695A}"/>
                </a:ext>
              </a:extLst>
            </p:cNvPr>
            <p:cNvSpPr/>
            <p:nvPr/>
          </p:nvSpPr>
          <p:spPr>
            <a:xfrm>
              <a:off x="698500" y="1869983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6DB6259-BE72-49B4-99E7-3F20853E34A6}"/>
                </a:ext>
              </a:extLst>
            </p:cNvPr>
            <p:cNvSpPr/>
            <p:nvPr/>
          </p:nvSpPr>
          <p:spPr>
            <a:xfrm>
              <a:off x="660400" y="1833336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1EFA998-425F-4E73-8CB7-CB68D18EBED5}"/>
                </a:ext>
              </a:extLst>
            </p:cNvPr>
            <p:cNvCxnSpPr/>
            <p:nvPr/>
          </p:nvCxnSpPr>
          <p:spPr>
            <a:xfrm>
              <a:off x="1981200" y="2191657"/>
              <a:ext cx="2445657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4D94711-9CCF-424A-95E9-2033D82796BA}"/>
                </a:ext>
              </a:extLst>
            </p:cNvPr>
            <p:cNvCxnSpPr>
              <a:cxnSpLocks/>
            </p:cNvCxnSpPr>
            <p:nvPr/>
          </p:nvCxnSpPr>
          <p:spPr>
            <a:xfrm>
              <a:off x="1993900" y="2153557"/>
              <a:ext cx="1866900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E3AA62F-A90C-44E1-AE1B-028A6297EC58}"/>
              </a:ext>
            </a:extLst>
          </p:cNvPr>
          <p:cNvGrpSpPr/>
          <p:nvPr/>
        </p:nvGrpSpPr>
        <p:grpSpPr>
          <a:xfrm>
            <a:off x="4749799" y="4461086"/>
            <a:ext cx="3766457" cy="1603266"/>
            <a:chOff x="660400" y="1833336"/>
            <a:chExt cx="3766457" cy="160326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9913128-CE6E-449D-B46A-8DDBD58FB8CF}"/>
                </a:ext>
              </a:extLst>
            </p:cNvPr>
            <p:cNvSpPr/>
            <p:nvPr/>
          </p:nvSpPr>
          <p:spPr>
            <a:xfrm>
              <a:off x="698500" y="1869983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1FED75D-E099-4B25-A88C-054C5B9F8E2A}"/>
                </a:ext>
              </a:extLst>
            </p:cNvPr>
            <p:cNvSpPr/>
            <p:nvPr/>
          </p:nvSpPr>
          <p:spPr>
            <a:xfrm>
              <a:off x="660400" y="1833336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1ED651E-60BF-4724-8470-C9EF4679E4B7}"/>
                </a:ext>
              </a:extLst>
            </p:cNvPr>
            <p:cNvCxnSpPr/>
            <p:nvPr/>
          </p:nvCxnSpPr>
          <p:spPr>
            <a:xfrm>
              <a:off x="1981200" y="2191657"/>
              <a:ext cx="2445657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9D6140C-B25A-4386-BAB8-6BC6F2E1015C}"/>
                </a:ext>
              </a:extLst>
            </p:cNvPr>
            <p:cNvCxnSpPr>
              <a:cxnSpLocks/>
            </p:cNvCxnSpPr>
            <p:nvPr/>
          </p:nvCxnSpPr>
          <p:spPr>
            <a:xfrm>
              <a:off x="1993900" y="2153557"/>
              <a:ext cx="1866900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" t="983" r="1887" b="9577"/>
          <a:stretch/>
        </p:blipFill>
        <p:spPr bwMode="auto">
          <a:xfrm>
            <a:off x="4762499" y="4472781"/>
            <a:ext cx="1295400" cy="1542158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3871" r="9300" b="28157"/>
          <a:stretch/>
        </p:blipFill>
        <p:spPr bwMode="auto">
          <a:xfrm>
            <a:off x="673100" y="3785603"/>
            <a:ext cx="1295400" cy="1542048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ED2E23-804C-45FD-8D37-3E94A40858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7"/>
          <a:stretch/>
        </p:blipFill>
        <p:spPr>
          <a:xfrm>
            <a:off x="679159" y="1850780"/>
            <a:ext cx="1283522" cy="1517895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</p:pic>
      <p:pic>
        <p:nvPicPr>
          <p:cNvPr id="7" name="그림 6" descr="사람, 소년, 실내, 앉아있는이(가) 표시된 사진&#10;&#10;자동 생성된 설명">
            <a:extLst>
              <a:ext uri="{FF2B5EF4-FFF2-40B4-BE49-F238E27FC236}">
                <a16:creationId xmlns:a16="http://schemas.microsoft.com/office/drawing/2014/main" id="{767441D8-ADAB-4DA1-ABD8-6DE02C7DCF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57"/>
          <a:stretch/>
        </p:blipFill>
        <p:spPr>
          <a:xfrm>
            <a:off x="4762499" y="2521272"/>
            <a:ext cx="1295399" cy="155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7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4301F98-5DBF-4091-B6F5-C19DFAA9CCBE}"/>
              </a:ext>
            </a:extLst>
          </p:cNvPr>
          <p:cNvSpPr/>
          <p:nvPr/>
        </p:nvSpPr>
        <p:spPr>
          <a:xfrm>
            <a:off x="508570" y="588667"/>
            <a:ext cx="4063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  적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84B922-BE54-4EDB-AB20-06989EE3B91F}"/>
              </a:ext>
            </a:extLst>
          </p:cNvPr>
          <p:cNvSpPr/>
          <p:nvPr/>
        </p:nvSpPr>
        <p:spPr>
          <a:xfrm>
            <a:off x="1787469" y="2551863"/>
            <a:ext cx="24021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코로나 </a:t>
            </a: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D407A4-FB57-487D-A825-713A1F036CE8}"/>
              </a:ext>
            </a:extLst>
          </p:cNvPr>
          <p:cNvSpPr/>
          <p:nvPr/>
        </p:nvSpPr>
        <p:spPr>
          <a:xfrm>
            <a:off x="1829034" y="3476177"/>
            <a:ext cx="2043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관련 정책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CAA9E-0693-4ED8-BEBC-AF2FB5B8BABD}"/>
              </a:ext>
            </a:extLst>
          </p:cNvPr>
          <p:cNvSpPr/>
          <p:nvPr/>
        </p:nvSpPr>
        <p:spPr>
          <a:xfrm>
            <a:off x="1469970" y="4409361"/>
            <a:ext cx="29242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기업과</a:t>
            </a: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투자자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45DF93-FD92-4377-98D9-5421EDE5F092}"/>
              </a:ext>
            </a:extLst>
          </p:cNvPr>
          <p:cNvSpPr/>
          <p:nvPr/>
        </p:nvSpPr>
        <p:spPr>
          <a:xfrm>
            <a:off x="4327696" y="2551863"/>
            <a:ext cx="34181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단기 유동성 문제 등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 기업의 증가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D1D07C-D8A3-4F91-AAE0-51BDA287DD63}"/>
              </a:ext>
            </a:extLst>
          </p:cNvPr>
          <p:cNvSpPr/>
          <p:nvPr/>
        </p:nvSpPr>
        <p:spPr>
          <a:xfrm>
            <a:off x="4327696" y="3619427"/>
            <a:ext cx="4184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정부의 기업 맞춤형 정책 부족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328D713-5D87-4F92-809E-17EA30E46511}"/>
              </a:ext>
            </a:extLst>
          </p:cNvPr>
          <p:cNvSpPr/>
          <p:nvPr/>
        </p:nvSpPr>
        <p:spPr>
          <a:xfrm>
            <a:off x="4327696" y="4379215"/>
            <a:ext cx="34181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 직관적 파악 어려움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기업에 투자해도 괜찮을지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9D5F68-99F6-4F63-93D2-4EE694C15BBE}"/>
              </a:ext>
            </a:extLst>
          </p:cNvPr>
          <p:cNvSpPr/>
          <p:nvPr/>
        </p:nvSpPr>
        <p:spPr>
          <a:xfrm>
            <a:off x="950858" y="5611657"/>
            <a:ext cx="72422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시각화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문제를 직관적으로 파악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기존 값을 활용한 미래 예측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정책 수립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컨설팅 자료로 활용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ABF2B2-AF25-497B-96EF-3A0781CA9ED4}"/>
              </a:ext>
            </a:extLst>
          </p:cNvPr>
          <p:cNvSpPr/>
          <p:nvPr/>
        </p:nvSpPr>
        <p:spPr>
          <a:xfrm>
            <a:off x="1224842" y="1638725"/>
            <a:ext cx="60339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기업의 도산 가능성 분석 및 예측</a:t>
            </a:r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59665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791E6E-2FA5-4A16-AF1B-69AFED081E0D}"/>
              </a:ext>
            </a:extLst>
          </p:cNvPr>
          <p:cNvSpPr/>
          <p:nvPr/>
        </p:nvSpPr>
        <p:spPr>
          <a:xfrm>
            <a:off x="508570" y="588667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환 경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F336B4-710E-4837-8565-F66B9A1CFCFE}"/>
              </a:ext>
            </a:extLst>
          </p:cNvPr>
          <p:cNvSpPr/>
          <p:nvPr/>
        </p:nvSpPr>
        <p:spPr>
          <a:xfrm>
            <a:off x="323635" y="7032124"/>
            <a:ext cx="756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하둡과</a:t>
            </a:r>
            <a:r>
              <a:rPr lang="ko-KR" altLang="en-US" dirty="0"/>
              <a:t> 주피터 노트북의 특징을 잘 보여주는 </a:t>
            </a:r>
            <a:r>
              <a:rPr lang="ko-KR" altLang="en-US" dirty="0" err="1"/>
              <a:t>스크린캡쳐</a:t>
            </a:r>
            <a:r>
              <a:rPr lang="ko-KR" altLang="en-US" dirty="0"/>
              <a:t> 첨부하기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4025188-4D6D-4D3B-93F6-2C9DD4E37340}"/>
              </a:ext>
            </a:extLst>
          </p:cNvPr>
          <p:cNvGrpSpPr/>
          <p:nvPr/>
        </p:nvGrpSpPr>
        <p:grpSpPr>
          <a:xfrm>
            <a:off x="820614" y="1767131"/>
            <a:ext cx="7400925" cy="2343859"/>
            <a:chOff x="971549" y="1767131"/>
            <a:chExt cx="7400925" cy="234385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995DB6-339E-4B1E-9B76-3EDB2087A0FF}"/>
                </a:ext>
              </a:extLst>
            </p:cNvPr>
            <p:cNvSpPr txBox="1"/>
            <p:nvPr/>
          </p:nvSpPr>
          <p:spPr>
            <a:xfrm>
              <a:off x="1017709" y="2089986"/>
              <a:ext cx="346710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Web</a:t>
              </a:r>
              <a:r>
                <a: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Framework (Django)</a:t>
              </a:r>
            </a:p>
            <a:p>
              <a:pPr lvl="0">
                <a:defRPr/>
              </a:pPr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- </a:t>
              </a:r>
              <a:r>
                <a: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웹 개발</a:t>
              </a:r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: </a:t>
              </a:r>
              <a:r>
                <a: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설계</a:t>
              </a:r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&amp; </a:t>
              </a:r>
              <a:r>
                <a: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구현</a:t>
              </a:r>
              <a:endPara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lvl="0">
                <a:defRPr/>
              </a:pPr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일반 사용자가 사용하기 쉽도록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..)</a:t>
              </a:r>
            </a:p>
          </p:txBody>
        </p:sp>
        <p:sp>
          <p:nvSpPr>
            <p:cNvPr id="5" name="직사각형 2">
              <a:extLst>
                <a:ext uri="{FF2B5EF4-FFF2-40B4-BE49-F238E27FC236}">
                  <a16:creationId xmlns:a16="http://schemas.microsoft.com/office/drawing/2014/main" id="{5ABE8D3F-68D2-4620-A6AA-DC59DFBDBC13}"/>
                </a:ext>
              </a:extLst>
            </p:cNvPr>
            <p:cNvSpPr/>
            <p:nvPr/>
          </p:nvSpPr>
          <p:spPr>
            <a:xfrm>
              <a:off x="4765675" y="1767131"/>
              <a:ext cx="3606799" cy="2300044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2CA45E8-3E38-4A6B-982B-E56478B316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549" y="1767131"/>
              <a:ext cx="3800478" cy="0"/>
            </a:xfrm>
            <a:prstGeom prst="line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직사각형 2">
              <a:extLst>
                <a:ext uri="{FF2B5EF4-FFF2-40B4-BE49-F238E27FC236}">
                  <a16:creationId xmlns:a16="http://schemas.microsoft.com/office/drawing/2014/main" id="{46A118D8-21ED-40B4-BF48-0224F98937E1}"/>
                </a:ext>
              </a:extLst>
            </p:cNvPr>
            <p:cNvSpPr/>
            <p:nvPr/>
          </p:nvSpPr>
          <p:spPr>
            <a:xfrm>
              <a:off x="4713603" y="1810946"/>
              <a:ext cx="3606799" cy="2300044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7956701-D98A-4EC6-B083-A769A04BF1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7760" y="1810946"/>
              <a:ext cx="3644267" cy="0"/>
            </a:xfrm>
            <a:prstGeom prst="line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727075" y="3830545"/>
            <a:ext cx="7494464" cy="2351180"/>
            <a:chOff x="727075" y="3830545"/>
            <a:chExt cx="7494464" cy="235118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2449FB7-C329-4603-9F1E-A634E7150AC9}"/>
                </a:ext>
              </a:extLst>
            </p:cNvPr>
            <p:cNvGrpSpPr/>
            <p:nvPr/>
          </p:nvGrpSpPr>
          <p:grpSpPr>
            <a:xfrm>
              <a:off x="727075" y="3830545"/>
              <a:ext cx="7494464" cy="2351180"/>
              <a:chOff x="727075" y="3830545"/>
              <a:chExt cx="7494464" cy="2351180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1C960E-A10F-449B-B26F-FBDDA231A188}"/>
                  </a:ext>
                </a:extLst>
              </p:cNvPr>
              <p:cNvSpPr txBox="1"/>
              <p:nvPr/>
            </p:nvSpPr>
            <p:spPr>
              <a:xfrm>
                <a:off x="4510088" y="4807610"/>
                <a:ext cx="3711451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Python 3.7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</a:t>
                </a:r>
                <a:r>
                  <a:rPr lang="en-US" altLang="ko-KR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Jupyter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Notebook)</a:t>
                </a:r>
              </a:p>
              <a:p>
                <a:pPr lvl="0">
                  <a:defRPr/>
                </a:pP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 - </a:t>
                </a:r>
                <a:r>
                  <a:rPr lang="ko-KR" altLang="en-US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데이터 분석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시각화</a:t>
                </a:r>
                <a:endPara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0">
                  <a:defRPr/>
                </a:pPr>
                <a:r>
                  <a:rPr lang="en-US" altLang="ko-K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   </a:t>
                </a:r>
                <a:r>
                  <a: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</a:t>
                </a:r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데이터 </a:t>
                </a:r>
                <a:r>
                  <a:rPr lang="ko-KR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전처리</a:t>
                </a:r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과정 필요</a:t>
                </a:r>
                <a:r>
                  <a: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</a:t>
                </a:r>
                <a:r>
                  <a:rPr lang="en-US" altLang="ko-K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</a:p>
            </p:txBody>
          </p:sp>
          <p:sp>
            <p:nvSpPr>
              <p:cNvPr id="6" name="직사각형 2">
                <a:extLst>
                  <a:ext uri="{FF2B5EF4-FFF2-40B4-BE49-F238E27FC236}">
                    <a16:creationId xmlns:a16="http://schemas.microsoft.com/office/drawing/2014/main" id="{30DD7756-8988-4BD9-A2C2-7888706704CB}"/>
                  </a:ext>
                </a:extLst>
              </p:cNvPr>
              <p:cNvSpPr/>
              <p:nvPr/>
            </p:nvSpPr>
            <p:spPr>
              <a:xfrm>
                <a:off x="727075" y="3881681"/>
                <a:ext cx="3606799" cy="23000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2D5F8EC3-636D-42D3-9D21-CC85972164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33874" y="6181725"/>
                <a:ext cx="3800478" cy="0"/>
              </a:xfrm>
              <a:prstGeom prst="line">
                <a:avLst/>
              </a:prstGeom>
              <a:noFill/>
              <a:ln w="254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" name="직사각형 2">
                <a:extLst>
                  <a:ext uri="{FF2B5EF4-FFF2-40B4-BE49-F238E27FC236}">
                    <a16:creationId xmlns:a16="http://schemas.microsoft.com/office/drawing/2014/main" id="{3AAE481E-28D6-44E6-BCBF-B35C244BC25D}"/>
                  </a:ext>
                </a:extLst>
              </p:cNvPr>
              <p:cNvSpPr/>
              <p:nvPr/>
            </p:nvSpPr>
            <p:spPr>
              <a:xfrm>
                <a:off x="771527" y="3830545"/>
                <a:ext cx="3606799" cy="2300044"/>
              </a:xfrm>
              <a:prstGeom prst="rect">
                <a:avLst/>
              </a:prstGeom>
              <a:noFill/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2B04E3B1-955A-4E18-B269-82379B76E0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78326" y="6130589"/>
                <a:ext cx="3644267" cy="0"/>
              </a:xfrm>
              <a:prstGeom prst="line">
                <a:avLst/>
              </a:prstGeom>
              <a:noFill/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2326" y="5289284"/>
              <a:ext cx="937966" cy="786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6" name="Picture 2" descr="Web application framework">
            <a:extLst>
              <a:ext uri="{FF2B5EF4-FFF2-40B4-BE49-F238E27FC236}">
                <a16:creationId xmlns:a16="http://schemas.microsoft.com/office/drawing/2014/main" id="{DF3BBF4E-5E65-4995-9919-FE3F4E2F0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740" y="1810944"/>
            <a:ext cx="3552435" cy="225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94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9BF7F0-8E92-4F64-B61B-865C9AC845E7}"/>
              </a:ext>
            </a:extLst>
          </p:cNvPr>
          <p:cNvSpPr/>
          <p:nvPr/>
        </p:nvSpPr>
        <p:spPr>
          <a:xfrm>
            <a:off x="508570" y="588667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설계 및 구현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 계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B1E4492C-2F1F-4F68-8E10-16102A96B781}"/>
              </a:ext>
            </a:extLst>
          </p:cNvPr>
          <p:cNvSpPr txBox="1"/>
          <p:nvPr/>
        </p:nvSpPr>
        <p:spPr>
          <a:xfrm>
            <a:off x="698933" y="3699976"/>
            <a:ext cx="15466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 dirty="0"/>
              <a:t>Web Server</a:t>
            </a:r>
          </a:p>
          <a:p>
            <a:pPr lvl="0" algn="ctr">
              <a:defRPr/>
            </a:pPr>
            <a:r>
              <a:rPr lang="en-US" altLang="ko-KR" sz="2000" dirty="0"/>
              <a:t>(DB)</a:t>
            </a:r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F0A1DC98-9CC0-40EB-9219-D68064F1183B}"/>
              </a:ext>
            </a:extLst>
          </p:cNvPr>
          <p:cNvSpPr/>
          <p:nvPr/>
        </p:nvSpPr>
        <p:spPr>
          <a:xfrm>
            <a:off x="763054" y="3275976"/>
            <a:ext cx="1418400" cy="1267200"/>
          </a:xfrm>
          <a:prstGeom prst="flowChartMagneticDisk">
            <a:avLst/>
          </a:prstGeom>
          <a:noFill/>
          <a:ln w="38100" algn="ctr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9A26DC-A81F-4B87-98E7-850448DEBC9C}"/>
              </a:ext>
            </a:extLst>
          </p:cNvPr>
          <p:cNvSpPr/>
          <p:nvPr/>
        </p:nvSpPr>
        <p:spPr>
          <a:xfrm>
            <a:off x="3030679" y="2459788"/>
            <a:ext cx="2085975" cy="2924174"/>
          </a:xfrm>
          <a:prstGeom prst="rect">
            <a:avLst/>
          </a:prstGeom>
          <a:noFill/>
          <a:ln w="38100" algn="ctr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r>
              <a:rPr lang="ko-KR" altLang="en-US" sz="1600" dirty="0">
                <a:solidFill>
                  <a:schemeClr val="tx1"/>
                </a:solidFill>
              </a:rPr>
              <a:t>데이터 </a:t>
            </a:r>
            <a:r>
              <a:rPr lang="ko-KR" altLang="en-US" sz="1600" dirty="0" err="1">
                <a:solidFill>
                  <a:schemeClr val="tx1"/>
                </a:solidFill>
              </a:rPr>
              <a:t>전처리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600" dirty="0">
                <a:solidFill>
                  <a:schemeClr val="tx1"/>
                </a:solidFill>
              </a:rPr>
              <a:t>분석 </a:t>
            </a:r>
            <a:r>
              <a:rPr lang="en-US" altLang="ko-KR" sz="1600" dirty="0">
                <a:solidFill>
                  <a:schemeClr val="tx1"/>
                </a:solidFill>
              </a:rPr>
              <a:t>&amp; </a:t>
            </a:r>
            <a:r>
              <a:rPr lang="ko-KR" altLang="en-US" sz="1600" dirty="0">
                <a:solidFill>
                  <a:schemeClr val="tx1"/>
                </a:solidFill>
              </a:rPr>
              <a:t>시각화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019DB9-F558-44D8-A8C7-438CF76E5D56}"/>
              </a:ext>
            </a:extLst>
          </p:cNvPr>
          <p:cNvSpPr/>
          <p:nvPr/>
        </p:nvSpPr>
        <p:spPr>
          <a:xfrm>
            <a:off x="5888179" y="2459788"/>
            <a:ext cx="2085975" cy="2924174"/>
          </a:xfrm>
          <a:prstGeom prst="rect">
            <a:avLst/>
          </a:prstGeom>
          <a:noFill/>
          <a:ln w="38100" algn="ctr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lvl="0" algn="ctr"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600" dirty="0">
                <a:solidFill>
                  <a:schemeClr val="tx1"/>
                </a:solidFill>
              </a:rPr>
              <a:t>분석</a:t>
            </a:r>
            <a:r>
              <a:rPr lang="en-US" altLang="ko-KR" sz="1600" dirty="0">
                <a:solidFill>
                  <a:schemeClr val="tx1"/>
                </a:solidFill>
              </a:rPr>
              <a:t> &amp; </a:t>
            </a:r>
            <a:r>
              <a:rPr lang="ko-KR" altLang="en-US" sz="1600" dirty="0">
                <a:solidFill>
                  <a:schemeClr val="tx1"/>
                </a:solidFill>
              </a:rPr>
              <a:t>시각화 자료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600" dirty="0">
                <a:solidFill>
                  <a:schemeClr val="tx1"/>
                </a:solidFill>
              </a:rPr>
              <a:t>웹 페이지에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나타냄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0" algn="ctr"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lvl="0" algn="ctr">
              <a:defRPr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0838F-3620-4C55-B42E-CF67905D139A}"/>
              </a:ext>
            </a:extLst>
          </p:cNvPr>
          <p:cNvSpPr txBox="1"/>
          <p:nvPr/>
        </p:nvSpPr>
        <p:spPr>
          <a:xfrm>
            <a:off x="3163207" y="2151196"/>
            <a:ext cx="1797228" cy="6463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en-US" altLang="ko-KR" sz="2000" dirty="0"/>
              <a:t>Python3.7</a:t>
            </a:r>
          </a:p>
          <a:p>
            <a:pPr lvl="0" algn="ctr">
              <a:defRPr/>
            </a:pPr>
            <a:r>
              <a:rPr lang="en-US" altLang="ko-KR" sz="1600" dirty="0"/>
              <a:t>(</a:t>
            </a:r>
            <a:r>
              <a:rPr lang="en-US" altLang="ko-KR" sz="1600" dirty="0" err="1"/>
              <a:t>Jupyter</a:t>
            </a:r>
            <a:r>
              <a:rPr lang="en-US" altLang="ko-KR" sz="1600" dirty="0"/>
              <a:t> Notebook)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F143F33D-CB54-4E33-872C-FC62FB3CF66F}"/>
              </a:ext>
            </a:extLst>
          </p:cNvPr>
          <p:cNvSpPr txBox="1"/>
          <p:nvPr/>
        </p:nvSpPr>
        <p:spPr>
          <a:xfrm>
            <a:off x="5982778" y="2250952"/>
            <a:ext cx="1924872" cy="40011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en-US" altLang="ko-KR" sz="2000" dirty="0"/>
              <a:t>Web Framework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CC845F-253F-40C4-A2BC-2B6A02E5A8B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116654" y="3921876"/>
            <a:ext cx="771525" cy="0"/>
          </a:xfrm>
          <a:prstGeom prst="line">
            <a:avLst/>
          </a:prstGeom>
          <a:noFill/>
          <a:ln w="38100" algn="ctr">
            <a:solidFill>
              <a:schemeClr val="accent1">
                <a:shade val="20000"/>
              </a:schemeClr>
            </a:solidFill>
            <a:prstDash val="solid"/>
            <a:tailEnd type="triangle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D9E7F2F-D4DB-41DD-9D09-781704ED0FEA}"/>
              </a:ext>
            </a:extLst>
          </p:cNvPr>
          <p:cNvCxnSpPr>
            <a:cxnSpLocks/>
            <a:stCxn id="4" idx="4"/>
            <a:endCxn id="22" idx="1"/>
          </p:cNvCxnSpPr>
          <p:nvPr/>
        </p:nvCxnSpPr>
        <p:spPr>
          <a:xfrm flipV="1">
            <a:off x="2181454" y="3909138"/>
            <a:ext cx="553430" cy="438"/>
          </a:xfrm>
          <a:prstGeom prst="line">
            <a:avLst/>
          </a:prstGeom>
          <a:noFill/>
          <a:ln w="38100" algn="ctr">
            <a:solidFill>
              <a:schemeClr val="accent1">
                <a:shade val="20000"/>
              </a:schemeClr>
            </a:solidFill>
            <a:prstDash val="sysDot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E66262-EBE5-4286-AA53-2FCDE71CA3D8}"/>
              </a:ext>
            </a:extLst>
          </p:cNvPr>
          <p:cNvSpPr/>
          <p:nvPr/>
        </p:nvSpPr>
        <p:spPr>
          <a:xfrm>
            <a:off x="323635" y="7032124"/>
            <a:ext cx="7566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코드 작성할 경우 더 세부적으로 표현해야 함 </a:t>
            </a:r>
            <a:r>
              <a:rPr lang="en-US" altLang="ko-KR" dirty="0"/>
              <a:t>– </a:t>
            </a:r>
            <a:r>
              <a:rPr lang="ko-KR" altLang="en-US" dirty="0"/>
              <a:t>빈칸에 소스코드 제목 넣기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캡스톤디자인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주 </a:t>
            </a:r>
            <a:r>
              <a:rPr lang="en-US" altLang="ko-KR" dirty="0"/>
              <a:t>2</a:t>
            </a:r>
            <a:r>
              <a:rPr lang="ko-KR" altLang="en-US" dirty="0"/>
              <a:t>차시 </a:t>
            </a:r>
            <a:r>
              <a:rPr lang="en-US" altLang="ko-KR" dirty="0"/>
              <a:t>TSA </a:t>
            </a:r>
            <a:r>
              <a:rPr lang="ko-KR" altLang="en-US" dirty="0"/>
              <a:t>참조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E0B753-2383-4EB9-8B0A-6780FDC1D424}"/>
              </a:ext>
            </a:extLst>
          </p:cNvPr>
          <p:cNvSpPr/>
          <p:nvPr/>
        </p:nvSpPr>
        <p:spPr>
          <a:xfrm>
            <a:off x="2734884" y="1980195"/>
            <a:ext cx="5549339" cy="3857885"/>
          </a:xfrm>
          <a:prstGeom prst="rect">
            <a:avLst/>
          </a:prstGeom>
          <a:noFill/>
          <a:ln w="38100" algn="ctr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lvl="0" algn="ctr"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lvl="0" algn="ctr">
              <a:defRPr/>
            </a:pP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211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9BF7F0-8E92-4F64-B61B-865C9AC845E7}"/>
              </a:ext>
            </a:extLst>
          </p:cNvPr>
          <p:cNvSpPr/>
          <p:nvPr/>
        </p:nvSpPr>
        <p:spPr>
          <a:xfrm>
            <a:off x="508570" y="588667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설계 및 구현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 계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E66262-EBE5-4286-AA53-2FCDE71CA3D8}"/>
              </a:ext>
            </a:extLst>
          </p:cNvPr>
          <p:cNvSpPr/>
          <p:nvPr/>
        </p:nvSpPr>
        <p:spPr>
          <a:xfrm>
            <a:off x="323635" y="7032124"/>
            <a:ext cx="7566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코드 작성할 경우 더 세부적으로 표현해야 함 </a:t>
            </a:r>
            <a:r>
              <a:rPr lang="en-US" altLang="ko-KR" dirty="0"/>
              <a:t>– </a:t>
            </a:r>
            <a:r>
              <a:rPr lang="ko-KR" altLang="en-US" dirty="0"/>
              <a:t>빈칸에 소스코드 제목 넣기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캡스톤디자인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주 </a:t>
            </a:r>
            <a:r>
              <a:rPr lang="en-US" altLang="ko-KR" dirty="0"/>
              <a:t>2</a:t>
            </a:r>
            <a:r>
              <a:rPr lang="ko-KR" altLang="en-US" dirty="0"/>
              <a:t>차시 </a:t>
            </a:r>
            <a:r>
              <a:rPr lang="en-US" altLang="ko-KR" dirty="0"/>
              <a:t>TSA </a:t>
            </a:r>
            <a:r>
              <a:rPr lang="ko-KR" altLang="en-US" dirty="0"/>
              <a:t>참조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2C7B682-6AA0-40F1-9900-ABA00D1260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84" t="1" r="24184" b="13428"/>
          <a:stretch/>
        </p:blipFill>
        <p:spPr>
          <a:xfrm>
            <a:off x="4802328" y="1929234"/>
            <a:ext cx="3844213" cy="379315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2428D10-8727-43CB-AA0F-9A85F02CFC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27" t="10916" r="20306" b="168"/>
          <a:stretch/>
        </p:blipFill>
        <p:spPr>
          <a:xfrm>
            <a:off x="323635" y="1948411"/>
            <a:ext cx="3893147" cy="377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3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221335-A7F5-420B-AC6F-8CFFC5DCA322}"/>
              </a:ext>
            </a:extLst>
          </p:cNvPr>
          <p:cNvSpPr txBox="1"/>
          <p:nvPr/>
        </p:nvSpPr>
        <p:spPr>
          <a:xfrm>
            <a:off x="799322" y="3501880"/>
            <a:ext cx="32874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광주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전남 기업 데이터 대상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많은 평가요소 존재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defRPr/>
            </a:pPr>
            <a:endParaRPr lang="ko-KR" altLang="en-US" dirty="0">
              <a:solidFill>
                <a:schemeClr val="bg1">
                  <a:lumMod val="8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E0C2ED-8CDF-40D2-A05F-D41278473E6B}"/>
              </a:ext>
            </a:extLst>
          </p:cNvPr>
          <p:cNvSpPr/>
          <p:nvPr/>
        </p:nvSpPr>
        <p:spPr>
          <a:xfrm>
            <a:off x="799322" y="2178441"/>
            <a:ext cx="2117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4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A8D931-2C27-4EDA-BDD8-0CDDC4A5FAF9}"/>
              </a:ext>
            </a:extLst>
          </p:cNvPr>
          <p:cNvSpPr/>
          <p:nvPr/>
        </p:nvSpPr>
        <p:spPr>
          <a:xfrm>
            <a:off x="508570" y="588667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설계 및 구현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 현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766789-2CDF-41B3-9554-E7FED3CB4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33" t="40378" r="27143" b="19052"/>
          <a:stretch/>
        </p:blipFill>
        <p:spPr>
          <a:xfrm>
            <a:off x="4273421" y="2103793"/>
            <a:ext cx="4071257" cy="21833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6FBD15C-F92D-43FE-AF3C-BAE5D222C45A}"/>
              </a:ext>
            </a:extLst>
          </p:cNvPr>
          <p:cNvSpPr/>
          <p:nvPr/>
        </p:nvSpPr>
        <p:spPr>
          <a:xfrm>
            <a:off x="2832087" y="4938426"/>
            <a:ext cx="347982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전문가 자문을 통해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주요 요소 추출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예정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911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221335-A7F5-420B-AC6F-8CFFC5DCA322}"/>
              </a:ext>
            </a:extLst>
          </p:cNvPr>
          <p:cNvSpPr txBox="1"/>
          <p:nvPr/>
        </p:nvSpPr>
        <p:spPr>
          <a:xfrm>
            <a:off x="799322" y="3501880"/>
            <a:ext cx="32874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’19.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~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’20. 1.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정제되지 않은 자료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(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필요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>
              <a:defRPr/>
            </a:pPr>
            <a:endParaRPr lang="ko-KR" altLang="en-US" dirty="0">
              <a:solidFill>
                <a:schemeClr val="bg1">
                  <a:lumMod val="8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E0C2ED-8CDF-40D2-A05F-D41278473E6B}"/>
              </a:ext>
            </a:extLst>
          </p:cNvPr>
          <p:cNvSpPr/>
          <p:nvPr/>
        </p:nvSpPr>
        <p:spPr>
          <a:xfrm>
            <a:off x="799322" y="2178441"/>
            <a:ext cx="2117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데이터셋 불러오기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A8D931-2C27-4EDA-BDD8-0CDDC4A5FAF9}"/>
              </a:ext>
            </a:extLst>
          </p:cNvPr>
          <p:cNvSpPr/>
          <p:nvPr/>
        </p:nvSpPr>
        <p:spPr>
          <a:xfrm>
            <a:off x="508570" y="588667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설계 및 구현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 현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FBD15C-F92D-43FE-AF3C-BAE5D222C45A}"/>
              </a:ext>
            </a:extLst>
          </p:cNvPr>
          <p:cNvSpPr/>
          <p:nvPr/>
        </p:nvSpPr>
        <p:spPr>
          <a:xfrm>
            <a:off x="1112647" y="5183987"/>
            <a:ext cx="69424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어떠한 기준으로 데이터를</a:t>
            </a: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처리할 것인지</a:t>
            </a: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DE29543-60F9-49C5-B9D7-198CB9289C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69" t="34987" r="60783" b="55588"/>
          <a:stretch/>
        </p:blipFill>
        <p:spPr>
          <a:xfrm>
            <a:off x="3547978" y="2648944"/>
            <a:ext cx="2048042" cy="10015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AEE470D-1933-4040-BAA6-D9888D243B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56" t="74958" r="61059" b="14680"/>
          <a:stretch/>
        </p:blipFill>
        <p:spPr>
          <a:xfrm>
            <a:off x="5958640" y="2599130"/>
            <a:ext cx="2096411" cy="11011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9B9C84-3257-43E1-BE54-FB4D4A6DF26A}"/>
              </a:ext>
            </a:extLst>
          </p:cNvPr>
          <p:cNvSpPr txBox="1"/>
          <p:nvPr/>
        </p:nvSpPr>
        <p:spPr>
          <a:xfrm>
            <a:off x="3735293" y="2279612"/>
            <a:ext cx="16734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‘19. 2.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9A953F-5F5D-49C4-A7A6-A597AC08F60B}"/>
              </a:ext>
            </a:extLst>
          </p:cNvPr>
          <p:cNvSpPr txBox="1"/>
          <p:nvPr/>
        </p:nvSpPr>
        <p:spPr>
          <a:xfrm>
            <a:off x="6253366" y="2279612"/>
            <a:ext cx="16734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‘19. 3.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28AEA3-6885-445A-85B1-6B133C5CD76C}"/>
              </a:ext>
            </a:extLst>
          </p:cNvPr>
          <p:cNvSpPr/>
          <p:nvPr/>
        </p:nvSpPr>
        <p:spPr>
          <a:xfrm>
            <a:off x="3547978" y="3356120"/>
            <a:ext cx="616698" cy="294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42ACEC-0ED9-4CAC-8669-C110D6BD7683}"/>
              </a:ext>
            </a:extLst>
          </p:cNvPr>
          <p:cNvSpPr/>
          <p:nvPr/>
        </p:nvSpPr>
        <p:spPr>
          <a:xfrm>
            <a:off x="6036508" y="3356120"/>
            <a:ext cx="616698" cy="294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353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</TotalTime>
  <Words>457</Words>
  <Application>Microsoft Office PowerPoint</Application>
  <PresentationFormat>화면 슬라이드 쇼(4:3)</PresentationFormat>
  <Paragraphs>115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나눔스퀘어_ac Bold</vt:lpstr>
      <vt:lpstr>나눔스퀘어_ac ExtraBold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임형열</dc:creator>
  <cp:lastModifiedBy>Lim Hyeong Yeol</cp:lastModifiedBy>
  <cp:revision>44</cp:revision>
  <dcterms:created xsi:type="dcterms:W3CDTF">2020-04-08T05:57:19Z</dcterms:created>
  <dcterms:modified xsi:type="dcterms:W3CDTF">2020-04-15T04:29:07Z</dcterms:modified>
</cp:coreProperties>
</file>