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88" r:id="rId25"/>
    <p:sldId id="283" r:id="rId26"/>
    <p:sldId id="285" r:id="rId27"/>
    <p:sldId id="286" r:id="rId28"/>
    <p:sldId id="287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5C810A2-38AC-481E-9DFC-02AD56B654B4}"/>
              </a:ext>
            </a:extLst>
          </p:cNvPr>
          <p:cNvGrpSpPr/>
          <p:nvPr userDrawn="1"/>
        </p:nvGrpSpPr>
        <p:grpSpPr>
          <a:xfrm>
            <a:off x="1" y="949248"/>
            <a:ext cx="8162924" cy="88978"/>
            <a:chOff x="1" y="1234997"/>
            <a:chExt cx="11233744" cy="14719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15956A-DA3B-4337-B371-80B0D0D783CC}"/>
                </a:ext>
              </a:extLst>
            </p:cNvPr>
            <p:cNvSpPr/>
            <p:nvPr userDrawn="1"/>
          </p:nvSpPr>
          <p:spPr>
            <a:xfrm>
              <a:off x="1" y="1234997"/>
              <a:ext cx="2944023" cy="1471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466352-4929-4097-BFB3-6483EDCA6D88}"/>
                </a:ext>
              </a:extLst>
            </p:cNvPr>
            <p:cNvSpPr/>
            <p:nvPr userDrawn="1"/>
          </p:nvSpPr>
          <p:spPr>
            <a:xfrm>
              <a:off x="145456" y="1234998"/>
              <a:ext cx="11088289" cy="14719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5A1F00-53CF-4B95-A2B6-423B986DD0F1}"/>
              </a:ext>
            </a:extLst>
          </p:cNvPr>
          <p:cNvSpPr txBox="1"/>
          <p:nvPr userDrawn="1"/>
        </p:nvSpPr>
        <p:spPr>
          <a:xfrm>
            <a:off x="7395062" y="6581001"/>
            <a:ext cx="1748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INC-CAPSTONE DESIGN-1</a:t>
            </a:r>
          </a:p>
        </p:txBody>
      </p:sp>
    </p:spTree>
    <p:extLst>
      <p:ext uri="{BB962C8B-B14F-4D97-AF65-F5344CB8AC3E}">
        <p14:creationId xmlns:p14="http://schemas.microsoft.com/office/powerpoint/2010/main" val="45943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1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18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3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F1072-5EE5-47D8-84C1-AD090090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8330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5A1F00-53CF-4B95-A2B6-423B986DD0F1}"/>
              </a:ext>
            </a:extLst>
          </p:cNvPr>
          <p:cNvSpPr txBox="1"/>
          <p:nvPr userDrawn="1"/>
        </p:nvSpPr>
        <p:spPr>
          <a:xfrm>
            <a:off x="7395062" y="6581001"/>
            <a:ext cx="1748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INC-CAPSTONE DESIGN-1</a:t>
            </a:r>
          </a:p>
        </p:txBody>
      </p:sp>
    </p:spTree>
    <p:extLst>
      <p:ext uri="{BB962C8B-B14F-4D97-AF65-F5344CB8AC3E}">
        <p14:creationId xmlns:p14="http://schemas.microsoft.com/office/powerpoint/2010/main" val="91285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3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77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1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5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3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13407F-129F-46DF-AD4C-E99C71A7A952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3C2E835-B470-48D1-B2C2-D01BAD31B6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7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6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ss.go.kr/site/smba/foffice/ex/statDB/temaList.do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tiecrab/CAR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ntilibrary.org/700" TargetMode="External"/><Relationship Id="rId7" Type="http://schemas.openxmlformats.org/officeDocument/2006/relationships/hyperlink" Target="https://lsjsj92.tistory.com/480" TargetMode="External"/><Relationship Id="rId2" Type="http://schemas.openxmlformats.org/officeDocument/2006/relationships/hyperlink" Target="https://m.blog.naver.com/PostView.nhn?blogId=wiseyoun07&amp;logNo=221135110180&amp;proxyReferer=https:%2F%2Fwww.google.com%2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oonlighting.tistory.com/140" TargetMode="External"/><Relationship Id="rId5" Type="http://schemas.openxmlformats.org/officeDocument/2006/relationships/hyperlink" Target="https://juneyr.dev/2018-02-19/make-bulk-update-from-csv-Django" TargetMode="External"/><Relationship Id="rId4" Type="http://schemas.openxmlformats.org/officeDocument/2006/relationships/hyperlink" Target="https://velog.io/@devmin/Django-MySQL-Connec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jjhst2285@naver.com" TargetMode="External"/><Relationship Id="rId3" Type="http://schemas.openxmlformats.org/officeDocument/2006/relationships/image" Target="../media/image2.jpeg"/><Relationship Id="rId7" Type="http://schemas.openxmlformats.org/officeDocument/2006/relationships/hyperlink" Target="mailto:engadoridori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oodleima@naver.com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ktwan0782@gmail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wtech.tistory.com/3" TargetMode="External"/><Relationship Id="rId7" Type="http://schemas.openxmlformats.org/officeDocument/2006/relationships/hyperlink" Target="https://steemit.com/kr/@tanky/django-or-feat-highcharts" TargetMode="External"/><Relationship Id="rId2" Type="http://schemas.openxmlformats.org/officeDocument/2006/relationships/hyperlink" Target="https://news.mt.co.kr/mtview.php?no=201701241502574706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ikys.tistory.com/369" TargetMode="External"/><Relationship Id="rId5" Type="http://schemas.openxmlformats.org/officeDocument/2006/relationships/hyperlink" Target="https://coding-factory.tistory.com/180" TargetMode="External"/><Relationship Id="rId4" Type="http://schemas.openxmlformats.org/officeDocument/2006/relationships/hyperlink" Target="https://yongbeomkim.github.io/django/django-d3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tiecrab/CAR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D184727-C8F5-48D8-948A-7A2E6A75A8C2}"/>
              </a:ext>
            </a:extLst>
          </p:cNvPr>
          <p:cNvGrpSpPr/>
          <p:nvPr/>
        </p:nvGrpSpPr>
        <p:grpSpPr>
          <a:xfrm>
            <a:off x="0" y="697587"/>
            <a:ext cx="6991004" cy="1147884"/>
            <a:chOff x="0" y="843406"/>
            <a:chExt cx="9675728" cy="11478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01A766-6D40-4427-B6E4-3A1A98389E73}"/>
                </a:ext>
              </a:extLst>
            </p:cNvPr>
            <p:cNvSpPr/>
            <p:nvPr/>
          </p:nvSpPr>
          <p:spPr>
            <a:xfrm>
              <a:off x="0" y="843406"/>
              <a:ext cx="2208017" cy="11478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스퀘어_ac Bold"/>
                <a:ea typeface="나눔스퀘어_ac Bold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D4EEFB-917B-40A3-90B8-02AA780AE02A}"/>
                </a:ext>
              </a:extLst>
            </p:cNvPr>
            <p:cNvSpPr/>
            <p:nvPr/>
          </p:nvSpPr>
          <p:spPr>
            <a:xfrm>
              <a:off x="109091" y="843407"/>
              <a:ext cx="9566637" cy="11478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스퀘어_ac Bold"/>
                <a:ea typeface="나눔스퀘어_ac Bold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21CF40-DA95-4190-AB46-ED3394314B17}"/>
              </a:ext>
            </a:extLst>
          </p:cNvPr>
          <p:cNvSpPr/>
          <p:nvPr/>
        </p:nvSpPr>
        <p:spPr>
          <a:xfrm>
            <a:off x="233878" y="744649"/>
            <a:ext cx="65742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ea typeface="나눔스퀘어_ac Bold"/>
              </a:rPr>
              <a:t>Project</a:t>
            </a:r>
            <a:r>
              <a:rPr lang="ko-KR" altLang="en-US" sz="3600" dirty="0">
                <a:solidFill>
                  <a:schemeClr val="bg1"/>
                </a:solidFill>
                <a:ea typeface="나눔스퀘어_ac Bold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ea typeface="나눔스퀘어_ac Bold"/>
              </a:rPr>
              <a:t>CAR: </a:t>
            </a:r>
          </a:p>
          <a:p>
            <a:pPr lvl="0">
              <a:defRPr/>
            </a:pPr>
            <a:r>
              <a:rPr lang="en-US" altLang="ko-KR" sz="2800" dirty="0">
                <a:solidFill>
                  <a:schemeClr val="bg1"/>
                </a:solidFill>
                <a:ea typeface="나눔스퀘어_ac Bold"/>
              </a:rPr>
              <a:t>Companies Analysis of the Risk</a:t>
            </a:r>
            <a:endParaRPr lang="ko-KR" altLang="en-US" sz="3600" dirty="0">
              <a:solidFill>
                <a:schemeClr val="bg1"/>
              </a:solidFill>
              <a:ea typeface="나눔스퀘어_ac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5A089-1DAE-43F2-9BE7-56F7280B3EDC}"/>
              </a:ext>
            </a:extLst>
          </p:cNvPr>
          <p:cNvSpPr txBox="1"/>
          <p:nvPr/>
        </p:nvSpPr>
        <p:spPr>
          <a:xfrm>
            <a:off x="4474370" y="3915074"/>
            <a:ext cx="43665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ea typeface="나눔스퀘어_ac ExtraBold"/>
              </a:rPr>
              <a:t>SEMESTER</a:t>
            </a:r>
            <a:r>
              <a:rPr lang="en-US" altLang="ko-KR" dirty="0">
                <a:ea typeface="나눔스퀘어_ac Bold"/>
              </a:rPr>
              <a:t>		2020-1 </a:t>
            </a:r>
            <a:r>
              <a:rPr lang="en-US" altLang="ko-KR" sz="1400" dirty="0">
                <a:ea typeface="나눔스퀘어_ac Bold"/>
              </a:rPr>
              <a:t>(spring)</a:t>
            </a:r>
            <a:endParaRPr lang="en-US" altLang="ko-KR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Bold"/>
              </a:rPr>
              <a:t>COURSE			INC-CAPSTONEDESIGN-1</a:t>
            </a:r>
          </a:p>
          <a:p>
            <a:pPr lvl="0">
              <a:defRPr/>
            </a:pPr>
            <a:r>
              <a:rPr lang="en-US" altLang="ko-KR" dirty="0">
                <a:ea typeface="나눔스퀘어_ac ExtraBold"/>
              </a:rPr>
              <a:t>PROFESSOR</a:t>
            </a:r>
            <a:r>
              <a:rPr lang="en-US" altLang="ko-KR" dirty="0">
                <a:ea typeface="나눔스퀘어_ac Bold"/>
              </a:rPr>
              <a:t>		CHUNG,</a:t>
            </a:r>
            <a:r>
              <a:rPr lang="ko-KR" altLang="en-US" dirty="0">
                <a:ea typeface="나눔스퀘어_ac Bold"/>
              </a:rPr>
              <a:t> </a:t>
            </a:r>
            <a:r>
              <a:rPr lang="en-US" altLang="ko-KR" dirty="0">
                <a:ea typeface="나눔스퀘어_ac Bold"/>
              </a:rPr>
              <a:t>HYUN-SOOK</a:t>
            </a:r>
            <a:endParaRPr lang="ko-KR" altLang="en-US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ExtraBold"/>
              </a:rPr>
              <a:t>LEADER</a:t>
            </a:r>
            <a:r>
              <a:rPr lang="en-US" altLang="ko-KR" dirty="0">
                <a:ea typeface="나눔스퀘어_ac Bold"/>
              </a:rPr>
              <a:t>			LIM, HYEONG-YEOL</a:t>
            </a:r>
            <a:endParaRPr lang="ko-KR" altLang="en-US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ExtraBold"/>
              </a:rPr>
              <a:t>MEMBERS</a:t>
            </a:r>
            <a:r>
              <a:rPr lang="en-US" altLang="ko-KR" dirty="0">
                <a:ea typeface="나눔스퀘어_ac Bold"/>
              </a:rPr>
              <a:t>		KIM, DONG-JIN</a:t>
            </a:r>
            <a:endParaRPr lang="ko-KR" altLang="en-US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Bold"/>
              </a:rPr>
              <a:t>				JO, JAE-HYEOK</a:t>
            </a:r>
            <a:endParaRPr lang="ko-KR" altLang="en-US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Bold"/>
              </a:rPr>
              <a:t>				KIM, TAE-WAN</a:t>
            </a:r>
            <a:endParaRPr lang="ko-KR" altLang="en-US" dirty="0">
              <a:ea typeface="나눔스퀘어_ac Bold"/>
            </a:endParaRPr>
          </a:p>
          <a:p>
            <a:pPr lvl="0">
              <a:defRPr/>
            </a:pPr>
            <a:endParaRPr lang="en-US" altLang="ko-KR" dirty="0"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ea typeface="나눔스퀘어_ac ExtraBold"/>
              </a:rPr>
              <a:t>DATE</a:t>
            </a:r>
            <a:r>
              <a:rPr lang="en-US" altLang="ko-KR" dirty="0">
                <a:ea typeface="나눔스퀘어_ac Bold"/>
              </a:rPr>
              <a:t>			2020. 6. 25. </a:t>
            </a:r>
            <a:r>
              <a:rPr lang="en-US" altLang="ko-KR" sz="1400" dirty="0">
                <a:ea typeface="나눔스퀘어_ac Bold"/>
              </a:rPr>
              <a:t>(Thu)</a:t>
            </a:r>
          </a:p>
        </p:txBody>
      </p:sp>
    </p:spTree>
    <p:extLst>
      <p:ext uri="{BB962C8B-B14F-4D97-AF65-F5344CB8AC3E}">
        <p14:creationId xmlns:p14="http://schemas.microsoft.com/office/powerpoint/2010/main" val="669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E1CF18-8E19-43D9-998F-13850EA55397}"/>
              </a:ext>
            </a:extLst>
          </p:cNvPr>
          <p:cNvSpPr/>
          <p:nvPr/>
        </p:nvSpPr>
        <p:spPr>
          <a:xfrm>
            <a:off x="888812" y="2124293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Gathering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527472-60F0-44AB-A908-BD02F89C1CEC}"/>
              </a:ext>
            </a:extLst>
          </p:cNvPr>
          <p:cNvSpPr/>
          <p:nvPr/>
        </p:nvSpPr>
        <p:spPr>
          <a:xfrm>
            <a:off x="888812" y="3318182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Analysis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9E7F91-F869-4B6C-9172-A780C3BF0B25}"/>
              </a:ext>
            </a:extLst>
          </p:cNvPr>
          <p:cNvSpPr/>
          <p:nvPr/>
        </p:nvSpPr>
        <p:spPr>
          <a:xfrm>
            <a:off x="888812" y="4512071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DB Model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Design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2C0B62-4747-4C19-B4D5-2D994F4F62E0}"/>
              </a:ext>
            </a:extLst>
          </p:cNvPr>
          <p:cNvSpPr/>
          <p:nvPr/>
        </p:nvSpPr>
        <p:spPr>
          <a:xfrm>
            <a:off x="365760" y="1371359"/>
            <a:ext cx="7507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The </a:t>
            </a:r>
            <a:r>
              <a:rPr lang="ko-KR" altLang="en-US" sz="2400" dirty="0" err="1"/>
              <a:t>project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design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divided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into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three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detail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steps</a:t>
            </a:r>
            <a:r>
              <a:rPr lang="ko-KR" altLang="en-US" sz="2400" dirty="0"/>
              <a:t>: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0DE728-854D-4FE8-94EE-9996D59A3702}"/>
              </a:ext>
            </a:extLst>
          </p:cNvPr>
          <p:cNvSpPr/>
          <p:nvPr/>
        </p:nvSpPr>
        <p:spPr>
          <a:xfrm>
            <a:off x="893574" y="2129088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7394D9-1F00-4568-83D3-A22668702164}"/>
              </a:ext>
            </a:extLst>
          </p:cNvPr>
          <p:cNvSpPr/>
          <p:nvPr/>
        </p:nvSpPr>
        <p:spPr>
          <a:xfrm>
            <a:off x="893574" y="3325325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E13015-B148-4ADA-A400-4BF768B0EFCF}"/>
              </a:ext>
            </a:extLst>
          </p:cNvPr>
          <p:cNvSpPr/>
          <p:nvPr/>
        </p:nvSpPr>
        <p:spPr>
          <a:xfrm>
            <a:off x="893574" y="4516833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30EEC3-D513-4312-B8F8-25662B37E754}"/>
              </a:ext>
            </a:extLst>
          </p:cNvPr>
          <p:cNvSpPr/>
          <p:nvPr/>
        </p:nvSpPr>
        <p:spPr>
          <a:xfrm>
            <a:off x="2575560" y="22428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Collect data files which we use to our project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from the website: Ministry SMEs and Startups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5BF760-DE9F-443B-A580-7B2150DBDF01}"/>
              </a:ext>
            </a:extLst>
          </p:cNvPr>
          <p:cNvSpPr/>
          <p:nvPr/>
        </p:nvSpPr>
        <p:spPr>
          <a:xfrm>
            <a:off x="2575560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Analyze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collected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and </a:t>
            </a:r>
            <a:r>
              <a:rPr lang="en-US" altLang="ko-KR" dirty="0"/>
              <a:t>s</a:t>
            </a:r>
            <a:r>
              <a:rPr lang="ko-KR" altLang="en-US" dirty="0" err="1"/>
              <a:t>elect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need</a:t>
            </a:r>
            <a:r>
              <a:rPr lang="ko-KR" altLang="en-US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D98A6-3043-4370-9DCA-B47F349ACBA0}"/>
              </a:ext>
            </a:extLst>
          </p:cNvPr>
          <p:cNvSpPr/>
          <p:nvPr/>
        </p:nvSpPr>
        <p:spPr>
          <a:xfrm>
            <a:off x="2575560" y="4769174"/>
            <a:ext cx="4569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Design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attributes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selected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03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https://www.mss.go.kr/site/smba/foffice/ex/statDB/temaList.do</a:t>
            </a:r>
            <a:r>
              <a:rPr lang="en-US" altLang="ko-KR" dirty="0"/>
              <a:t>)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D94A35-0653-47F1-8970-E123BC445134}"/>
              </a:ext>
            </a:extLst>
          </p:cNvPr>
          <p:cNvGrpSpPr/>
          <p:nvPr/>
        </p:nvGrpSpPr>
        <p:grpSpPr>
          <a:xfrm>
            <a:off x="224353" y="2225661"/>
            <a:ext cx="4890867" cy="2428528"/>
            <a:chOff x="3733800" y="2197099"/>
            <a:chExt cx="5778500" cy="2931157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7DD7715D-5575-4A9E-8B32-498650231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163" t="29471" r="30911" b="21682"/>
            <a:stretch/>
          </p:blipFill>
          <p:spPr>
            <a:xfrm>
              <a:off x="3733800" y="2197099"/>
              <a:ext cx="5778500" cy="2931157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93767B5-A8DC-48DD-A4EC-CCA15ED7E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728" t="52712" r="53915" b="7435"/>
            <a:stretch/>
          </p:blipFill>
          <p:spPr>
            <a:xfrm>
              <a:off x="6257645" y="2557304"/>
              <a:ext cx="788413" cy="2391509"/>
            </a:xfrm>
            <a:prstGeom prst="rect">
              <a:avLst/>
            </a:prstGeom>
          </p:spPr>
        </p:pic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6C082EE-5D09-4CC0-A2F3-4CD0493023C4}"/>
              </a:ext>
            </a:extLst>
          </p:cNvPr>
          <p:cNvSpPr/>
          <p:nvPr/>
        </p:nvSpPr>
        <p:spPr>
          <a:xfrm>
            <a:off x="241938" y="2465820"/>
            <a:ext cx="1312868" cy="206862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1A0FAEC-F7EE-40CF-97A6-2047D81CFE09}"/>
              </a:ext>
            </a:extLst>
          </p:cNvPr>
          <p:cNvSpPr/>
          <p:nvPr/>
        </p:nvSpPr>
        <p:spPr>
          <a:xfrm>
            <a:off x="5238750" y="2775741"/>
            <a:ext cx="39052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For one month,</a:t>
            </a:r>
          </a:p>
          <a:p>
            <a:r>
              <a:rPr lang="en-US" altLang="ko-KR" sz="2000" dirty="0"/>
              <a:t>Various features assessment data</a:t>
            </a:r>
          </a:p>
          <a:p>
            <a:r>
              <a:rPr lang="en-US" altLang="ko-KR" sz="2000" dirty="0"/>
              <a:t>of the SMEs are provided  </a:t>
            </a:r>
          </a:p>
          <a:p>
            <a:r>
              <a:rPr lang="en-US" altLang="ko-KR" sz="2000" dirty="0"/>
              <a:t>one file. </a:t>
            </a:r>
            <a:r>
              <a:rPr lang="en-US" altLang="ko-KR" dirty="0"/>
              <a:t>(normalized structured data)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F94A2-08C5-4562-8DCB-8DF93DA6AF95}"/>
              </a:ext>
            </a:extLst>
          </p:cNvPr>
          <p:cNvSpPr/>
          <p:nvPr/>
        </p:nvSpPr>
        <p:spPr>
          <a:xfrm>
            <a:off x="711517" y="5046014"/>
            <a:ext cx="7960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/>
              <a:t>We</a:t>
            </a:r>
            <a:r>
              <a:rPr lang="ko-KR" altLang="en-US" sz="2400" dirty="0"/>
              <a:t> </a:t>
            </a:r>
            <a:r>
              <a:rPr lang="en-US" altLang="ko-KR" sz="2400" dirty="0"/>
              <a:t>c</a:t>
            </a:r>
            <a:r>
              <a:rPr lang="ko-KR" altLang="en-US" sz="2400" dirty="0" err="1"/>
              <a:t>ollected</a:t>
            </a:r>
            <a:r>
              <a:rPr lang="ko-KR" altLang="en-US" sz="2400" dirty="0"/>
              <a:t> 12 </a:t>
            </a:r>
            <a:r>
              <a:rPr lang="en-US" altLang="ko-KR" sz="2400" dirty="0"/>
              <a:t>D</a:t>
            </a:r>
            <a:r>
              <a:rPr lang="ko-KR" altLang="en-US" sz="2400" dirty="0" err="1"/>
              <a:t>atafiles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from</a:t>
            </a:r>
            <a:r>
              <a:rPr lang="ko-KR" altLang="en-US" sz="2400" dirty="0"/>
              <a:t> </a:t>
            </a:r>
            <a:r>
              <a:rPr lang="ko-KR" altLang="en-US" sz="2400" dirty="0" err="1"/>
              <a:t>January</a:t>
            </a:r>
            <a:r>
              <a:rPr lang="ko-KR" altLang="en-US" sz="2400" dirty="0"/>
              <a:t> 2019 </a:t>
            </a:r>
            <a:r>
              <a:rPr lang="ko-KR" altLang="en-US" sz="2400" dirty="0" err="1"/>
              <a:t>to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February</a:t>
            </a:r>
            <a:r>
              <a:rPr lang="ko-KR" altLang="en-US" sz="2400" dirty="0"/>
              <a:t> 2020.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/>
              <a:t>Data Gathering : Ministry of SMEs and Startups </a:t>
            </a:r>
            <a:r>
              <a:rPr lang="en-US" altLang="ko-KR" sz="2000" dirty="0"/>
              <a:t>(Korea, Republic of)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86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The process of viewing the data structure directly</a:t>
            </a:r>
          </a:p>
          <a:p>
            <a:r>
              <a:rPr lang="en-US" altLang="ko-KR" dirty="0"/>
              <a:t>&amp; selecting the features that we need.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F94A2-08C5-4562-8DCB-8DF93DA6AF95}"/>
              </a:ext>
            </a:extLst>
          </p:cNvPr>
          <p:cNvSpPr/>
          <p:nvPr/>
        </p:nvSpPr>
        <p:spPr>
          <a:xfrm>
            <a:off x="5041624" y="2461259"/>
            <a:ext cx="387858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The Data properties are as follows: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0000FF"/>
                </a:solidFill>
              </a:rPr>
              <a:t>Global id: SMEs code</a:t>
            </a:r>
          </a:p>
          <a:p>
            <a:r>
              <a:rPr lang="en-US" altLang="ko-KR" sz="2000" dirty="0">
                <a:solidFill>
                  <a:srgbClr val="00B050"/>
                </a:solidFill>
              </a:rPr>
              <a:t>X1: region code</a:t>
            </a:r>
          </a:p>
          <a:p>
            <a:r>
              <a:rPr lang="ko-KR" altLang="en-US" sz="2000" dirty="0">
                <a:solidFill>
                  <a:srgbClr val="7030A0"/>
                </a:solidFill>
              </a:rPr>
              <a:t>X16~: </a:t>
            </a:r>
            <a:r>
              <a:rPr lang="ko-KR" altLang="en-US" sz="2000" dirty="0" err="1">
                <a:solidFill>
                  <a:srgbClr val="7030A0"/>
                </a:solidFill>
              </a:rPr>
              <a:t>Features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en-US" altLang="ko-KR" sz="2000" dirty="0">
                <a:solidFill>
                  <a:srgbClr val="7030A0"/>
                </a:solidFill>
              </a:rPr>
              <a:t>of SMEs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(Evaluated by the Ministry of SMEs)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Analysis : Open datafile sample </a:t>
            </a:r>
            <a:r>
              <a:rPr lang="en-US" altLang="ko-KR" sz="2000" dirty="0"/>
              <a:t>(use Excel..)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1CFDD0E-9B92-442E-913D-716B098A976B}"/>
              </a:ext>
            </a:extLst>
          </p:cNvPr>
          <p:cNvGrpSpPr/>
          <p:nvPr/>
        </p:nvGrpSpPr>
        <p:grpSpPr>
          <a:xfrm>
            <a:off x="617989" y="2461259"/>
            <a:ext cx="4373111" cy="3261361"/>
            <a:chOff x="1047750" y="2678407"/>
            <a:chExt cx="7267575" cy="367665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D826042-FC42-40F2-9208-DFAEC2E553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08" t="20556" r="82861" b="25833"/>
            <a:stretch/>
          </p:blipFill>
          <p:spPr>
            <a:xfrm>
              <a:off x="1047750" y="2678407"/>
              <a:ext cx="1809750" cy="367665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0C2139-A8B5-4FBD-874D-AB37E6B3A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379" t="20556" r="30545" b="25833"/>
            <a:stretch/>
          </p:blipFill>
          <p:spPr>
            <a:xfrm>
              <a:off x="1781175" y="2678407"/>
              <a:ext cx="6534150" cy="3676650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6BB4E6-EA4D-4E21-A84B-75E7629DE70F}"/>
              </a:ext>
            </a:extLst>
          </p:cNvPr>
          <p:cNvSpPr/>
          <p:nvPr/>
        </p:nvSpPr>
        <p:spPr>
          <a:xfrm flipH="1">
            <a:off x="613540" y="2461259"/>
            <a:ext cx="212460" cy="326136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A1004E-3B23-4C28-AE27-C685B6738EFF}"/>
              </a:ext>
            </a:extLst>
          </p:cNvPr>
          <p:cNvSpPr/>
          <p:nvPr/>
        </p:nvSpPr>
        <p:spPr>
          <a:xfrm flipH="1">
            <a:off x="853438" y="2461259"/>
            <a:ext cx="205874" cy="32613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CF7A35-068E-4025-A26F-B927C7206244}"/>
              </a:ext>
            </a:extLst>
          </p:cNvPr>
          <p:cNvSpPr/>
          <p:nvPr/>
        </p:nvSpPr>
        <p:spPr>
          <a:xfrm flipH="1">
            <a:off x="1082304" y="2461259"/>
            <a:ext cx="3908796" cy="32613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1D053C-1288-4E5C-A943-F8312BD82B75}"/>
              </a:ext>
            </a:extLst>
          </p:cNvPr>
          <p:cNvSpPr/>
          <p:nvPr/>
        </p:nvSpPr>
        <p:spPr>
          <a:xfrm>
            <a:off x="5041624" y="4399181"/>
            <a:ext cx="37213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There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are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So</a:t>
            </a:r>
            <a:r>
              <a:rPr lang="ko-KR" altLang="en-US" sz="2000" dirty="0"/>
              <a:t> </a:t>
            </a:r>
            <a:r>
              <a:rPr lang="ko-KR" altLang="en-US" sz="2000" dirty="0" err="1"/>
              <a:t>many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SMEs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&amp; </a:t>
            </a:r>
            <a:r>
              <a:rPr lang="ko-KR" altLang="en-US" sz="2000" dirty="0" err="1"/>
              <a:t>Features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this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file</a:t>
            </a:r>
            <a:r>
              <a:rPr lang="ko-KR" altLang="en-US" sz="2000" dirty="0"/>
              <a:t>.</a:t>
            </a:r>
            <a:endParaRPr lang="en-US" altLang="ko-KR" sz="2000" dirty="0"/>
          </a:p>
          <a:p>
            <a:r>
              <a:rPr lang="en-US" altLang="ko-KR" sz="2000" dirty="0"/>
              <a:t>We chose features </a:t>
            </a:r>
          </a:p>
          <a:p>
            <a:r>
              <a:rPr lang="en-US" altLang="ko-KR" sz="2000" dirty="0"/>
              <a:t>only what to Analyze.</a:t>
            </a:r>
          </a:p>
        </p:txBody>
      </p:sp>
    </p:spTree>
    <p:extLst>
      <p:ext uri="{BB962C8B-B14F-4D97-AF65-F5344CB8AC3E}">
        <p14:creationId xmlns:p14="http://schemas.microsoft.com/office/powerpoint/2010/main" val="232124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There are So many SMEs(2,364) &amp; Features(45) in these files.</a:t>
            </a:r>
          </a:p>
          <a:p>
            <a:r>
              <a:rPr lang="en-US" altLang="ko-KR" dirty="0"/>
              <a:t>From this data, the SMEs to be analyzed were chosen </a:t>
            </a:r>
          </a:p>
          <a:p>
            <a:r>
              <a:rPr lang="en-US" altLang="ko-KR" dirty="0"/>
              <a:t>to those based in GWANGJU/JEONNAM, </a:t>
            </a:r>
          </a:p>
          <a:p>
            <a:r>
              <a:rPr lang="en-US" altLang="ko-KR" dirty="0"/>
              <a:t>and only the top 10 features were selected.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Analysis : Select Analysis Target Data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890FB4-9FA9-4352-A722-F2FDEBE9DA10}"/>
              </a:ext>
            </a:extLst>
          </p:cNvPr>
          <p:cNvSpPr/>
          <p:nvPr/>
        </p:nvSpPr>
        <p:spPr>
          <a:xfrm>
            <a:off x="1005190" y="3625460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SMEs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To Analyze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CBB5AA-3BA2-4C8B-877B-0592BACB4221}"/>
              </a:ext>
            </a:extLst>
          </p:cNvPr>
          <p:cNvSpPr/>
          <p:nvPr/>
        </p:nvSpPr>
        <p:spPr>
          <a:xfrm>
            <a:off x="1005190" y="4721546"/>
            <a:ext cx="1554600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Features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To Analyze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EBAB9B-3C83-4307-926E-20D406287CC7}"/>
              </a:ext>
            </a:extLst>
          </p:cNvPr>
          <p:cNvSpPr/>
          <p:nvPr/>
        </p:nvSpPr>
        <p:spPr>
          <a:xfrm>
            <a:off x="2112865" y="3075738"/>
            <a:ext cx="4885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The </a:t>
            </a:r>
            <a:r>
              <a:rPr lang="ko-KR" altLang="en-US" sz="2000" dirty="0" err="1"/>
              <a:t>following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are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the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results</a:t>
            </a:r>
            <a:r>
              <a:rPr lang="ko-KR" altLang="en-US" sz="2000" dirty="0"/>
              <a:t> of </a:t>
            </a:r>
            <a:r>
              <a:rPr lang="ko-KR" altLang="en-US" sz="2000" dirty="0" err="1"/>
              <a:t>the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selection</a:t>
            </a:r>
            <a:r>
              <a:rPr lang="ko-KR" altLang="en-US" sz="20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B01DC7-250E-47CE-A349-EFB47029D0E3}"/>
              </a:ext>
            </a:extLst>
          </p:cNvPr>
          <p:cNvSpPr/>
          <p:nvPr/>
        </p:nvSpPr>
        <p:spPr>
          <a:xfrm>
            <a:off x="2902575" y="3837087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2,364</a:t>
            </a:r>
            <a:endParaRPr lang="ko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2A191C-F905-4E2F-A17C-EFFC8B8B7046}"/>
              </a:ext>
            </a:extLst>
          </p:cNvPr>
          <p:cNvSpPr/>
          <p:nvPr/>
        </p:nvSpPr>
        <p:spPr>
          <a:xfrm>
            <a:off x="6528081" y="3575477"/>
            <a:ext cx="1550040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197</a:t>
            </a:r>
          </a:p>
          <a:p>
            <a:pPr algn="ctr"/>
            <a:r>
              <a:rPr lang="en-US" altLang="ko-KR" sz="1600" dirty="0"/>
              <a:t>GWANGJU : 127</a:t>
            </a:r>
          </a:p>
          <a:p>
            <a:pPr algn="ctr"/>
            <a:r>
              <a:rPr lang="en-US" altLang="ko-KR" sz="1600" dirty="0"/>
              <a:t>JEONNAM : 70</a:t>
            </a:r>
            <a:endParaRPr lang="ko-KR" altLang="en-US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7FE610-9C70-4E62-BB50-EF407BC38C8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907978" y="4098697"/>
            <a:ext cx="262010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3C2274-EF09-4049-B212-838C8B441BFE}"/>
              </a:ext>
            </a:extLst>
          </p:cNvPr>
          <p:cNvSpPr/>
          <p:nvPr/>
        </p:nvSpPr>
        <p:spPr>
          <a:xfrm>
            <a:off x="3892919" y="3775532"/>
            <a:ext cx="2620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Limitation</a:t>
            </a:r>
            <a:r>
              <a:rPr lang="ko-KR" altLang="en-US" dirty="0"/>
              <a:t> </a:t>
            </a:r>
            <a:r>
              <a:rPr lang="ko-KR" altLang="en-US" dirty="0" err="1"/>
              <a:t>SMEs</a:t>
            </a:r>
            <a:r>
              <a:rPr lang="ko-KR" altLang="en-US" dirty="0"/>
              <a:t> Data 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err="1"/>
              <a:t>based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Gwangju</a:t>
            </a:r>
            <a:r>
              <a:rPr lang="ko-KR" altLang="en-US" sz="1400" dirty="0"/>
              <a:t>/</a:t>
            </a:r>
            <a:r>
              <a:rPr lang="ko-KR" altLang="en-US" sz="1400" dirty="0" err="1"/>
              <a:t>Jeonnam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9512D8-274F-42CF-A670-E2B53BA304F4}"/>
              </a:ext>
            </a:extLst>
          </p:cNvPr>
          <p:cNvSpPr/>
          <p:nvPr/>
        </p:nvSpPr>
        <p:spPr>
          <a:xfrm>
            <a:off x="3130201" y="488352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45</a:t>
            </a:r>
            <a:endParaRPr lang="ko-KR" altLang="en-US" sz="2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EDA028-1C38-49B5-B18C-09F2FA66AD0D}"/>
              </a:ext>
            </a:extLst>
          </p:cNvPr>
          <p:cNvSpPr/>
          <p:nvPr/>
        </p:nvSpPr>
        <p:spPr>
          <a:xfrm>
            <a:off x="6998754" y="488352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10</a:t>
            </a:r>
            <a:endParaRPr lang="ko-KR" altLang="en-US" sz="28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01FDBE1-AAA1-43B1-BAA1-6371DB409AF7}"/>
              </a:ext>
            </a:extLst>
          </p:cNvPr>
          <p:cNvCxnSpPr>
            <a:cxnSpLocks/>
          </p:cNvCxnSpPr>
          <p:nvPr/>
        </p:nvCxnSpPr>
        <p:spPr>
          <a:xfrm>
            <a:off x="3907978" y="5145137"/>
            <a:ext cx="262010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465D18-F8F9-46E0-A381-F741DFF57088}"/>
              </a:ext>
            </a:extLst>
          </p:cNvPr>
          <p:cNvSpPr/>
          <p:nvPr/>
        </p:nvSpPr>
        <p:spPr>
          <a:xfrm>
            <a:off x="3892919" y="4821972"/>
            <a:ext cx="262010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Limitation</a:t>
            </a:r>
            <a:r>
              <a:rPr lang="ko-KR" altLang="en-US" dirty="0"/>
              <a:t> </a:t>
            </a:r>
            <a:r>
              <a:rPr lang="en-US" altLang="ko-KR" dirty="0"/>
              <a:t>features </a:t>
            </a:r>
            <a:r>
              <a:rPr lang="ko-KR" altLang="en-US" dirty="0"/>
              <a:t>Data </a:t>
            </a:r>
          </a:p>
          <a:p>
            <a:pPr algn="ctr"/>
            <a:r>
              <a:rPr lang="en-US" altLang="ko-KR" sz="1400" dirty="0"/>
              <a:t>In order of magnitude: </a:t>
            </a:r>
          </a:p>
          <a:p>
            <a:pPr algn="ctr"/>
            <a:r>
              <a:rPr lang="en-US" altLang="ko-KR" sz="1400" dirty="0"/>
              <a:t>the impact on liquidity crisis.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666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7079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We calculated the Weight of each feature</a:t>
            </a:r>
          </a:p>
          <a:p>
            <a:r>
              <a:rPr lang="en-US" altLang="ko-KR" dirty="0"/>
              <a:t>Through Consultation with an Economic Expert.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Analysis : Selected features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F85622E-05F3-4EEE-9532-777C462C5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1351"/>
              </p:ext>
            </p:extLst>
          </p:nvPr>
        </p:nvGraphicFramePr>
        <p:xfrm>
          <a:off x="617458" y="2371195"/>
          <a:ext cx="5046742" cy="3739638"/>
        </p:xfrm>
        <a:graphic>
          <a:graphicData uri="http://schemas.openxmlformats.org/drawingml/2006/table">
            <a:tbl>
              <a:tblPr/>
              <a:tblGrid>
                <a:gridCol w="2388209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348493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310040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6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Column name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Weight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 assessment performance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Domestic demand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Delay in returning sales amount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Financial difficulties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Operating profit performance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Excessive competition among SMEs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Business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Difficulties in securing manpower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Labor cost increase status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Export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TOTAL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557F9DD-0C2F-46BC-81BF-2D57E94FF3C2}"/>
              </a:ext>
            </a:extLst>
          </p:cNvPr>
          <p:cNvSpPr/>
          <p:nvPr/>
        </p:nvSpPr>
        <p:spPr>
          <a:xfrm>
            <a:off x="5751612" y="2660240"/>
            <a:ext cx="3022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These</a:t>
            </a:r>
            <a:r>
              <a:rPr lang="ko-KR" altLang="en-US" dirty="0"/>
              <a:t> </a:t>
            </a:r>
            <a:r>
              <a:rPr lang="ko-KR" altLang="en-US" dirty="0" err="1"/>
              <a:t>three</a:t>
            </a:r>
            <a:r>
              <a:rPr lang="ko-KR" altLang="en-US" dirty="0"/>
              <a:t> </a:t>
            </a:r>
            <a:r>
              <a:rPr lang="ko-KR" altLang="en-US" dirty="0" err="1"/>
              <a:t>features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most</a:t>
            </a:r>
            <a:r>
              <a:rPr lang="ko-KR" altLang="en-US" dirty="0"/>
              <a:t> </a:t>
            </a:r>
            <a:r>
              <a:rPr lang="ko-KR" altLang="en-US" dirty="0" err="1"/>
              <a:t>important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The sum of the weights is 51%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F5D67E-D4BB-4CD7-AEF3-34D08BAB8692}"/>
              </a:ext>
            </a:extLst>
          </p:cNvPr>
          <p:cNvSpPr/>
          <p:nvPr/>
        </p:nvSpPr>
        <p:spPr>
          <a:xfrm>
            <a:off x="5751612" y="4346516"/>
            <a:ext cx="30226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These</a:t>
            </a:r>
            <a:r>
              <a:rPr lang="ko-KR" altLang="en-US" dirty="0"/>
              <a:t> </a:t>
            </a:r>
            <a:r>
              <a:rPr lang="en-US" altLang="ko-KR" dirty="0"/>
              <a:t>seven</a:t>
            </a:r>
            <a:r>
              <a:rPr lang="ko-KR" altLang="en-US" dirty="0"/>
              <a:t> </a:t>
            </a:r>
            <a:r>
              <a:rPr lang="ko-KR" altLang="en-US" dirty="0" err="1"/>
              <a:t>features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 err="1"/>
              <a:t>re</a:t>
            </a:r>
            <a:r>
              <a:rPr lang="ko-KR" altLang="en-US" dirty="0"/>
              <a:t> </a:t>
            </a:r>
            <a:r>
              <a:rPr lang="en-US" altLang="ko-KR" dirty="0"/>
              <a:t>less</a:t>
            </a:r>
            <a:r>
              <a:rPr lang="ko-KR" altLang="en-US" dirty="0"/>
              <a:t> </a:t>
            </a:r>
            <a:r>
              <a:rPr lang="ko-KR" altLang="en-US" dirty="0" err="1"/>
              <a:t>important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The sum of the weights is 49%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11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Design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F123D0-A10D-4E4F-876F-6A5A6CA7C15B}"/>
              </a:ext>
            </a:extLst>
          </p:cNvPr>
          <p:cNvSpPr txBox="1"/>
          <p:nvPr/>
        </p:nvSpPr>
        <p:spPr>
          <a:xfrm>
            <a:off x="535393" y="1604301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We designs a table structure </a:t>
            </a:r>
          </a:p>
          <a:p>
            <a:r>
              <a:rPr lang="en-US" altLang="ko-KR" dirty="0"/>
              <a:t>that includes 10 selected features as attributes.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67AD3D-32E2-4A10-92BF-74B9FA5C65AB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DB Model Design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BAA43D-AF85-47CE-89D6-FDB36FCE5864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3668F75-7CBA-4DDE-802B-BAA54E389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" t="7584" r="3217" b="6732"/>
          <a:stretch/>
        </p:blipFill>
        <p:spPr>
          <a:xfrm>
            <a:off x="1388533" y="2312187"/>
            <a:ext cx="60706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5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E1CF18-8E19-43D9-998F-13850EA55397}"/>
              </a:ext>
            </a:extLst>
          </p:cNvPr>
          <p:cNvSpPr/>
          <p:nvPr/>
        </p:nvSpPr>
        <p:spPr>
          <a:xfrm>
            <a:off x="888812" y="2124293"/>
            <a:ext cx="1554600" cy="883539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Processing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527472-60F0-44AB-A908-BD02F89C1CEC}"/>
              </a:ext>
            </a:extLst>
          </p:cNvPr>
          <p:cNvSpPr/>
          <p:nvPr/>
        </p:nvSpPr>
        <p:spPr>
          <a:xfrm>
            <a:off x="888812" y="3318182"/>
            <a:ext cx="1554600" cy="883539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Store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9E7F91-F869-4B6C-9172-A780C3BF0B25}"/>
              </a:ext>
            </a:extLst>
          </p:cNvPr>
          <p:cNvSpPr/>
          <p:nvPr/>
        </p:nvSpPr>
        <p:spPr>
          <a:xfrm>
            <a:off x="888812" y="4512071"/>
            <a:ext cx="1554600" cy="883539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Web Site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Build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2C0B62-4747-4C19-B4D5-2D994F4F62E0}"/>
              </a:ext>
            </a:extLst>
          </p:cNvPr>
          <p:cNvSpPr/>
          <p:nvPr/>
        </p:nvSpPr>
        <p:spPr>
          <a:xfrm>
            <a:off x="365760" y="1371359"/>
            <a:ext cx="7507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The </a:t>
            </a:r>
            <a:r>
              <a:rPr lang="ko-KR" altLang="en-US" sz="2400" dirty="0" err="1"/>
              <a:t>project</a:t>
            </a:r>
            <a:r>
              <a:rPr lang="ko-KR" altLang="en-US" sz="2400" dirty="0"/>
              <a:t> </a:t>
            </a:r>
            <a:r>
              <a:rPr lang="en-US" altLang="ko-KR" sz="2400" dirty="0" err="1"/>
              <a:t>Implemention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divided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into</a:t>
            </a:r>
            <a:r>
              <a:rPr lang="ko-KR" altLang="en-US" sz="2400" dirty="0"/>
              <a:t> </a:t>
            </a:r>
            <a:r>
              <a:rPr lang="en-US" altLang="ko-KR" sz="2400" dirty="0"/>
              <a:t>three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detail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steps</a:t>
            </a:r>
            <a:r>
              <a:rPr lang="ko-KR" altLang="en-US" sz="2400" dirty="0"/>
              <a:t>: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0DE728-854D-4FE8-94EE-9996D59A3702}"/>
              </a:ext>
            </a:extLst>
          </p:cNvPr>
          <p:cNvSpPr/>
          <p:nvPr/>
        </p:nvSpPr>
        <p:spPr>
          <a:xfrm>
            <a:off x="893574" y="2129088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7394D9-1F00-4568-83D3-A22668702164}"/>
              </a:ext>
            </a:extLst>
          </p:cNvPr>
          <p:cNvSpPr/>
          <p:nvPr/>
        </p:nvSpPr>
        <p:spPr>
          <a:xfrm>
            <a:off x="893574" y="3325325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E13015-B148-4ADA-A400-4BF768B0EFCF}"/>
              </a:ext>
            </a:extLst>
          </p:cNvPr>
          <p:cNvSpPr/>
          <p:nvPr/>
        </p:nvSpPr>
        <p:spPr>
          <a:xfrm>
            <a:off x="893574" y="4516833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30EEC3-D513-4312-B8F8-25662B37E754}"/>
              </a:ext>
            </a:extLst>
          </p:cNvPr>
          <p:cNvSpPr/>
          <p:nvPr/>
        </p:nvSpPr>
        <p:spPr>
          <a:xfrm>
            <a:off x="2575559" y="2023421"/>
            <a:ext cx="60031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These include the three processes: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1. Limitation the Number of SMEs which we want analysis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2. Missing values resolution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3. Features extraction / Calculation of bankruptcy rate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5BF760-DE9F-443B-A580-7B2150DBDF01}"/>
              </a:ext>
            </a:extLst>
          </p:cNvPr>
          <p:cNvSpPr/>
          <p:nvPr/>
        </p:nvSpPr>
        <p:spPr>
          <a:xfrm>
            <a:off x="2575560" y="3429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Storing processed data</a:t>
            </a:r>
          </a:p>
          <a:p>
            <a:r>
              <a:rPr lang="en-US" altLang="ko-KR" dirty="0"/>
              <a:t>in a table form in the database(DB)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D98A6-3043-4370-9DCA-B47F349ACBA0}"/>
              </a:ext>
            </a:extLst>
          </p:cNvPr>
          <p:cNvSpPr/>
          <p:nvPr/>
        </p:nvSpPr>
        <p:spPr>
          <a:xfrm>
            <a:off x="2575560" y="4630674"/>
            <a:ext cx="5002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Build a Web Site using a Web Framework</a:t>
            </a:r>
          </a:p>
          <a:p>
            <a:r>
              <a:rPr lang="en-US" altLang="ko-KR" dirty="0"/>
              <a:t>Visualize and Expose data stored in DB to Web Site.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56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Processing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04301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rgbClr val="000000"/>
                </a:solidFill>
              </a:rPr>
              <a:t>Limitation the Number of SMEs which we want analysis :</a:t>
            </a:r>
            <a:endParaRPr lang="en-US" altLang="ko-KR" dirty="0"/>
          </a:p>
          <a:p>
            <a:r>
              <a:rPr lang="en-US" altLang="ko-KR" dirty="0"/>
              <a:t>We selected SMEs data which based in Gwangju/</a:t>
            </a:r>
            <a:r>
              <a:rPr lang="en-US" altLang="ko-KR" dirty="0" err="1"/>
              <a:t>Jeonnam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F4035F-A3A8-4F0A-A473-D0499894A5DC}"/>
              </a:ext>
            </a:extLst>
          </p:cNvPr>
          <p:cNvSpPr/>
          <p:nvPr/>
        </p:nvSpPr>
        <p:spPr>
          <a:xfrm>
            <a:off x="1954924" y="4302569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2,364</a:t>
            </a:r>
            <a:endParaRPr lang="ko-KR" altLang="en-US" sz="2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617DCA8-6005-45A6-83F3-AD3A81437175}"/>
              </a:ext>
            </a:extLst>
          </p:cNvPr>
          <p:cNvSpPr/>
          <p:nvPr/>
        </p:nvSpPr>
        <p:spPr>
          <a:xfrm>
            <a:off x="5580430" y="4040959"/>
            <a:ext cx="1550040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/>
              <a:t>197</a:t>
            </a:r>
          </a:p>
          <a:p>
            <a:pPr algn="ctr"/>
            <a:r>
              <a:rPr lang="en-US" altLang="ko-KR" sz="1600" dirty="0"/>
              <a:t>GWANGJU : 127</a:t>
            </a:r>
          </a:p>
          <a:p>
            <a:pPr algn="ctr"/>
            <a:r>
              <a:rPr lang="en-US" altLang="ko-KR" sz="1600" dirty="0"/>
              <a:t>JEONNAM : 70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885E7A-696C-4C1A-82DD-9B04EBAFC2D3}"/>
              </a:ext>
            </a:extLst>
          </p:cNvPr>
          <p:cNvSpPr/>
          <p:nvPr/>
        </p:nvSpPr>
        <p:spPr>
          <a:xfrm>
            <a:off x="2945268" y="4241014"/>
            <a:ext cx="2620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Limitation</a:t>
            </a:r>
            <a:r>
              <a:rPr lang="ko-KR" altLang="en-US" dirty="0"/>
              <a:t> </a:t>
            </a:r>
            <a:r>
              <a:rPr lang="ko-KR" altLang="en-US" dirty="0" err="1"/>
              <a:t>SMEs</a:t>
            </a:r>
            <a:r>
              <a:rPr lang="ko-KR" altLang="en-US" dirty="0"/>
              <a:t> Data 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 err="1"/>
              <a:t>based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Gwangju</a:t>
            </a:r>
            <a:r>
              <a:rPr lang="ko-KR" altLang="en-US" sz="1400" dirty="0"/>
              <a:t>/</a:t>
            </a:r>
            <a:r>
              <a:rPr lang="ko-KR" altLang="en-US" sz="1400" dirty="0" err="1"/>
              <a:t>Jeonnam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BB891E-86E0-4557-A21B-DC2180B87FDF}"/>
              </a:ext>
            </a:extLst>
          </p:cNvPr>
          <p:cNvSpPr/>
          <p:nvPr/>
        </p:nvSpPr>
        <p:spPr>
          <a:xfrm>
            <a:off x="2571318" y="2803141"/>
            <a:ext cx="37221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This is the result of data selection</a:t>
            </a:r>
            <a:endParaRPr lang="ko-KR" altLang="en-US" sz="2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D2F6AA9-A83A-48CB-9B0C-0961CC31859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960327" y="4564179"/>
            <a:ext cx="262010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5CAF3E-C9FB-4A79-82C7-8A9AAFBC6379}"/>
              </a:ext>
            </a:extLst>
          </p:cNvPr>
          <p:cNvSpPr/>
          <p:nvPr/>
        </p:nvSpPr>
        <p:spPr>
          <a:xfrm>
            <a:off x="2021351" y="3394323"/>
            <a:ext cx="8725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Before</a:t>
            </a:r>
          </a:p>
          <a:p>
            <a:pPr algn="ctr"/>
            <a:r>
              <a:rPr lang="en-US" altLang="ko-KR" sz="2000" dirty="0"/>
              <a:t>(Total)</a:t>
            </a: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5B2074-25C1-4461-8911-B7CE76B50084}"/>
              </a:ext>
            </a:extLst>
          </p:cNvPr>
          <p:cNvSpPr/>
          <p:nvPr/>
        </p:nvSpPr>
        <p:spPr>
          <a:xfrm>
            <a:off x="5998397" y="3548211"/>
            <a:ext cx="714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21561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Processing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04301"/>
            <a:ext cx="7378323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2. </a:t>
            </a:r>
            <a:r>
              <a:rPr lang="en-US" altLang="ko-KR" dirty="0">
                <a:solidFill>
                  <a:srgbClr val="000000"/>
                </a:solidFill>
              </a:rPr>
              <a:t>Missing values resolution :</a:t>
            </a:r>
            <a:endParaRPr lang="en-US" altLang="ko-KR" dirty="0"/>
          </a:p>
          <a:p>
            <a:r>
              <a:rPr lang="en-US" altLang="ko-KR" dirty="0"/>
              <a:t>Unfortunately, Our data had missing values.</a:t>
            </a:r>
          </a:p>
          <a:p>
            <a:r>
              <a:rPr lang="en-US" altLang="ko-KR" dirty="0"/>
              <a:t>We discussed this, and drew out two solutions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5077C4-DBA5-4BFA-8C20-1D00EDD0121C}"/>
              </a:ext>
            </a:extLst>
          </p:cNvPr>
          <p:cNvSpPr txBox="1"/>
          <p:nvPr/>
        </p:nvSpPr>
        <p:spPr>
          <a:xfrm>
            <a:off x="866648" y="4833653"/>
            <a:ext cx="737832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algn="ctr"/>
            <a:r>
              <a:rPr lang="en-US" altLang="ko-KR" sz="2400" dirty="0"/>
              <a:t>We solved missing values in a second way.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79993-2047-417A-B3C5-5956846729D1}"/>
              </a:ext>
            </a:extLst>
          </p:cNvPr>
          <p:cNvSpPr txBox="1"/>
          <p:nvPr/>
        </p:nvSpPr>
        <p:spPr>
          <a:xfrm>
            <a:off x="842614" y="2940203"/>
            <a:ext cx="7378323" cy="18774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algn="ctr"/>
            <a:r>
              <a:rPr lang="en-US" altLang="ko-KR" dirty="0"/>
              <a:t>- Resolving missing values with </a:t>
            </a:r>
            <a:r>
              <a:rPr lang="en-US" altLang="ko-KR" dirty="0" err="1"/>
              <a:t>Pre&amp;Post</a:t>
            </a:r>
            <a:r>
              <a:rPr lang="en-US" altLang="ko-KR" dirty="0"/>
              <a:t> data</a:t>
            </a:r>
          </a:p>
          <a:p>
            <a:pPr algn="ctr"/>
            <a:r>
              <a:rPr lang="en-US" altLang="ko-KR" sz="1600" dirty="0"/>
              <a:t>(Not recommended because of accuracy)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 Resolving missing values using the branch average</a:t>
            </a:r>
          </a:p>
          <a:p>
            <a:pPr algn="ctr"/>
            <a:r>
              <a:rPr lang="en-US" altLang="ko-KR" dirty="0"/>
              <a:t>where missing values exists</a:t>
            </a:r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844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Data Processing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04301"/>
            <a:ext cx="7378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/>
              <a:t>3. </a:t>
            </a:r>
            <a:r>
              <a:rPr lang="en-US" altLang="ko-KR" dirty="0">
                <a:solidFill>
                  <a:srgbClr val="000000"/>
                </a:solidFill>
              </a:rPr>
              <a:t>Features extraction / Calculation of bankruptcy rate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518BA66-8CC9-41B0-8BC1-D8FECE060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81587"/>
              </p:ext>
            </p:extLst>
          </p:nvPr>
        </p:nvGraphicFramePr>
        <p:xfrm>
          <a:off x="625770" y="2081459"/>
          <a:ext cx="3698249" cy="3739638"/>
        </p:xfrm>
        <a:graphic>
          <a:graphicData uri="http://schemas.openxmlformats.org/drawingml/2006/table">
            <a:tbl>
              <a:tblPr/>
              <a:tblGrid>
                <a:gridCol w="2388209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310040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69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Column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(Description)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Weight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 assessment performance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Domestic demand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Delay in returning sales amount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Financial difficulties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Operating profit performance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Excessive competition among SMEs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Business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Difficulties in securing manpower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Labor cost increase status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Export outlook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138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TOTAL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CAC64D0-3C18-4B98-B663-09A0BD142CBD}"/>
              </a:ext>
            </a:extLst>
          </p:cNvPr>
          <p:cNvSpPr/>
          <p:nvPr/>
        </p:nvSpPr>
        <p:spPr>
          <a:xfrm>
            <a:off x="4531776" y="2127778"/>
            <a:ext cx="3689921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extracted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10 </a:t>
            </a:r>
            <a:r>
              <a:rPr lang="ko-KR" altLang="en-US" dirty="0" err="1"/>
              <a:t>chosen</a:t>
            </a:r>
            <a:r>
              <a:rPr lang="ko-KR" altLang="en-US" dirty="0"/>
              <a:t> </a:t>
            </a:r>
            <a:r>
              <a:rPr lang="ko-KR" altLang="en-US" dirty="0" err="1"/>
              <a:t>features</a:t>
            </a:r>
            <a:r>
              <a:rPr lang="ko-KR" altLang="en-US" dirty="0"/>
              <a:t>.</a:t>
            </a:r>
            <a:endParaRPr lang="en-US" altLang="ko-KR" dirty="0"/>
          </a:p>
          <a:p>
            <a:r>
              <a:rPr lang="en-US" altLang="ko-KR" dirty="0"/>
              <a:t>And calculated the bankruptcy rate </a:t>
            </a:r>
          </a:p>
          <a:p>
            <a:r>
              <a:rPr lang="en-US" altLang="ko-KR" dirty="0"/>
              <a:t>using the weight of each feature </a:t>
            </a:r>
          </a:p>
          <a:p>
            <a:r>
              <a:rPr lang="en-US" altLang="ko-KR" dirty="0"/>
              <a:t>and added it to the </a:t>
            </a:r>
            <a:r>
              <a:rPr lang="en-US" altLang="ko-KR" dirty="0" err="1"/>
              <a:t>Dataframe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The bankruptcy rate</a:t>
            </a:r>
          </a:p>
          <a:p>
            <a:r>
              <a:rPr lang="en-US" altLang="ko-KR" dirty="0"/>
              <a:t>was calculated dividing </a:t>
            </a:r>
          </a:p>
          <a:p>
            <a:r>
              <a:rPr lang="en-US" altLang="ko-KR" dirty="0"/>
              <a:t>by the All 12 after multiplied </a:t>
            </a:r>
          </a:p>
          <a:p>
            <a:r>
              <a:rPr lang="en-US" altLang="ko-KR" dirty="0"/>
              <a:t>by the weighted values and features.</a:t>
            </a:r>
          </a:p>
          <a:p>
            <a:endParaRPr lang="en-US" altLang="ko-KR" dirty="0"/>
          </a:p>
          <a:p>
            <a:r>
              <a:rPr lang="en-US" altLang="ko-KR" dirty="0"/>
              <a:t>The bankruptcy rate </a:t>
            </a:r>
          </a:p>
          <a:p>
            <a:r>
              <a:rPr lang="en-US" altLang="ko-KR" dirty="0"/>
              <a:t>was displayed up to </a:t>
            </a:r>
          </a:p>
          <a:p>
            <a:r>
              <a:rPr lang="en-US" altLang="ko-KR" dirty="0"/>
              <a:t>the second decimal place.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36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44C3AA-9285-43D7-A489-4F4289021575}"/>
              </a:ext>
            </a:extLst>
          </p:cNvPr>
          <p:cNvSpPr/>
          <p:nvPr/>
        </p:nvSpPr>
        <p:spPr>
          <a:xfrm>
            <a:off x="224353" y="268399"/>
            <a:ext cx="6574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CONTENTS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E0E70C-34D4-4C44-99DE-0DDB1586219A}"/>
              </a:ext>
            </a:extLst>
          </p:cNvPr>
          <p:cNvSpPr/>
          <p:nvPr/>
        </p:nvSpPr>
        <p:spPr>
          <a:xfrm>
            <a:off x="652978" y="1213106"/>
            <a:ext cx="7700447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1. CAR: Introduction of Team members</a:t>
            </a:r>
          </a:p>
          <a:p>
            <a:pPr lvl="0">
              <a:defRPr/>
            </a:pPr>
            <a:endParaRPr lang="en-US" altLang="ko-KR" sz="5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2. CAR: Purpose</a:t>
            </a: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2.1. CAR: Motivation</a:t>
            </a: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2.2. CAR: Purpose &amp; Expectation</a:t>
            </a:r>
          </a:p>
          <a:p>
            <a:pPr lvl="0">
              <a:defRPr/>
            </a:pPr>
            <a:endParaRPr lang="en-US" altLang="ko-KR" sz="5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3. CAR : Process</a:t>
            </a:r>
            <a:endParaRPr lang="en-US" altLang="ko-KR" sz="24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3.1. CAR: Development Procedures &amp; Environment</a:t>
            </a: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3.2. CAR: Project Flowchart</a:t>
            </a: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3.3. CAR: Project Design</a:t>
            </a:r>
          </a:p>
          <a:p>
            <a:pPr lvl="0">
              <a:defRPr/>
            </a:pPr>
            <a:r>
              <a:rPr lang="en-US" altLang="ko-KR" sz="2400" dirty="0">
                <a:ea typeface="나눔스퀘어_ac Bold"/>
              </a:rPr>
              <a:t>	3.4. CAR: Project Implementation</a:t>
            </a:r>
          </a:p>
          <a:p>
            <a:pPr lvl="0">
              <a:defRPr/>
            </a:pPr>
            <a:endParaRPr lang="en-US" altLang="ko-KR" sz="5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4. CAR: Result</a:t>
            </a:r>
            <a:br>
              <a:rPr lang="en-US" altLang="ko-KR" sz="3600" dirty="0">
                <a:ea typeface="나눔스퀘어_ac Bold"/>
              </a:rPr>
            </a:br>
            <a:endParaRPr lang="en-US" altLang="ko-KR" sz="500" dirty="0">
              <a:ea typeface="나눔스퀘어_ac Bold"/>
            </a:endParaRPr>
          </a:p>
          <a:p>
            <a:pPr lvl="0">
              <a:defRPr/>
            </a:pPr>
            <a:r>
              <a:rPr lang="en-US" altLang="ko-KR" sz="3200" dirty="0">
                <a:ea typeface="나눔스퀘어_ac Bold"/>
              </a:rPr>
              <a:t>5. References</a:t>
            </a:r>
            <a:endParaRPr lang="en-US" altLang="ko-KR" sz="3600" dirty="0"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986940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Store Data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48944"/>
            <a:ext cx="7378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This is the </a:t>
            </a:r>
            <a:r>
              <a:rPr lang="en-US" altLang="ko-KR" dirty="0" err="1">
                <a:solidFill>
                  <a:srgbClr val="000000"/>
                </a:solidFill>
              </a:rPr>
              <a:t>Dataframe</a:t>
            </a:r>
            <a:r>
              <a:rPr lang="en-US" altLang="ko-KR" dirty="0">
                <a:solidFill>
                  <a:srgbClr val="000000"/>
                </a:solidFill>
              </a:rPr>
              <a:t> after data processing is completed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E1C0AE3-5C2B-4F2D-8113-E3CA1AD45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23" t="32837" r="26730" b="15935"/>
          <a:stretch/>
        </p:blipFill>
        <p:spPr>
          <a:xfrm>
            <a:off x="593582" y="2579687"/>
            <a:ext cx="6222961" cy="3292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8AE7C-6038-4583-95A2-95C1933B735D}"/>
              </a:ext>
            </a:extLst>
          </p:cNvPr>
          <p:cNvSpPr txBox="1"/>
          <p:nvPr/>
        </p:nvSpPr>
        <p:spPr>
          <a:xfrm>
            <a:off x="6859153" y="2579687"/>
            <a:ext cx="1993258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7030A0"/>
                </a:solidFill>
              </a:rPr>
              <a:t>Date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SMEs code</a:t>
            </a:r>
          </a:p>
          <a:p>
            <a:r>
              <a:rPr lang="en-US" altLang="ko-KR" dirty="0">
                <a:solidFill>
                  <a:srgbClr val="FFC000"/>
                </a:solidFill>
              </a:rPr>
              <a:t>Features(10)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Bankruptcy rate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1E8082-3845-49B1-A94B-4A9F426C6321}"/>
              </a:ext>
            </a:extLst>
          </p:cNvPr>
          <p:cNvSpPr/>
          <p:nvPr/>
        </p:nvSpPr>
        <p:spPr>
          <a:xfrm flipH="1">
            <a:off x="1059179" y="2641242"/>
            <a:ext cx="407747" cy="326136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4C5E8E-451B-4261-B164-4AD5E916394C}"/>
              </a:ext>
            </a:extLst>
          </p:cNvPr>
          <p:cNvSpPr/>
          <p:nvPr/>
        </p:nvSpPr>
        <p:spPr>
          <a:xfrm flipH="1">
            <a:off x="1517495" y="2641242"/>
            <a:ext cx="4839277" cy="32613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B2CAD8-8DB9-4E82-A858-10BC4C951DF4}"/>
              </a:ext>
            </a:extLst>
          </p:cNvPr>
          <p:cNvSpPr/>
          <p:nvPr/>
        </p:nvSpPr>
        <p:spPr>
          <a:xfrm flipH="1">
            <a:off x="6399720" y="2641242"/>
            <a:ext cx="416823" cy="3261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FE4404-A213-4537-BD9D-FFE01D012F29}"/>
              </a:ext>
            </a:extLst>
          </p:cNvPr>
          <p:cNvSpPr/>
          <p:nvPr/>
        </p:nvSpPr>
        <p:spPr>
          <a:xfrm flipH="1">
            <a:off x="608822" y="2641242"/>
            <a:ext cx="407747" cy="32613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8489E4-33AB-4A4E-9FC4-6F7AAA4451B1}"/>
              </a:ext>
            </a:extLst>
          </p:cNvPr>
          <p:cNvSpPr/>
          <p:nvPr/>
        </p:nvSpPr>
        <p:spPr>
          <a:xfrm>
            <a:off x="535393" y="1954615"/>
            <a:ext cx="6222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extracted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columns</a:t>
            </a:r>
            <a:r>
              <a:rPr lang="ko-KR" altLang="en-US" dirty="0"/>
              <a:t> </a:t>
            </a:r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needed</a:t>
            </a:r>
            <a:r>
              <a:rPr lang="ko-KR" altLang="en-US" dirty="0"/>
              <a:t> </a:t>
            </a:r>
            <a:r>
              <a:rPr lang="ko-KR" altLang="en-US" dirty="0" err="1"/>
              <a:t>here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and </a:t>
            </a:r>
            <a:r>
              <a:rPr lang="ko-KR" altLang="en-US" dirty="0" err="1"/>
              <a:t>imported</a:t>
            </a:r>
            <a:r>
              <a:rPr lang="ko-KR" altLang="en-US" dirty="0"/>
              <a:t> </a:t>
            </a:r>
            <a:r>
              <a:rPr lang="ko-KR" altLang="en-US" dirty="0" err="1"/>
              <a:t>them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D</a:t>
            </a:r>
            <a:r>
              <a:rPr lang="en-US" altLang="ko-KR" dirty="0" err="1"/>
              <a:t>atabase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form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617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Store Data : result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52488"/>
            <a:ext cx="7378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This is the result after import data to DB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38F292-D760-47B1-A6B6-F8E192690894}"/>
              </a:ext>
            </a:extLst>
          </p:cNvPr>
          <p:cNvSpPr txBox="1"/>
          <p:nvPr/>
        </p:nvSpPr>
        <p:spPr>
          <a:xfrm>
            <a:off x="2851311" y="2147178"/>
            <a:ext cx="146187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Corporates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199FD30-7673-478A-94BB-C1AA1E5C5D4E}"/>
              </a:ext>
            </a:extLst>
          </p:cNvPr>
          <p:cNvGrpSpPr/>
          <p:nvPr/>
        </p:nvGrpSpPr>
        <p:grpSpPr>
          <a:xfrm>
            <a:off x="475620" y="2204260"/>
            <a:ext cx="2375692" cy="1790014"/>
            <a:chOff x="558747" y="1693702"/>
            <a:chExt cx="2950345" cy="261937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AE1AC19-6B56-474B-BB01-448654D33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42" r="17809"/>
            <a:stretch/>
          </p:blipFill>
          <p:spPr>
            <a:xfrm>
              <a:off x="558747" y="1693702"/>
              <a:ext cx="2950345" cy="2619375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827B128-3091-4C63-B5BB-1A4A6E76DFA1}"/>
                </a:ext>
              </a:extLst>
            </p:cNvPr>
            <p:cNvSpPr/>
            <p:nvPr/>
          </p:nvSpPr>
          <p:spPr>
            <a:xfrm>
              <a:off x="672353" y="1693702"/>
              <a:ext cx="806823" cy="13509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92E0ED4-0E0D-4775-8938-B9D6D9D4B329}"/>
                </a:ext>
              </a:extLst>
            </p:cNvPr>
            <p:cNvSpPr/>
            <p:nvPr/>
          </p:nvSpPr>
          <p:spPr>
            <a:xfrm>
              <a:off x="2374238" y="1693702"/>
              <a:ext cx="531330" cy="2619374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3A69D44-49CA-4D84-B56A-DDBBB8D1A8EC}"/>
                </a:ext>
              </a:extLst>
            </p:cNvPr>
            <p:cNvSpPr/>
            <p:nvPr/>
          </p:nvSpPr>
          <p:spPr>
            <a:xfrm>
              <a:off x="2936857" y="1693702"/>
              <a:ext cx="531330" cy="261937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A041FA-C987-432C-B2DB-7C4B98B44589}"/>
              </a:ext>
            </a:extLst>
          </p:cNvPr>
          <p:cNvGrpSpPr/>
          <p:nvPr/>
        </p:nvGrpSpPr>
        <p:grpSpPr>
          <a:xfrm>
            <a:off x="4485851" y="2204260"/>
            <a:ext cx="2516962" cy="1790014"/>
            <a:chOff x="5840960" y="1693702"/>
            <a:chExt cx="3756275" cy="229183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47A3173-ED7B-4BDF-9A1F-DE672751F157}"/>
                </a:ext>
              </a:extLst>
            </p:cNvPr>
            <p:cNvGrpSpPr/>
            <p:nvPr/>
          </p:nvGrpSpPr>
          <p:grpSpPr>
            <a:xfrm>
              <a:off x="5840960" y="1693702"/>
              <a:ext cx="3756275" cy="2274023"/>
              <a:chOff x="5840960" y="1693702"/>
              <a:chExt cx="3756275" cy="2619376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3F649D87-CB01-4FA9-AF73-F0882CE043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557" r="-1" b="7013"/>
              <a:stretch/>
            </p:blipFill>
            <p:spPr>
              <a:xfrm>
                <a:off x="5840960" y="1693702"/>
                <a:ext cx="3756275" cy="2619375"/>
              </a:xfrm>
              <a:prstGeom prst="rect">
                <a:avLst/>
              </a:prstGeom>
            </p:spPr>
          </p:pic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901E5904-479E-4585-8E5E-FB5E61B7812C}"/>
                  </a:ext>
                </a:extLst>
              </p:cNvPr>
              <p:cNvGrpSpPr/>
              <p:nvPr/>
            </p:nvGrpSpPr>
            <p:grpSpPr>
              <a:xfrm>
                <a:off x="7551634" y="1828800"/>
                <a:ext cx="2040838" cy="2484278"/>
                <a:chOff x="12503656" y="2295569"/>
                <a:chExt cx="2040838" cy="2484278"/>
              </a:xfrm>
            </p:grpSpPr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2442259A-1286-4FB6-8C9F-5ED044ADF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1876" t="4796" r="-1" b="7013"/>
                <a:stretch/>
              </p:blipFill>
              <p:spPr>
                <a:xfrm>
                  <a:off x="13118295" y="2295569"/>
                  <a:ext cx="1168087" cy="2484278"/>
                </a:xfrm>
                <a:prstGeom prst="rect">
                  <a:avLst/>
                </a:prstGeom>
              </p:spPr>
            </p:pic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134F1E2D-0C8C-450E-AB9C-975EA93270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1876" t="4796" r="-1" b="7013"/>
                <a:stretch/>
              </p:blipFill>
              <p:spPr>
                <a:xfrm>
                  <a:off x="12503656" y="2295569"/>
                  <a:ext cx="1168087" cy="2484278"/>
                </a:xfrm>
                <a:prstGeom prst="rect">
                  <a:avLst/>
                </a:prstGeom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5589A365-CC66-41E7-91E5-5523340FAA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50899" t="4796" r="28264" b="7013"/>
                <a:stretch/>
              </p:blipFill>
              <p:spPr>
                <a:xfrm>
                  <a:off x="13679119" y="2295570"/>
                  <a:ext cx="865375" cy="2484277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7C32B0-19DA-4C0E-A946-1A2F8B540BA9}"/>
                </a:ext>
              </a:extLst>
            </p:cNvPr>
            <p:cNvSpPr/>
            <p:nvPr/>
          </p:nvSpPr>
          <p:spPr>
            <a:xfrm>
              <a:off x="5997388" y="1693702"/>
              <a:ext cx="806823" cy="11728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0F1B452-6AAA-4DF4-9DEB-9487505B9326}"/>
                </a:ext>
              </a:extLst>
            </p:cNvPr>
            <p:cNvSpPr/>
            <p:nvPr/>
          </p:nvSpPr>
          <p:spPr>
            <a:xfrm>
              <a:off x="8727097" y="1828800"/>
              <a:ext cx="865375" cy="21567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F8F689E-E26B-4F2C-A18C-834F76FF09D8}"/>
                </a:ext>
              </a:extLst>
            </p:cNvPr>
            <p:cNvSpPr/>
            <p:nvPr/>
          </p:nvSpPr>
          <p:spPr>
            <a:xfrm>
              <a:off x="7525004" y="1828800"/>
              <a:ext cx="582574" cy="2156735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0DCA712-C3B8-484B-B000-790FA59B9764}"/>
                </a:ext>
              </a:extLst>
            </p:cNvPr>
            <p:cNvSpPr/>
            <p:nvPr/>
          </p:nvSpPr>
          <p:spPr>
            <a:xfrm>
              <a:off x="8122460" y="1828800"/>
              <a:ext cx="582574" cy="215673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C0D7405-89F0-4F16-B5FB-A56B0437ABC1}"/>
              </a:ext>
            </a:extLst>
          </p:cNvPr>
          <p:cNvSpPr txBox="1"/>
          <p:nvPr/>
        </p:nvSpPr>
        <p:spPr>
          <a:xfrm>
            <a:off x="7076154" y="2147178"/>
            <a:ext cx="1461879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 err="1">
                <a:solidFill>
                  <a:srgbClr val="000000"/>
                </a:solidFill>
              </a:rPr>
              <a:t>Cor_risk</a:t>
            </a:r>
            <a:endParaRPr lang="en-US" altLang="ko-KR" dirty="0">
              <a:solidFill>
                <a:srgbClr val="000000"/>
              </a:solidFill>
            </a:endParaRPr>
          </a:p>
        </p:txBody>
      </p:sp>
      <p:pic>
        <p:nvPicPr>
          <p:cNvPr id="53" name="그림 52" descr="스크린샷이(가) 표시된 사진&#10;&#10;자동 생성된 설명">
            <a:extLst>
              <a:ext uri="{FF2B5EF4-FFF2-40B4-BE49-F238E27FC236}">
                <a16:creationId xmlns:a16="http://schemas.microsoft.com/office/drawing/2014/main" id="{02EA895B-3672-495E-8AA0-5E742008E7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1" t="11824" r="5979" b="25485"/>
          <a:stretch/>
        </p:blipFill>
        <p:spPr>
          <a:xfrm>
            <a:off x="6336527" y="4743571"/>
            <a:ext cx="1645016" cy="168580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F7E046F-D360-4683-9A71-DCF9A5AA5F0F}"/>
              </a:ext>
            </a:extLst>
          </p:cNvPr>
          <p:cNvGrpSpPr/>
          <p:nvPr/>
        </p:nvGrpSpPr>
        <p:grpSpPr>
          <a:xfrm>
            <a:off x="1216772" y="4410347"/>
            <a:ext cx="4949035" cy="1801825"/>
            <a:chOff x="413540" y="4344509"/>
            <a:chExt cx="5537253" cy="2015981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3C0BEE4A-3B6F-4040-B981-2306FAC10F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230" t="3840" b="10326"/>
            <a:stretch/>
          </p:blipFill>
          <p:spPr>
            <a:xfrm>
              <a:off x="413540" y="4353474"/>
              <a:ext cx="5537253" cy="2007016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9A5DA92-B3B9-4D5E-9E3F-3C0E4584C0F2}"/>
                </a:ext>
              </a:extLst>
            </p:cNvPr>
            <p:cNvSpPr/>
            <p:nvPr/>
          </p:nvSpPr>
          <p:spPr>
            <a:xfrm>
              <a:off x="499131" y="4344509"/>
              <a:ext cx="806823" cy="135098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68B4B54-5944-461B-8B7B-C8B161B57B6C}"/>
                </a:ext>
              </a:extLst>
            </p:cNvPr>
            <p:cNvSpPr/>
            <p:nvPr/>
          </p:nvSpPr>
          <p:spPr>
            <a:xfrm>
              <a:off x="1691240" y="4563614"/>
              <a:ext cx="455920" cy="179687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A8CD417-3D23-4F81-AFDD-6962089545B2}"/>
                </a:ext>
              </a:extLst>
            </p:cNvPr>
            <p:cNvSpPr/>
            <p:nvPr/>
          </p:nvSpPr>
          <p:spPr>
            <a:xfrm>
              <a:off x="2175735" y="4563614"/>
              <a:ext cx="381000" cy="1796876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EC74888-EAB5-452C-B221-AA3935BCB02B}"/>
                </a:ext>
              </a:extLst>
            </p:cNvPr>
            <p:cNvSpPr/>
            <p:nvPr/>
          </p:nvSpPr>
          <p:spPr>
            <a:xfrm>
              <a:off x="2585309" y="4563614"/>
              <a:ext cx="3365483" cy="179687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5DFA11-8067-414E-A082-7E38A7C3BEDC}"/>
              </a:ext>
            </a:extLst>
          </p:cNvPr>
          <p:cNvSpPr txBox="1"/>
          <p:nvPr/>
        </p:nvSpPr>
        <p:spPr>
          <a:xfrm>
            <a:off x="6256044" y="4282936"/>
            <a:ext cx="164501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 err="1">
                <a:solidFill>
                  <a:srgbClr val="000000"/>
                </a:solidFill>
              </a:rPr>
              <a:t>Cor_features</a:t>
            </a:r>
            <a:endParaRPr lang="en-US" altLang="ko-KR" dirty="0">
              <a:solidFill>
                <a:srgbClr val="00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86D4DC-617C-4D68-9085-266871D3481E}"/>
              </a:ext>
            </a:extLst>
          </p:cNvPr>
          <p:cNvGrpSpPr/>
          <p:nvPr/>
        </p:nvGrpSpPr>
        <p:grpSpPr>
          <a:xfrm>
            <a:off x="2916247" y="2854875"/>
            <a:ext cx="1393459" cy="752215"/>
            <a:chOff x="2916247" y="2564533"/>
            <a:chExt cx="1393459" cy="917271"/>
          </a:xfrm>
        </p:grpSpPr>
        <p:pic>
          <p:nvPicPr>
            <p:cNvPr id="55" name="그림 5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07463E6-6C89-4C4E-A670-380D06811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4" t="12335" r="66505" b="65404"/>
            <a:stretch/>
          </p:blipFill>
          <p:spPr>
            <a:xfrm>
              <a:off x="2916247" y="2564533"/>
              <a:ext cx="1393459" cy="917271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7470C4F-EFBA-4280-84ED-7C0B73687284}"/>
                </a:ext>
              </a:extLst>
            </p:cNvPr>
            <p:cNvSpPr/>
            <p:nvPr/>
          </p:nvSpPr>
          <p:spPr>
            <a:xfrm>
              <a:off x="3019744" y="2844344"/>
              <a:ext cx="579860" cy="225761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42538AA-5F5A-4C15-AF15-C096F105AF7B}"/>
                </a:ext>
              </a:extLst>
            </p:cNvPr>
            <p:cNvSpPr/>
            <p:nvPr/>
          </p:nvSpPr>
          <p:spPr>
            <a:xfrm>
              <a:off x="3019744" y="3152633"/>
              <a:ext cx="579860" cy="22576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F64318-3809-47BD-A10A-62CF3FFC86D1}"/>
              </a:ext>
            </a:extLst>
          </p:cNvPr>
          <p:cNvGrpSpPr/>
          <p:nvPr/>
        </p:nvGrpSpPr>
        <p:grpSpPr>
          <a:xfrm>
            <a:off x="7072670" y="2934688"/>
            <a:ext cx="1497644" cy="722296"/>
            <a:chOff x="7076154" y="2554304"/>
            <a:chExt cx="1497644" cy="987849"/>
          </a:xfrm>
        </p:grpSpPr>
        <p:pic>
          <p:nvPicPr>
            <p:cNvPr id="56" name="그림 5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6035331-FB37-49D2-9570-502AB255E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4" t="65220" r="64628" b="10806"/>
            <a:stretch/>
          </p:blipFill>
          <p:spPr>
            <a:xfrm>
              <a:off x="7076154" y="2554304"/>
              <a:ext cx="1497644" cy="987849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36BEBAE-80AC-4210-AE1B-123EEECB0649}"/>
                </a:ext>
              </a:extLst>
            </p:cNvPr>
            <p:cNvSpPr/>
            <p:nvPr/>
          </p:nvSpPr>
          <p:spPr>
            <a:xfrm>
              <a:off x="7228082" y="2790827"/>
              <a:ext cx="839593" cy="18803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1E4577E-3158-41D5-ABBB-FB4CD45AD025}"/>
                </a:ext>
              </a:extLst>
            </p:cNvPr>
            <p:cNvSpPr/>
            <p:nvPr/>
          </p:nvSpPr>
          <p:spPr>
            <a:xfrm>
              <a:off x="7228082" y="3004496"/>
              <a:ext cx="839593" cy="188038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FF7288B-E040-4943-9C91-EC7AD2DEAD38}"/>
                </a:ext>
              </a:extLst>
            </p:cNvPr>
            <p:cNvSpPr/>
            <p:nvPr/>
          </p:nvSpPr>
          <p:spPr>
            <a:xfrm>
              <a:off x="7228082" y="3253059"/>
              <a:ext cx="839593" cy="1880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F58A5B1-FEF5-4AEC-ADF3-12ADFB5C7EC9}"/>
              </a:ext>
            </a:extLst>
          </p:cNvPr>
          <p:cNvSpPr/>
          <p:nvPr/>
        </p:nvSpPr>
        <p:spPr>
          <a:xfrm>
            <a:off x="6380976" y="4902859"/>
            <a:ext cx="1323052" cy="11364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4A7B4F5-6CEF-4E9D-9D6A-041B66E1C071}"/>
              </a:ext>
            </a:extLst>
          </p:cNvPr>
          <p:cNvSpPr/>
          <p:nvPr/>
        </p:nvSpPr>
        <p:spPr>
          <a:xfrm>
            <a:off x="6380976" y="5046575"/>
            <a:ext cx="1323052" cy="11364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560CDA0-91B6-424A-8070-55FE18B99220}"/>
              </a:ext>
            </a:extLst>
          </p:cNvPr>
          <p:cNvSpPr/>
          <p:nvPr/>
        </p:nvSpPr>
        <p:spPr>
          <a:xfrm>
            <a:off x="6380976" y="5222217"/>
            <a:ext cx="1323052" cy="107952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6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3.3. CAR: Project Implementation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07E206-56A2-4671-8331-C9A0E28C4026}"/>
              </a:ext>
            </a:extLst>
          </p:cNvPr>
          <p:cNvSpPr/>
          <p:nvPr/>
        </p:nvSpPr>
        <p:spPr>
          <a:xfrm>
            <a:off x="241939" y="1256248"/>
            <a:ext cx="8627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    Web Site Build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CBF9DD-247F-4C4A-A018-93DB1AB919FF}"/>
              </a:ext>
            </a:extLst>
          </p:cNvPr>
          <p:cNvSpPr/>
          <p:nvPr/>
        </p:nvSpPr>
        <p:spPr>
          <a:xfrm>
            <a:off x="274319" y="1340134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19586-DB3D-421E-AE04-D764754B0FDC}"/>
              </a:ext>
            </a:extLst>
          </p:cNvPr>
          <p:cNvSpPr txBox="1"/>
          <p:nvPr/>
        </p:nvSpPr>
        <p:spPr>
          <a:xfrm>
            <a:off x="535393" y="1651645"/>
            <a:ext cx="7378323" cy="6771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This is the conceptual diagram that we want to implement</a:t>
            </a:r>
          </a:p>
          <a:p>
            <a:r>
              <a:rPr lang="en-US" altLang="ko-KR" sz="1800" dirty="0">
                <a:solidFill>
                  <a:srgbClr val="000000"/>
                </a:solidFill>
              </a:rPr>
              <a:t>(In the form of a Web Site)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B73D2-8E18-4D33-A5DC-8B84BDBB2685}"/>
              </a:ext>
            </a:extLst>
          </p:cNvPr>
          <p:cNvSpPr txBox="1"/>
          <p:nvPr/>
        </p:nvSpPr>
        <p:spPr>
          <a:xfrm>
            <a:off x="882838" y="4899756"/>
            <a:ext cx="737832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 algn="ctr"/>
            <a:r>
              <a:rPr lang="en-US" altLang="ko-KR" dirty="0">
                <a:solidFill>
                  <a:srgbClr val="000000"/>
                </a:solidFill>
              </a:rPr>
              <a:t>We proceeded with Data Visualization by utilizing data within DB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Including a brief description, provide this material as a Web Site.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0C4F88D-B31B-4DBE-B13A-2E2080CBEBF4}"/>
              </a:ext>
            </a:extLst>
          </p:cNvPr>
          <p:cNvSpPr/>
          <p:nvPr/>
        </p:nvSpPr>
        <p:spPr>
          <a:xfrm>
            <a:off x="1493664" y="2987977"/>
            <a:ext cx="1513162" cy="101864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00457A-3FB6-48E6-A504-0BDFC5E99F00}"/>
              </a:ext>
            </a:extLst>
          </p:cNvPr>
          <p:cNvSpPr/>
          <p:nvPr/>
        </p:nvSpPr>
        <p:spPr>
          <a:xfrm>
            <a:off x="3522554" y="3145772"/>
            <a:ext cx="1902518" cy="7078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(About all SMEs)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8526D2-F742-455B-8E6A-EABA08A1CE2E}"/>
              </a:ext>
            </a:extLst>
          </p:cNvPr>
          <p:cNvSpPr/>
          <p:nvPr/>
        </p:nvSpPr>
        <p:spPr>
          <a:xfrm>
            <a:off x="5940800" y="2379190"/>
            <a:ext cx="1801120" cy="7078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(in Gwangju)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5C3AE7E-FF1D-4935-974D-920EDEFA7E90}"/>
              </a:ext>
            </a:extLst>
          </p:cNvPr>
          <p:cNvSpPr/>
          <p:nvPr/>
        </p:nvSpPr>
        <p:spPr>
          <a:xfrm>
            <a:off x="5940800" y="3145772"/>
            <a:ext cx="1801120" cy="7078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(in </a:t>
            </a:r>
            <a:r>
              <a:rPr lang="en-US" altLang="ko-KR" sz="1400" dirty="0" err="1">
                <a:solidFill>
                  <a:schemeClr val="tx1"/>
                </a:solidFill>
              </a:rPr>
              <a:t>Jeonnam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1270C883-0A33-415E-BB3C-502243F64616}"/>
              </a:ext>
            </a:extLst>
          </p:cNvPr>
          <p:cNvCxnSpPr>
            <a:cxnSpLocks/>
            <a:stCxn id="46" idx="3"/>
            <a:endCxn id="57" idx="1"/>
          </p:cNvCxnSpPr>
          <p:nvPr/>
        </p:nvCxnSpPr>
        <p:spPr>
          <a:xfrm>
            <a:off x="3006826" y="3497301"/>
            <a:ext cx="515728" cy="241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4909F741-B05B-42AE-B560-1D3871DF4EC2}"/>
              </a:ext>
            </a:extLst>
          </p:cNvPr>
          <p:cNvCxnSpPr>
            <a:cxnSpLocks/>
            <a:stCxn id="57" idx="3"/>
            <a:endCxn id="65" idx="1"/>
          </p:cNvCxnSpPr>
          <p:nvPr/>
        </p:nvCxnSpPr>
        <p:spPr>
          <a:xfrm>
            <a:off x="5425072" y="3499715"/>
            <a:ext cx="51572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EF6DF9D-9C91-44C3-983E-44EFA17320A8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>
          <a:xfrm flipV="1">
            <a:off x="5425072" y="2733133"/>
            <a:ext cx="515728" cy="766582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E837677-F2C4-4BBA-B88C-75E07DB08C49}"/>
              </a:ext>
            </a:extLst>
          </p:cNvPr>
          <p:cNvSpPr/>
          <p:nvPr/>
        </p:nvSpPr>
        <p:spPr>
          <a:xfrm>
            <a:off x="5940800" y="3912354"/>
            <a:ext cx="1801120" cy="70788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(Search)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D6C95336-AF71-42F3-BB8C-0F37BA312F53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>
          <a:xfrm>
            <a:off x="5425072" y="3499715"/>
            <a:ext cx="515728" cy="766582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91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E30F39-A6AE-466C-A898-27340E17897E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The </a:t>
            </a:r>
            <a:r>
              <a:rPr lang="ko-KR" altLang="en-US" sz="2400" dirty="0" err="1"/>
              <a:t>results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that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we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implemented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are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follows</a:t>
            </a:r>
            <a:r>
              <a:rPr lang="ko-KR" altLang="en-US" sz="2400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2AF515-B976-4356-8228-F92765F2CF22}"/>
              </a:ext>
            </a:extLst>
          </p:cNvPr>
          <p:cNvSpPr/>
          <p:nvPr/>
        </p:nvSpPr>
        <p:spPr>
          <a:xfrm>
            <a:off x="912639" y="2043681"/>
            <a:ext cx="2087736" cy="5457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ECE7D-70E4-45C2-9763-D3AC3AA9C844}"/>
              </a:ext>
            </a:extLst>
          </p:cNvPr>
          <p:cNvSpPr/>
          <p:nvPr/>
        </p:nvSpPr>
        <p:spPr>
          <a:xfrm>
            <a:off x="912639" y="3249938"/>
            <a:ext cx="2087736" cy="5457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(About all SMEs)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9AAFCC-8E5F-44B0-81DD-CCCEEE7AAAFD}"/>
              </a:ext>
            </a:extLst>
          </p:cNvPr>
          <p:cNvSpPr/>
          <p:nvPr/>
        </p:nvSpPr>
        <p:spPr>
          <a:xfrm>
            <a:off x="912639" y="4420202"/>
            <a:ext cx="2087736" cy="5457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(in Gwangju/</a:t>
            </a:r>
            <a:r>
              <a:rPr lang="en-US" altLang="ko-KR" sz="1400" dirty="0" err="1">
                <a:solidFill>
                  <a:schemeClr val="tx1"/>
                </a:solidFill>
              </a:rPr>
              <a:t>Jeonnam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4451D3-91CD-414A-BDB3-0AA7A9747A7C}"/>
              </a:ext>
            </a:extLst>
          </p:cNvPr>
          <p:cNvSpPr/>
          <p:nvPr/>
        </p:nvSpPr>
        <p:spPr>
          <a:xfrm>
            <a:off x="912639" y="5053706"/>
            <a:ext cx="2087736" cy="54579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Bankruptcy Ranking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(search)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0B06CD-D288-41A4-A06B-E53EDAA0F92D}"/>
              </a:ext>
            </a:extLst>
          </p:cNvPr>
          <p:cNvSpPr/>
          <p:nvPr/>
        </p:nvSpPr>
        <p:spPr>
          <a:xfrm>
            <a:off x="3354561" y="199341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Default Page</a:t>
            </a:r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The </a:t>
            </a:r>
            <a:r>
              <a:rPr lang="ko-KR" altLang="en-US" sz="1400" dirty="0" err="1"/>
              <a:t>main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page</a:t>
            </a:r>
            <a:r>
              <a:rPr lang="ko-KR" altLang="en-US" sz="1400" dirty="0"/>
              <a:t> of </a:t>
            </a:r>
            <a:r>
              <a:rPr lang="ko-KR" altLang="en-US" sz="1400" dirty="0" err="1"/>
              <a:t>the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web</a:t>
            </a:r>
            <a:r>
              <a:rPr lang="ko-KR" altLang="en-US" sz="1400" dirty="0"/>
              <a:t> </a:t>
            </a:r>
            <a:r>
              <a:rPr lang="en-US" altLang="ko-KR" sz="1400" dirty="0"/>
              <a:t>S</a:t>
            </a:r>
            <a:r>
              <a:rPr lang="ko-KR" altLang="en-US" sz="1400" dirty="0" err="1"/>
              <a:t>ite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that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have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implemented</a:t>
            </a:r>
            <a:r>
              <a:rPr lang="ko-KR" altLang="en-US" sz="1400" dirty="0"/>
              <a:t>.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30BAC3-9FA4-4382-A973-4CA9B442BF4D}"/>
              </a:ext>
            </a:extLst>
          </p:cNvPr>
          <p:cNvSpPr/>
          <p:nvPr/>
        </p:nvSpPr>
        <p:spPr>
          <a:xfrm>
            <a:off x="811038" y="4250372"/>
            <a:ext cx="2287761" cy="149955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연결선: 꺾임 73">
            <a:extLst>
              <a:ext uri="{FF2B5EF4-FFF2-40B4-BE49-F238E27FC236}">
                <a16:creationId xmlns:a16="http://schemas.microsoft.com/office/drawing/2014/main" id="{56AC7253-101E-4BB4-BFB3-297CAF484449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1956507" y="2589479"/>
            <a:ext cx="0" cy="66045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73">
            <a:extLst>
              <a:ext uri="{FF2B5EF4-FFF2-40B4-BE49-F238E27FC236}">
                <a16:creationId xmlns:a16="http://schemas.microsoft.com/office/drawing/2014/main" id="{3887626D-0EC3-4710-BAF7-0B163086768C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956507" y="3795736"/>
            <a:ext cx="0" cy="62446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B22682-3813-49BE-84B8-3E37D5E10C83}"/>
              </a:ext>
            </a:extLst>
          </p:cNvPr>
          <p:cNvSpPr/>
          <p:nvPr/>
        </p:nvSpPr>
        <p:spPr>
          <a:xfrm>
            <a:off x="3354561" y="3199671"/>
            <a:ext cx="5103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Form</a:t>
            </a:r>
            <a:r>
              <a:rPr lang="ko-KR" altLang="en-US" dirty="0"/>
              <a:t> of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Dashboard</a:t>
            </a:r>
            <a:r>
              <a:rPr lang="ko-KR" altLang="en-US" dirty="0"/>
              <a:t>, </a:t>
            </a:r>
          </a:p>
          <a:p>
            <a:r>
              <a:rPr lang="en-US" altLang="ko-KR" dirty="0"/>
              <a:t>D</a:t>
            </a:r>
            <a:r>
              <a:rPr lang="ko-KR" altLang="en-US" dirty="0" err="1"/>
              <a:t>isplayed</a:t>
            </a:r>
            <a:r>
              <a:rPr lang="ko-KR" altLang="en-US" dirty="0"/>
              <a:t> </a:t>
            </a:r>
            <a:r>
              <a:rPr lang="ko-KR" altLang="en-US" dirty="0" err="1"/>
              <a:t>Top</a:t>
            </a:r>
            <a:r>
              <a:rPr lang="ko-KR" altLang="en-US" dirty="0"/>
              <a:t> 10 </a:t>
            </a:r>
            <a:r>
              <a:rPr lang="ko-KR" altLang="en-US" dirty="0" err="1"/>
              <a:t>SMEs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high</a:t>
            </a:r>
            <a:r>
              <a:rPr lang="ko-KR" altLang="en-US" dirty="0"/>
              <a:t> </a:t>
            </a:r>
            <a:r>
              <a:rPr lang="ko-KR" altLang="en-US" dirty="0" err="1"/>
              <a:t>bankruptcy</a:t>
            </a:r>
            <a:r>
              <a:rPr lang="ko-KR" altLang="en-US" dirty="0"/>
              <a:t> </a:t>
            </a:r>
            <a:r>
              <a:rPr lang="ko-KR" altLang="en-US" dirty="0" err="1"/>
              <a:t>rate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E77197-6CCA-4D8B-94D3-436EA878C7E3}"/>
              </a:ext>
            </a:extLst>
          </p:cNvPr>
          <p:cNvSpPr/>
          <p:nvPr/>
        </p:nvSpPr>
        <p:spPr>
          <a:xfrm>
            <a:off x="3354561" y="427259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Visualize</a:t>
            </a:r>
            <a:r>
              <a:rPr lang="ko-KR" altLang="en-US" dirty="0"/>
              <a:t> </a:t>
            </a:r>
            <a:r>
              <a:rPr lang="ko-KR" altLang="en-US" dirty="0" err="1"/>
              <a:t>analysis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SMEs</a:t>
            </a:r>
            <a:endParaRPr lang="en-US" altLang="ko-KR" dirty="0"/>
          </a:p>
          <a:p>
            <a:r>
              <a:rPr lang="en-US" altLang="ko-KR" dirty="0"/>
              <a:t>- Located in Gwangju / </a:t>
            </a:r>
            <a:r>
              <a:rPr lang="en-US" altLang="ko-KR" dirty="0" err="1"/>
              <a:t>Jeonnam</a:t>
            </a:r>
            <a:endParaRPr lang="en-US" altLang="ko-KR" dirty="0"/>
          </a:p>
          <a:p>
            <a:r>
              <a:rPr lang="en-US" altLang="ko-KR" dirty="0"/>
              <a:t>- That you searched</a:t>
            </a:r>
          </a:p>
          <a:p>
            <a:endParaRPr lang="ko-KR" altLang="en-US" dirty="0"/>
          </a:p>
          <a:p>
            <a:r>
              <a:rPr lang="en-US" altLang="ko-KR" dirty="0"/>
              <a:t>D</a:t>
            </a:r>
            <a:r>
              <a:rPr lang="ko-KR" altLang="en-US" dirty="0" err="1"/>
              <a:t>isplay</a:t>
            </a:r>
            <a:r>
              <a:rPr lang="ko-KR" altLang="en-US" dirty="0"/>
              <a:t> </a:t>
            </a:r>
            <a:r>
              <a:rPr lang="en-US" altLang="ko-KR" dirty="0"/>
              <a:t>with description.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097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E30F39-A6AE-466C-A898-27340E17897E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Main Page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C10ED8-E7A1-4B83-AF04-8813A92B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91" y="1720161"/>
            <a:ext cx="7572375" cy="42594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5902F7-0C29-48FE-9B4A-B22D61BF4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1" y="1720161"/>
            <a:ext cx="7572375" cy="42594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A140D4-2F18-4EAE-A521-046417FE7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91" y="1720161"/>
            <a:ext cx="7572375" cy="42594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B4D331-C3FB-4757-96F3-807701F4C6F3}"/>
              </a:ext>
            </a:extLst>
          </p:cNvPr>
          <p:cNvSpPr/>
          <p:nvPr/>
        </p:nvSpPr>
        <p:spPr>
          <a:xfrm>
            <a:off x="5114925" y="2019300"/>
            <a:ext cx="400050" cy="16252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B973A5-F442-4F62-B42F-D77B905D6A1B}"/>
              </a:ext>
            </a:extLst>
          </p:cNvPr>
          <p:cNvSpPr/>
          <p:nvPr/>
        </p:nvSpPr>
        <p:spPr>
          <a:xfrm>
            <a:off x="4769427" y="2340926"/>
            <a:ext cx="3753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If</a:t>
            </a:r>
            <a:r>
              <a:rPr lang="ko-KR" altLang="en-US" dirty="0"/>
              <a:t> </a:t>
            </a:r>
            <a:r>
              <a:rPr lang="ko-KR" altLang="en-US" dirty="0" err="1"/>
              <a:t>you</a:t>
            </a:r>
            <a:r>
              <a:rPr lang="ko-KR" altLang="en-US" dirty="0"/>
              <a:t> </a:t>
            </a:r>
            <a:r>
              <a:rPr lang="ko-KR" altLang="en-US" dirty="0" err="1"/>
              <a:t>click</a:t>
            </a:r>
            <a:r>
              <a:rPr lang="ko-KR" altLang="en-US" dirty="0"/>
              <a:t> '</a:t>
            </a:r>
            <a:r>
              <a:rPr lang="ko-KR" altLang="en-US" dirty="0" err="1"/>
              <a:t>Corporate</a:t>
            </a:r>
            <a:r>
              <a:rPr lang="ko-KR" altLang="en-US" dirty="0"/>
              <a:t> </a:t>
            </a:r>
            <a:r>
              <a:rPr lang="ko-KR" altLang="en-US" dirty="0" err="1"/>
              <a:t>Information</a:t>
            </a:r>
            <a:r>
              <a:rPr lang="ko-KR" altLang="en-US" dirty="0"/>
              <a:t>’, </a:t>
            </a:r>
            <a:endParaRPr lang="en-US" altLang="ko-KR" dirty="0"/>
          </a:p>
          <a:p>
            <a:r>
              <a:rPr lang="ko-KR" altLang="en-US" dirty="0" err="1"/>
              <a:t>you</a:t>
            </a:r>
            <a:r>
              <a:rPr lang="ko-KR" altLang="en-US" dirty="0"/>
              <a:t> </a:t>
            </a:r>
            <a:r>
              <a:rPr lang="ko-KR" altLang="en-US" dirty="0" err="1"/>
              <a:t>can</a:t>
            </a:r>
            <a:r>
              <a:rPr lang="ko-KR" altLang="en-US" dirty="0"/>
              <a:t> </a:t>
            </a:r>
            <a:r>
              <a:rPr lang="ko-KR" altLang="en-US" dirty="0" err="1"/>
              <a:t>move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branched</a:t>
            </a:r>
            <a:r>
              <a:rPr lang="ko-KR" altLang="en-US" dirty="0"/>
              <a:t> </a:t>
            </a:r>
            <a:r>
              <a:rPr lang="ko-KR" altLang="en-US" dirty="0" err="1"/>
              <a:t>page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Bankruptcy rate(about region/SMEs)</a:t>
            </a:r>
          </a:p>
        </p:txBody>
      </p:sp>
    </p:spTree>
    <p:extLst>
      <p:ext uri="{BB962C8B-B14F-4D97-AF65-F5344CB8AC3E}">
        <p14:creationId xmlns:p14="http://schemas.microsoft.com/office/powerpoint/2010/main" val="29938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E30F39-A6AE-466C-A898-27340E17897E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Bankruptcy Ranking </a:t>
            </a:r>
            <a:r>
              <a:rPr lang="en-US" altLang="ko-KR" sz="2000" dirty="0"/>
              <a:t>(All SMEs)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DA84B-A6CE-4B1C-91B8-D9932F65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67" y="1720161"/>
            <a:ext cx="7145867" cy="40195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CEE1259-5064-4781-B364-E62FA64E090F}"/>
              </a:ext>
            </a:extLst>
          </p:cNvPr>
          <p:cNvSpPr/>
          <p:nvPr/>
        </p:nvSpPr>
        <p:spPr>
          <a:xfrm>
            <a:off x="3517908" y="4666366"/>
            <a:ext cx="52260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</a:rPr>
              <a:t>In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the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form</a:t>
            </a:r>
            <a:r>
              <a:rPr lang="ko-KR" altLang="en-US" sz="2000" dirty="0">
                <a:solidFill>
                  <a:srgbClr val="FF0000"/>
                </a:solidFill>
              </a:rPr>
              <a:t> of </a:t>
            </a:r>
            <a:r>
              <a:rPr lang="ko-KR" altLang="en-US" sz="2000" dirty="0" err="1">
                <a:solidFill>
                  <a:srgbClr val="FF0000"/>
                </a:solidFill>
              </a:rPr>
              <a:t>a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D</a:t>
            </a:r>
            <a:r>
              <a:rPr lang="ko-KR" altLang="en-US" sz="2000" dirty="0" err="1">
                <a:solidFill>
                  <a:srgbClr val="FF0000"/>
                </a:solidFill>
              </a:rPr>
              <a:t>ashboard</a:t>
            </a:r>
            <a:r>
              <a:rPr lang="ko-KR" altLang="en-US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 err="1">
                <a:solidFill>
                  <a:srgbClr val="FF0000"/>
                </a:solidFill>
              </a:rPr>
              <a:t>the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Top</a:t>
            </a:r>
            <a:r>
              <a:rPr lang="ko-KR" altLang="en-US" sz="2000" dirty="0">
                <a:solidFill>
                  <a:srgbClr val="FF0000"/>
                </a:solidFill>
              </a:rPr>
              <a:t> 10 </a:t>
            </a:r>
            <a:r>
              <a:rPr lang="ko-KR" altLang="en-US" sz="2000" dirty="0" err="1">
                <a:solidFill>
                  <a:srgbClr val="FF0000"/>
                </a:solidFill>
              </a:rPr>
              <a:t>SMEs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with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high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Bankruptcy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rates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are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marked</a:t>
            </a:r>
            <a:r>
              <a:rPr lang="ko-KR" altLang="en-US" sz="2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5F42D3-2CF4-4F0E-B17F-94F6D635FEB9}"/>
              </a:ext>
            </a:extLst>
          </p:cNvPr>
          <p:cNvSpPr/>
          <p:nvPr/>
        </p:nvSpPr>
        <p:spPr>
          <a:xfrm>
            <a:off x="1876425" y="2567886"/>
            <a:ext cx="5819775" cy="2000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96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F46B51-E45D-4CF2-9B7A-1F7F7DC6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753967"/>
            <a:ext cx="5441416" cy="34879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1D4CE0-C5B0-4462-B617-861840381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762372"/>
            <a:ext cx="5441416" cy="348797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B73D2-8E18-4D33-A5DC-8B84BDBB2685}"/>
              </a:ext>
            </a:extLst>
          </p:cNvPr>
          <p:cNvSpPr txBox="1"/>
          <p:nvPr/>
        </p:nvSpPr>
        <p:spPr>
          <a:xfrm>
            <a:off x="1999879" y="5442261"/>
            <a:ext cx="5543333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sz="2400" dirty="0"/>
              <a:t>Both pages provide the same functionality.</a:t>
            </a:r>
            <a:endParaRPr lang="en-US" altLang="ko-KR" sz="2400" dirty="0">
              <a:solidFill>
                <a:srgbClr val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11C2E-21EF-4EE8-967C-C614368717EA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Bankruptcy Ranking </a:t>
            </a:r>
            <a:r>
              <a:rPr lang="en-US" altLang="ko-KR" sz="2000" dirty="0"/>
              <a:t>(Gwangju / </a:t>
            </a:r>
            <a:r>
              <a:rPr lang="en-US" altLang="ko-KR" sz="2000" dirty="0" err="1"/>
              <a:t>Jeonnam</a:t>
            </a:r>
            <a:r>
              <a:rPr lang="en-US" altLang="ko-KR" sz="2000" dirty="0"/>
              <a:t>)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A4D4E4-7FDA-4DC1-A93E-FD46A4577966}"/>
              </a:ext>
            </a:extLst>
          </p:cNvPr>
          <p:cNvSpPr/>
          <p:nvPr/>
        </p:nvSpPr>
        <p:spPr>
          <a:xfrm>
            <a:off x="1576076" y="2238058"/>
            <a:ext cx="4394194" cy="12433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22A8CC-F6AB-4AA3-BE90-B3EFF4EEAD4F}"/>
              </a:ext>
            </a:extLst>
          </p:cNvPr>
          <p:cNvSpPr/>
          <p:nvPr/>
        </p:nvSpPr>
        <p:spPr>
          <a:xfrm>
            <a:off x="1576076" y="3552826"/>
            <a:ext cx="4394194" cy="170592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A54C92-A3CE-4459-811E-4A9D66600EA9}"/>
              </a:ext>
            </a:extLst>
          </p:cNvPr>
          <p:cNvSpPr/>
          <p:nvPr/>
        </p:nvSpPr>
        <p:spPr>
          <a:xfrm>
            <a:off x="6089115" y="2699345"/>
            <a:ext cx="29081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</a:t>
            </a:r>
            <a:r>
              <a:rPr lang="ko-KR" altLang="en-US" dirty="0" err="1">
                <a:solidFill>
                  <a:srgbClr val="00B050"/>
                </a:solidFill>
              </a:rPr>
              <a:t>isualized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the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average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 err="1">
                <a:solidFill>
                  <a:srgbClr val="00B050"/>
                </a:solidFill>
              </a:rPr>
              <a:t>Bankruptcy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rate</a:t>
            </a:r>
            <a:r>
              <a:rPr lang="ko-KR" altLang="en-US" dirty="0">
                <a:solidFill>
                  <a:srgbClr val="00B050"/>
                </a:solidFill>
              </a:rPr>
              <a:t> of </a:t>
            </a:r>
            <a:r>
              <a:rPr lang="ko-KR" altLang="en-US" dirty="0" err="1">
                <a:solidFill>
                  <a:srgbClr val="00B050"/>
                </a:solidFill>
              </a:rPr>
              <a:t>the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region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and </a:t>
            </a:r>
            <a:r>
              <a:rPr lang="en-US" altLang="ko-KR" dirty="0">
                <a:solidFill>
                  <a:srgbClr val="00B050"/>
                </a:solidFill>
              </a:rPr>
              <a:t>showed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a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description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A85CE-28F6-46D1-9B69-C07048E82BD3}"/>
              </a:ext>
            </a:extLst>
          </p:cNvPr>
          <p:cNvSpPr/>
          <p:nvPr/>
        </p:nvSpPr>
        <p:spPr>
          <a:xfrm>
            <a:off x="6089115" y="4335421"/>
            <a:ext cx="29081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In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descending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order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by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Bankruptcy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rate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and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showed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each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feature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 err="1">
                <a:solidFill>
                  <a:srgbClr val="0000FF"/>
                </a:solidFill>
              </a:rPr>
              <a:t>percentage</a:t>
            </a:r>
            <a:r>
              <a:rPr lang="ko-KR" altLang="en-US" dirty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32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D8A262-A139-4F1B-A6D4-90CFAF09C11D}"/>
              </a:ext>
            </a:extLst>
          </p:cNvPr>
          <p:cNvSpPr/>
          <p:nvPr/>
        </p:nvSpPr>
        <p:spPr>
          <a:xfrm>
            <a:off x="531924" y="1258496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Bankruptcy Ranking </a:t>
            </a:r>
            <a:r>
              <a:rPr lang="en-US" altLang="ko-KR" sz="2000" dirty="0"/>
              <a:t>(Search)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F5B4E5-A13E-4EE3-B910-DD8C2E3C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762373"/>
            <a:ext cx="6435764" cy="362011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5DB73D2-8E18-4D33-A5DC-8B84BDBB2685}"/>
              </a:ext>
            </a:extLst>
          </p:cNvPr>
          <p:cNvSpPr txBox="1"/>
          <p:nvPr/>
        </p:nvSpPr>
        <p:spPr>
          <a:xfrm>
            <a:off x="3688168" y="4229899"/>
            <a:ext cx="4808132" cy="1815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ko-KR" dirty="0">
                <a:solidFill>
                  <a:srgbClr val="000000"/>
                </a:solidFill>
              </a:rPr>
              <a:t>Visualized and displayed the analysis results 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for the SMEs that searched.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 - Bankruptcy rate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 - Percentage of each feature </a:t>
            </a:r>
            <a:r>
              <a:rPr lang="en-US" altLang="ko-KR" dirty="0">
                <a:solidFill>
                  <a:srgbClr val="000000"/>
                </a:solidFill>
              </a:rPr>
              <a:t>(graph)</a:t>
            </a:r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 - Brief Description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77AC2D-5992-4BD8-823B-82CF0E3BA905}"/>
              </a:ext>
            </a:extLst>
          </p:cNvPr>
          <p:cNvSpPr/>
          <p:nvPr/>
        </p:nvSpPr>
        <p:spPr>
          <a:xfrm>
            <a:off x="647700" y="2493818"/>
            <a:ext cx="1035627" cy="2909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19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4. CAR: Result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22AB4D-A73A-486C-A98D-FA3E92587283}"/>
              </a:ext>
            </a:extLst>
          </p:cNvPr>
          <p:cNvSpPr/>
          <p:nvPr/>
        </p:nvSpPr>
        <p:spPr>
          <a:xfrm>
            <a:off x="2170071" y="2156966"/>
            <a:ext cx="472340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200" dirty="0">
                <a:solidFill>
                  <a:prstClr val="black"/>
                </a:solidFill>
                <a:ea typeface="나눔스퀘어_ac Bold"/>
              </a:rPr>
              <a:t>Project(Web Site) Address: </a:t>
            </a:r>
          </a:p>
          <a:p>
            <a:pPr lvl="0" algn="ctr">
              <a:defRPr/>
            </a:pPr>
            <a:r>
              <a:rPr lang="en-US" altLang="ko-KR" sz="3200" dirty="0">
                <a:solidFill>
                  <a:prstClr val="black"/>
                </a:solidFill>
                <a:ea typeface="나눔스퀘어_ac Bold"/>
                <a:hlinkClick r:id="rId2"/>
              </a:rPr>
              <a:t>https://</a:t>
            </a:r>
            <a:endParaRPr lang="en-US" altLang="ko-KR" sz="32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9206BF-6F82-4332-888E-EB56AE103FC1}"/>
              </a:ext>
            </a:extLst>
          </p:cNvPr>
          <p:cNvSpPr/>
          <p:nvPr/>
        </p:nvSpPr>
        <p:spPr>
          <a:xfrm>
            <a:off x="1552575" y="4239310"/>
            <a:ext cx="60388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 err="1"/>
              <a:t>Traffic</a:t>
            </a:r>
            <a:r>
              <a:rPr lang="ko-KR" altLang="en-US" sz="2800" dirty="0"/>
              <a:t> </a:t>
            </a:r>
            <a:r>
              <a:rPr lang="ko-KR" altLang="en-US" sz="2800" dirty="0" err="1"/>
              <a:t>is</a:t>
            </a:r>
            <a:r>
              <a:rPr lang="ko-KR" altLang="en-US" sz="2800" dirty="0"/>
              <a:t> </a:t>
            </a:r>
            <a:r>
              <a:rPr lang="ko-KR" altLang="en-US" sz="2800" dirty="0" err="1"/>
              <a:t>limited</a:t>
            </a:r>
            <a:r>
              <a:rPr lang="ko-KR" altLang="en-US" sz="2800" dirty="0"/>
              <a:t> </a:t>
            </a:r>
            <a:r>
              <a:rPr lang="en-US" altLang="ko-KR" sz="2800" dirty="0"/>
              <a:t>now</a:t>
            </a:r>
            <a:r>
              <a:rPr lang="ko-KR" altLang="en-US" sz="2800" dirty="0"/>
              <a:t>, </a:t>
            </a:r>
            <a:endParaRPr lang="en-US" altLang="ko-KR" sz="2800" dirty="0"/>
          </a:p>
          <a:p>
            <a:pPr algn="ctr"/>
            <a:r>
              <a:rPr lang="en-US" altLang="ko-KR" sz="2800" dirty="0"/>
              <a:t>S</a:t>
            </a:r>
            <a:r>
              <a:rPr lang="ko-KR" altLang="en-US" sz="2800" dirty="0" err="1"/>
              <a:t>o</a:t>
            </a:r>
            <a:r>
              <a:rPr lang="ko-KR" altLang="en-US" sz="2800" dirty="0"/>
              <a:t> </a:t>
            </a:r>
            <a:r>
              <a:rPr lang="ko-KR" altLang="en-US" sz="2800" dirty="0" err="1"/>
              <a:t>only</a:t>
            </a:r>
            <a:r>
              <a:rPr lang="ko-KR" altLang="en-US" sz="2800" dirty="0"/>
              <a:t> 4-5 </a:t>
            </a:r>
            <a:r>
              <a:rPr lang="ko-KR" altLang="en-US" sz="2800" dirty="0" err="1"/>
              <a:t>people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algn="ctr"/>
            <a:r>
              <a:rPr lang="ko-KR" altLang="en-US" sz="2800" dirty="0" err="1"/>
              <a:t>can</a:t>
            </a:r>
            <a:r>
              <a:rPr lang="ko-KR" altLang="en-US" sz="2800" dirty="0"/>
              <a:t> </a:t>
            </a:r>
            <a:r>
              <a:rPr lang="ko-KR" altLang="en-US" sz="2800" dirty="0" err="1"/>
              <a:t>connect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at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the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same</a:t>
            </a:r>
            <a:r>
              <a:rPr lang="ko-KR" altLang="en-US" sz="2800" dirty="0"/>
              <a:t> </a:t>
            </a:r>
            <a:r>
              <a:rPr lang="ko-KR" altLang="en-US" sz="2800" dirty="0" err="1"/>
              <a:t>time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246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5. CAR: References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1C9821-CF49-4304-B9F8-B10390A5C3A2}"/>
              </a:ext>
            </a:extLst>
          </p:cNvPr>
          <p:cNvSpPr/>
          <p:nvPr/>
        </p:nvSpPr>
        <p:spPr>
          <a:xfrm>
            <a:off x="497202" y="1302874"/>
            <a:ext cx="7563670" cy="481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 err="1">
                <a:ea typeface="나눔스퀘어_ac Bold"/>
              </a:rPr>
              <a:t>파이썬으로</a:t>
            </a:r>
            <a:r>
              <a:rPr lang="ko-KR" altLang="en-US" sz="2000" dirty="0">
                <a:ea typeface="나눔스퀘어_ac Bold"/>
              </a:rPr>
              <a:t> 데이터 주무르기</a:t>
            </a:r>
            <a:r>
              <a:rPr lang="ko-KR" altLang="en-US" sz="1600" dirty="0">
                <a:ea typeface="나눔스퀘어_ac Bold"/>
              </a:rPr>
              <a:t> 민형기</a:t>
            </a:r>
            <a:r>
              <a:rPr lang="en-US" altLang="ko-KR" sz="1600" dirty="0">
                <a:ea typeface="Adobe Fan Heiti Std B" panose="020B0700000000000000" pitchFamily="34" charset="-128"/>
              </a:rPr>
              <a:t>, </a:t>
            </a:r>
            <a:r>
              <a:rPr lang="ko-KR" altLang="en-US" sz="1600" dirty="0" err="1">
                <a:ea typeface="나눔스퀘어_ac Bold"/>
              </a:rPr>
              <a:t>비제이퍼블릭</a:t>
            </a:r>
            <a:endParaRPr lang="ko-KR" altLang="en-US" sz="1600" dirty="0"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>
                <a:ea typeface="나눔스퀘어_ac Bold"/>
              </a:rPr>
              <a:t>파이썬 라이브러리를 활용한 데이터 분석</a:t>
            </a:r>
            <a:r>
              <a:rPr lang="ko-KR" altLang="en-US" sz="1600" dirty="0">
                <a:ea typeface="나눔스퀘어_ac Bold"/>
              </a:rPr>
              <a:t> </a:t>
            </a:r>
            <a:r>
              <a:rPr lang="ko-KR" altLang="en-US" sz="1600" dirty="0" err="1">
                <a:ea typeface="나눔스퀘어_ac Bold"/>
              </a:rPr>
              <a:t>웨스</a:t>
            </a:r>
            <a:r>
              <a:rPr lang="ko-KR" altLang="en-US" sz="1600" dirty="0">
                <a:ea typeface="나눔스퀘어_ac Bold"/>
              </a:rPr>
              <a:t> </a:t>
            </a:r>
            <a:r>
              <a:rPr lang="ko-KR" altLang="en-US" sz="1600" dirty="0" err="1">
                <a:ea typeface="나눔스퀘어_ac Bold"/>
              </a:rPr>
              <a:t>맥키니</a:t>
            </a:r>
            <a:r>
              <a:rPr lang="en-US" altLang="ko-KR" sz="1600" dirty="0">
                <a:ea typeface="Adobe Fan Heiti Std B" panose="020B0700000000000000" pitchFamily="34" charset="-128"/>
              </a:rPr>
              <a:t>, </a:t>
            </a:r>
            <a:r>
              <a:rPr lang="ko-KR" altLang="en-US" sz="1600" dirty="0" err="1">
                <a:ea typeface="나눔스퀘어_ac Bold"/>
              </a:rPr>
              <a:t>한빛미디어</a:t>
            </a:r>
            <a:endParaRPr lang="ko-KR" altLang="en-US" sz="1600" dirty="0"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ea typeface="Adobe Fan Heiti Std B" panose="020B0700000000000000" pitchFamily="34" charset="-128"/>
              </a:rPr>
              <a:t>Django</a:t>
            </a:r>
            <a:r>
              <a:rPr lang="ko-KR" altLang="en-US" sz="2000" dirty="0">
                <a:ea typeface="나눔스퀘어_ac Bold"/>
              </a:rPr>
              <a:t>로 배우는 쉽고 빠른 웹 개발 </a:t>
            </a:r>
            <a:r>
              <a:rPr lang="en-US" altLang="ko-KR" sz="2000" dirty="0">
                <a:ea typeface="Adobe Fan Heiti Std B" panose="020B0700000000000000" pitchFamily="34" charset="-128"/>
              </a:rPr>
              <a:t>: </a:t>
            </a:r>
            <a:r>
              <a:rPr lang="ko-KR" altLang="en-US" sz="2000" dirty="0">
                <a:ea typeface="나눔스퀘어_ac Bold"/>
              </a:rPr>
              <a:t>파이썬 웹 프로그래밍</a:t>
            </a:r>
            <a:r>
              <a:rPr lang="en-US" altLang="ko-KR" sz="1600" dirty="0">
                <a:ea typeface="Adobe Fan Heiti Std B" panose="020B0700000000000000" pitchFamily="34" charset="-128"/>
              </a:rPr>
              <a:t> </a:t>
            </a:r>
            <a:r>
              <a:rPr lang="ko-KR" altLang="en-US" sz="1600" dirty="0">
                <a:ea typeface="나눔스퀘어_ac Bold"/>
              </a:rPr>
              <a:t>김석훈</a:t>
            </a:r>
            <a:r>
              <a:rPr lang="en-US" altLang="ko-KR" sz="1600" dirty="0">
                <a:ea typeface="Adobe Fan Heiti Std B" panose="020B0700000000000000" pitchFamily="34" charset="-128"/>
              </a:rPr>
              <a:t>, </a:t>
            </a:r>
            <a:r>
              <a:rPr lang="ko-KR" altLang="en-US" sz="1600" dirty="0" err="1">
                <a:ea typeface="나눔스퀘어_ac Bold"/>
              </a:rPr>
              <a:t>한빛미디어</a:t>
            </a:r>
            <a:endParaRPr lang="en-US" altLang="ko-KR" sz="1600" dirty="0"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en-US" altLang="ko-KR" sz="2000" dirty="0">
              <a:ea typeface="Adobe Fan Heiti Std B" panose="020B0700000000000000" pitchFamily="34" charset="-128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Adobe Fan Heiti Std B" panose="020B0700000000000000" pitchFamily="34" charset="-128"/>
                <a:hlinkClick r:id="rId2" tooltip="https://m.blog.naver.com/PostView.nhn?blogId=wiseyoun07&amp;logNo=221135110180&amp;proxyReferer=https:%2F%2Fwww.google.com%2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(https://m.blog.naver.com/PostView.nhn?blogId=wiseyoun07&amp;</a:t>
            </a:r>
            <a:r>
              <a:rPr lang="en-US" altLang="ko-KR" sz="1600" dirty="0">
                <a:ea typeface="나눔스퀘어_ac Bold"/>
                <a:hlinkClick r:id="rId2" tooltip="https://m.blog.naver.com/PostView.nhn?blogId=wiseyoun07&amp;logNo=221135110180&amp;proxyReferer=https:%2F%2Fwww.google.com%2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logNo=221135110180&amp;proxyReferer=https:%2F%2Fwww.google.com%2F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3" tooltip="https://antilibrary.org/7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https://antilibrary.org/700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https://velog.io/@devmin/Django-MySQL-Connect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https://juneyr.dev/2018-02-19/make-bulk-update-from-csv-Django</a:t>
            </a:r>
            <a:r>
              <a:rPr lang="en-US" altLang="ko-KR" sz="1600" dirty="0">
                <a:ea typeface="나눔스퀘어_ac Bold"/>
              </a:rPr>
              <a:t>) 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https://moonlighting.tistory.com/140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https://lsjsj92.tistory.com/480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endParaRPr lang="en-US" altLang="en-US" sz="1400" dirty="0"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107813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24F4E35-9385-4DFF-A3D8-B12E1B30E3A0}"/>
              </a:ext>
            </a:extLst>
          </p:cNvPr>
          <p:cNvCxnSpPr/>
          <p:nvPr/>
        </p:nvCxnSpPr>
        <p:spPr>
          <a:xfrm>
            <a:off x="748695" y="2444216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FEC472-C750-498B-BBBD-C15B30A5EE55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>
                <a:ea typeface="나눔스퀘어_ac Bold"/>
              </a:rPr>
              <a:t>1. CAR: Introduction of Team members</a:t>
            </a:r>
            <a:endParaRPr lang="en-US" altLang="ko-KR" sz="3600" dirty="0">
              <a:ea typeface="나눔스퀘어_ac 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EA9B49-FF19-4B4C-975E-0A56E740E7B6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3203878" y="2125334"/>
            <a:ext cx="1296000" cy="1555200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95818C57-243B-432A-B408-D2E937E454A4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3203878" y="4248932"/>
            <a:ext cx="1295400" cy="1555200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5">
            <a:extLst>
              <a:ext uri="{FF2B5EF4-FFF2-40B4-BE49-F238E27FC236}">
                <a16:creationId xmlns:a16="http://schemas.microsoft.com/office/drawing/2014/main" id="{C37ECB48-A548-494C-947F-1066F8112893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4644123" y="4248932"/>
            <a:ext cx="1295400" cy="1555200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그림 40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8ABB3192-84D5-4DFB-B506-0560A343B23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4644124" y="2125334"/>
            <a:ext cx="1295399" cy="1554201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F41A4B3-271C-4F98-ABDC-6991EC1AC822}"/>
              </a:ext>
            </a:extLst>
          </p:cNvPr>
          <p:cNvSpPr/>
          <p:nvPr/>
        </p:nvSpPr>
        <p:spPr>
          <a:xfrm>
            <a:off x="566004" y="1998719"/>
            <a:ext cx="2610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나눔스퀘어_ac Bold"/>
              </a:rPr>
              <a:t>LIM, HYEONG-YEOL</a:t>
            </a:r>
            <a:endParaRPr lang="ko-KR" altLang="en-US" sz="2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50D5FE-058A-40B8-A278-B768FD1CC4D5}"/>
              </a:ext>
            </a:extLst>
          </p:cNvPr>
          <p:cNvSpPr/>
          <p:nvPr/>
        </p:nvSpPr>
        <p:spPr>
          <a:xfrm>
            <a:off x="1082877" y="4125032"/>
            <a:ext cx="20842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나눔스퀘어_ac Bold"/>
              </a:rPr>
              <a:t>KIM, DONG-JIN</a:t>
            </a:r>
            <a:endParaRPr lang="ko-KR" altLang="en-US" sz="2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09C7DD9-E9F7-4641-92A9-C5809E6BAA63}"/>
              </a:ext>
            </a:extLst>
          </p:cNvPr>
          <p:cNvSpPr/>
          <p:nvPr/>
        </p:nvSpPr>
        <p:spPr>
          <a:xfrm>
            <a:off x="5975700" y="1992077"/>
            <a:ext cx="1993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나눔스퀘어_ac Bold"/>
              </a:rPr>
              <a:t>JO, JAE-HYEOK</a:t>
            </a:r>
            <a:endParaRPr lang="ko-KR" altLang="en-US" sz="2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893D00D-9E36-446C-B57E-A64E6F73DF60}"/>
              </a:ext>
            </a:extLst>
          </p:cNvPr>
          <p:cNvSpPr/>
          <p:nvPr/>
        </p:nvSpPr>
        <p:spPr>
          <a:xfrm>
            <a:off x="5975700" y="4125032"/>
            <a:ext cx="2017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ea typeface="나눔스퀘어_ac Bold"/>
              </a:rPr>
              <a:t>KIM, TAE-WAN</a:t>
            </a:r>
            <a:endParaRPr lang="ko-KR" altLang="en-US" sz="24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1C5B0CD-C43B-4109-9DC4-07F95BA7A4A1}"/>
              </a:ext>
            </a:extLst>
          </p:cNvPr>
          <p:cNvCxnSpPr/>
          <p:nvPr/>
        </p:nvCxnSpPr>
        <p:spPr>
          <a:xfrm>
            <a:off x="748695" y="4577273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11FBC53-DF3A-41B6-9351-1D0E41A50713}"/>
              </a:ext>
            </a:extLst>
          </p:cNvPr>
          <p:cNvCxnSpPr/>
          <p:nvPr/>
        </p:nvCxnSpPr>
        <p:spPr>
          <a:xfrm>
            <a:off x="5939523" y="4577273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3026106-4133-422D-A1DD-04414EAB6BFB}"/>
              </a:ext>
            </a:extLst>
          </p:cNvPr>
          <p:cNvCxnSpPr/>
          <p:nvPr/>
        </p:nvCxnSpPr>
        <p:spPr>
          <a:xfrm>
            <a:off x="5939523" y="2460384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612F59-09BD-4A10-8C20-20239F42E2AB}"/>
              </a:ext>
            </a:extLst>
          </p:cNvPr>
          <p:cNvSpPr/>
          <p:nvPr/>
        </p:nvSpPr>
        <p:spPr>
          <a:xfrm>
            <a:off x="819302" y="2460384"/>
            <a:ext cx="23575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나눔스퀘어_ac Bold"/>
                <a:hlinkClick r:id="rId6"/>
              </a:rPr>
              <a:t>doodleima@naver.com</a:t>
            </a:r>
            <a:endParaRPr lang="en-US" altLang="ko-KR" dirty="0">
              <a:ea typeface="나눔스퀘어_ac Bold"/>
            </a:endParaRPr>
          </a:p>
          <a:p>
            <a:endParaRPr lang="en-US" altLang="ko-KR" dirty="0">
              <a:ea typeface="나눔스퀘어_ac Bold"/>
            </a:endParaRPr>
          </a:p>
          <a:p>
            <a:pPr algn="r"/>
            <a:r>
              <a:rPr lang="en-US" altLang="ko-KR" dirty="0">
                <a:ea typeface="나눔스퀘어_ac Bold"/>
              </a:rPr>
              <a:t>Data Processing</a:t>
            </a:r>
          </a:p>
          <a:p>
            <a:pPr algn="r"/>
            <a:r>
              <a:rPr lang="en-US" altLang="ko-KR" dirty="0">
                <a:ea typeface="나눔스퀘어_ac Bold"/>
              </a:rPr>
              <a:t>Data Analysis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8F56EFC-2A99-4878-89B4-423AEF0F68B2}"/>
              </a:ext>
            </a:extLst>
          </p:cNvPr>
          <p:cNvSpPr/>
          <p:nvPr/>
        </p:nvSpPr>
        <p:spPr>
          <a:xfrm>
            <a:off x="611484" y="4596370"/>
            <a:ext cx="2566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나눔스퀘어_ac Bold"/>
                <a:hlinkClick r:id="rId7"/>
              </a:rPr>
              <a:t>engadoridori@gmail.com</a:t>
            </a:r>
            <a:endParaRPr lang="en-US" altLang="ko-KR" dirty="0">
              <a:ea typeface="나눔스퀘어_ac Bold"/>
            </a:endParaRPr>
          </a:p>
          <a:p>
            <a:endParaRPr lang="en-US" altLang="ko-KR" dirty="0">
              <a:ea typeface="나눔스퀘어_ac Bold"/>
            </a:endParaRPr>
          </a:p>
          <a:p>
            <a:pPr algn="r"/>
            <a:r>
              <a:rPr lang="en-US" altLang="ko-KR" dirty="0">
                <a:ea typeface="나눔스퀘어_ac Bold"/>
              </a:rPr>
              <a:t>Data Processing</a:t>
            </a:r>
          </a:p>
          <a:p>
            <a:pPr algn="r"/>
            <a:r>
              <a:rPr lang="en-US" altLang="ko-KR" dirty="0">
                <a:ea typeface="나눔스퀘어_ac Bold"/>
              </a:rPr>
              <a:t>Data Analysis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B9BA40-5961-4F4F-A3F8-3C2DC0E52325}"/>
              </a:ext>
            </a:extLst>
          </p:cNvPr>
          <p:cNvSpPr/>
          <p:nvPr/>
        </p:nvSpPr>
        <p:spPr>
          <a:xfrm>
            <a:off x="5975700" y="2477010"/>
            <a:ext cx="29059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나눔스퀘어_ac Bold"/>
                <a:hlinkClick r:id="rId8"/>
              </a:rPr>
              <a:t>jjhst2285@naver.com</a:t>
            </a:r>
            <a:endParaRPr lang="en-US" altLang="ko-KR" dirty="0">
              <a:ea typeface="나눔스퀘어_ac Bold"/>
            </a:endParaRPr>
          </a:p>
          <a:p>
            <a:endParaRPr lang="en-US" altLang="ko-KR" dirty="0">
              <a:ea typeface="나눔스퀘어_ac Bold"/>
            </a:endParaRPr>
          </a:p>
          <a:p>
            <a:r>
              <a:rPr lang="en-US" altLang="ko-KR" dirty="0">
                <a:ea typeface="나눔스퀘어_ac Bold"/>
              </a:rPr>
              <a:t>Web Service Design</a:t>
            </a:r>
          </a:p>
          <a:p>
            <a:r>
              <a:rPr lang="en-US" altLang="ko-KR" dirty="0">
                <a:ea typeface="나눔스퀘어_ac Bold"/>
              </a:rPr>
              <a:t>Web Service Implementation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5F4E78D-B385-4064-8089-9E45CD1F04EB}"/>
              </a:ext>
            </a:extLst>
          </p:cNvPr>
          <p:cNvSpPr/>
          <p:nvPr/>
        </p:nvSpPr>
        <p:spPr>
          <a:xfrm>
            <a:off x="5975700" y="4595010"/>
            <a:ext cx="24079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ea typeface="나눔스퀘어_ac Bold"/>
                <a:hlinkClick r:id="rId9"/>
              </a:rPr>
              <a:t>ktwan0782@gmail.com</a:t>
            </a:r>
            <a:endParaRPr lang="en-US" altLang="ko-KR" dirty="0">
              <a:ea typeface="나눔스퀘어_ac Bold"/>
            </a:endParaRPr>
          </a:p>
          <a:p>
            <a:endParaRPr lang="en-US" altLang="ko-KR" dirty="0">
              <a:ea typeface="나눔스퀘어_ac Bold"/>
            </a:endParaRPr>
          </a:p>
          <a:p>
            <a:r>
              <a:rPr lang="en-US" altLang="ko-KR" dirty="0" err="1">
                <a:ea typeface="나눔스퀘어_ac Bold"/>
              </a:rPr>
              <a:t>DataBase</a:t>
            </a:r>
            <a:r>
              <a:rPr lang="en-US" altLang="ko-KR" dirty="0">
                <a:ea typeface="나눔스퀘어_ac Bold"/>
              </a:rPr>
              <a:t> Model Design</a:t>
            </a:r>
          </a:p>
          <a:p>
            <a:r>
              <a:rPr lang="en-US" altLang="ko-KR" dirty="0">
                <a:ea typeface="나눔스퀘어_ac Bold"/>
              </a:rPr>
              <a:t>Web Service Design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FCA397-E648-4521-82F0-FF8B9D71087D}"/>
              </a:ext>
            </a:extLst>
          </p:cNvPr>
          <p:cNvSpPr/>
          <p:nvPr/>
        </p:nvSpPr>
        <p:spPr>
          <a:xfrm>
            <a:off x="518115" y="1320403"/>
            <a:ext cx="5635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The team is made up of 4 people.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325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8614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5. CAR: References</a:t>
            </a: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1C9821-CF49-4304-B9F8-B10390A5C3A2}"/>
              </a:ext>
            </a:extLst>
          </p:cNvPr>
          <p:cNvSpPr/>
          <p:nvPr/>
        </p:nvSpPr>
        <p:spPr>
          <a:xfrm>
            <a:off x="497202" y="1302874"/>
            <a:ext cx="7563670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https://news.mt.co.kr/mtview.php?no=2017012415025747064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3" tooltip="https://dowtech.tistory.com/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https://dowtech.tistory.com/3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4" tooltip="https://yongbeomkim.github.io/django/django-d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https://yongbeomkim.github.io/django/django-d3/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ea typeface="나눔스퀘어_ac Bold"/>
                <a:hlinkClick r:id="rId5" tooltip="https://coding-factory.tistory.com/1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https://coding-factory.tistory.com/180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latin typeface="Whitney"/>
                <a:hlinkClick r:id="rId6" tooltip="https://unikys.tistory.com/369"/>
              </a:rPr>
              <a:t>https://unikys.tistory.com/369</a:t>
            </a:r>
            <a:r>
              <a:rPr lang="en-US" altLang="ko-KR" sz="1600" dirty="0"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dirty="0">
                <a:ea typeface="나눔스퀘어_ac Bold"/>
              </a:rPr>
              <a:t>(</a:t>
            </a:r>
            <a:r>
              <a:rPr lang="en-US" altLang="ko-KR" sz="1600" dirty="0">
                <a:latin typeface="Whitney"/>
                <a:hlinkClick r:id="rId7" tooltip="https://steemit.com/kr/@tanky/django-or-feat-highcharts"/>
              </a:rPr>
              <a:t>https://steemit.com/kr/@tanky/django-or-feat-highcharts</a:t>
            </a:r>
            <a:r>
              <a:rPr lang="en-US" altLang="ko-KR" sz="1600" dirty="0">
                <a:ea typeface="나눔스퀘어_ac 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1266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D455C6-CE1B-4BA9-BDC4-9289286B4F1F}"/>
              </a:ext>
            </a:extLst>
          </p:cNvPr>
          <p:cNvSpPr/>
          <p:nvPr/>
        </p:nvSpPr>
        <p:spPr>
          <a:xfrm>
            <a:off x="719137" y="1213009"/>
            <a:ext cx="770572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6600">
                <a:solidFill>
                  <a:prstClr val="black"/>
                </a:solidFill>
                <a:ea typeface="나눔스퀘어_ac Bold"/>
              </a:rPr>
              <a:t>Q &amp; A</a:t>
            </a:r>
          </a:p>
          <a:p>
            <a:pPr lvl="0" algn="ctr">
              <a:defRPr/>
            </a:pPr>
            <a:endParaRPr lang="en-US" altLang="ko-KR" sz="3600">
              <a:solidFill>
                <a:prstClr val="black"/>
              </a:solidFill>
              <a:ea typeface="나눔스퀘어_ac Bold"/>
            </a:endParaRPr>
          </a:p>
          <a:p>
            <a:pPr lvl="0" algn="ctr">
              <a:defRPr/>
            </a:pPr>
            <a:r>
              <a:rPr lang="en-US" altLang="ko-KR" sz="3600">
                <a:solidFill>
                  <a:prstClr val="black"/>
                </a:solidFill>
                <a:ea typeface="나눔스퀘어_ac Bold"/>
              </a:rPr>
              <a:t>Thanks for watching!</a:t>
            </a:r>
            <a:endParaRPr lang="en-US" altLang="ko-KR" sz="3600" dirty="0">
              <a:solidFill>
                <a:prstClr val="black"/>
              </a:solidFill>
              <a:ea typeface="나눔스퀘어_ac Bold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DA17722-A95E-484B-947E-41377311C8AB}"/>
              </a:ext>
            </a:extLst>
          </p:cNvPr>
          <p:cNvGrpSpPr/>
          <p:nvPr/>
        </p:nvGrpSpPr>
        <p:grpSpPr>
          <a:xfrm>
            <a:off x="3056561" y="2281498"/>
            <a:ext cx="3030876" cy="79011"/>
            <a:chOff x="1" y="1234997"/>
            <a:chExt cx="11233744" cy="14719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3AB0E23-BA57-4ED8-9E5B-94A08549DD19}"/>
                </a:ext>
              </a:extLst>
            </p:cNvPr>
            <p:cNvSpPr/>
            <p:nvPr userDrawn="1"/>
          </p:nvSpPr>
          <p:spPr>
            <a:xfrm>
              <a:off x="1" y="1234997"/>
              <a:ext cx="2944023" cy="1471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ADD0B29-A27C-4E1F-BFE4-A82FCB07026C}"/>
                </a:ext>
              </a:extLst>
            </p:cNvPr>
            <p:cNvSpPr/>
            <p:nvPr userDrawn="1"/>
          </p:nvSpPr>
          <p:spPr>
            <a:xfrm>
              <a:off x="145456" y="1234998"/>
              <a:ext cx="11088289" cy="14719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AA36D8-5F89-42B2-A1C7-EE491B90C7D4}"/>
              </a:ext>
            </a:extLst>
          </p:cNvPr>
          <p:cNvSpPr/>
          <p:nvPr/>
        </p:nvSpPr>
        <p:spPr>
          <a:xfrm>
            <a:off x="925874" y="4408589"/>
            <a:ext cx="7331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200" dirty="0" err="1">
                <a:solidFill>
                  <a:prstClr val="black"/>
                </a:solidFill>
                <a:ea typeface="나눔스퀘어_ac Bold"/>
              </a:rPr>
              <a:t>Github</a:t>
            </a:r>
            <a:r>
              <a:rPr lang="en-US" altLang="ko-KR" sz="3200" dirty="0">
                <a:solidFill>
                  <a:prstClr val="black"/>
                </a:solidFill>
                <a:ea typeface="나눔스퀘어_ac Bold"/>
              </a:rPr>
              <a:t> : </a:t>
            </a:r>
            <a:r>
              <a:rPr lang="en-US" altLang="ko-KR" sz="3200" dirty="0">
                <a:solidFill>
                  <a:prstClr val="black"/>
                </a:solidFill>
                <a:ea typeface="나눔스퀘어_ac Bold"/>
                <a:hlinkClick r:id="rId2"/>
              </a:rPr>
              <a:t>https://github.com/cutiecrab/CAR</a:t>
            </a:r>
            <a:endParaRPr lang="en-US" altLang="ko-KR" sz="3200" dirty="0">
              <a:solidFill>
                <a:prstClr val="black"/>
              </a:solidFill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26140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35D82E3-0A85-4256-BEF4-99C401D25AA1}"/>
              </a:ext>
            </a:extLst>
          </p:cNvPr>
          <p:cNvSpPr/>
          <p:nvPr/>
        </p:nvSpPr>
        <p:spPr>
          <a:xfrm>
            <a:off x="2286000" y="14044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 err="1"/>
              <a:t>Do</a:t>
            </a:r>
            <a:r>
              <a:rPr lang="ko-KR" altLang="en-US" sz="2400" dirty="0"/>
              <a:t> </a:t>
            </a:r>
            <a:r>
              <a:rPr lang="ko-KR" altLang="en-US" sz="2400" dirty="0" err="1"/>
              <a:t>you</a:t>
            </a:r>
            <a:r>
              <a:rPr lang="ko-KR" altLang="en-US" sz="2400" dirty="0"/>
              <a:t> </a:t>
            </a:r>
            <a:r>
              <a:rPr lang="ko-KR" altLang="en-US" sz="2400" dirty="0" err="1"/>
              <a:t>know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algn="ctr"/>
            <a:r>
              <a:rPr lang="en-US" altLang="ko-KR" sz="2400" dirty="0"/>
              <a:t>W</a:t>
            </a:r>
            <a:r>
              <a:rPr lang="ko-KR" altLang="en-US" sz="2400" dirty="0" err="1"/>
              <a:t>hat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these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cases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have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common</a:t>
            </a:r>
            <a:r>
              <a:rPr lang="ko-KR" altLang="en-US" sz="2400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D4A1C1-FC2D-47E6-A916-C2120EEE6D0F}"/>
              </a:ext>
            </a:extLst>
          </p:cNvPr>
          <p:cNvSpPr/>
          <p:nvPr/>
        </p:nvSpPr>
        <p:spPr>
          <a:xfrm>
            <a:off x="370829" y="2886555"/>
            <a:ext cx="25571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</a:rPr>
              <a:t>IMF Financial Crisis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(1997 ~ 2001)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0B7793-70F7-46D8-94CD-62468ACDA8EB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2. CAR: Purpose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4C971F-C3E7-468D-A56A-51D54F5DAF41}"/>
              </a:ext>
            </a:extLst>
          </p:cNvPr>
          <p:cNvSpPr/>
          <p:nvPr/>
        </p:nvSpPr>
        <p:spPr>
          <a:xfrm>
            <a:off x="3152444" y="2888458"/>
            <a:ext cx="28391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</a:rPr>
              <a:t>World Financial Crisis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(from the US, 2007 ~ 2008)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E0B933-4B5A-4F98-82E1-A340F7CBAC30}"/>
              </a:ext>
            </a:extLst>
          </p:cNvPr>
          <p:cNvSpPr/>
          <p:nvPr/>
        </p:nvSpPr>
        <p:spPr>
          <a:xfrm>
            <a:off x="6304889" y="2888458"/>
            <a:ext cx="233878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</a:rPr>
              <a:t>COVID-19</a:t>
            </a: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(2019 ~ 2020(Current))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DA6D3A-1DA8-45E9-A034-77D9525D6947}"/>
              </a:ext>
            </a:extLst>
          </p:cNvPr>
          <p:cNvSpPr/>
          <p:nvPr/>
        </p:nvSpPr>
        <p:spPr>
          <a:xfrm>
            <a:off x="3298797" y="4351976"/>
            <a:ext cx="2546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“Unpredictable”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23586D-1069-4A8A-B2C0-3C67070DE0FC}"/>
              </a:ext>
            </a:extLst>
          </p:cNvPr>
          <p:cNvSpPr/>
          <p:nvPr/>
        </p:nvSpPr>
        <p:spPr>
          <a:xfrm>
            <a:off x="2772103" y="4930378"/>
            <a:ext cx="35997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“Liquidity Crisis Results”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4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0B7793-70F7-46D8-94CD-62468ACDA8EB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2. CAR: Purpose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_2.1. CAR: Motivation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23586D-1069-4A8A-B2C0-3C67070DE0FC}"/>
              </a:ext>
            </a:extLst>
          </p:cNvPr>
          <p:cNvSpPr/>
          <p:nvPr/>
        </p:nvSpPr>
        <p:spPr>
          <a:xfrm>
            <a:off x="518115" y="1320403"/>
            <a:ext cx="7757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</a:rPr>
              <a:t>Liquidity Crisis : </a:t>
            </a:r>
            <a:r>
              <a:rPr lang="en-US" altLang="ko-KR" sz="2400" dirty="0">
                <a:solidFill>
                  <a:srgbClr val="000000"/>
                </a:solidFill>
              </a:rPr>
              <a:t>Case the flow of money is not smooth</a:t>
            </a:r>
            <a:endParaRPr lang="ko-KR" altLang="en-US" sz="2800" dirty="0">
              <a:solidFill>
                <a:srgbClr val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24364F-600D-4ADF-A499-C6110D5826AD}"/>
              </a:ext>
            </a:extLst>
          </p:cNvPr>
          <p:cNvSpPr/>
          <p:nvPr/>
        </p:nvSpPr>
        <p:spPr>
          <a:xfrm>
            <a:off x="518115" y="2235547"/>
            <a:ext cx="7463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Large Enterprises are easy to deal with a Liquidity Crisis.</a:t>
            </a:r>
          </a:p>
          <a:p>
            <a:r>
              <a:rPr lang="en-US" altLang="ko-KR" sz="2400" dirty="0"/>
              <a:t>But Small &amp; Medium Enterprises(SMEs) are relatively prone to Bankruptcy when faced with a Liquidity Crisis.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ACA53-DCF4-4322-9301-6DFB13A18D08}"/>
              </a:ext>
            </a:extLst>
          </p:cNvPr>
          <p:cNvSpPr/>
          <p:nvPr/>
        </p:nvSpPr>
        <p:spPr>
          <a:xfrm>
            <a:off x="518115" y="3598605"/>
            <a:ext cx="74638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And, Large Enterprises </a:t>
            </a:r>
            <a:r>
              <a:rPr lang="en-US" altLang="ko-KR" sz="2400" dirty="0">
                <a:solidFill>
                  <a:srgbClr val="0000FF"/>
                </a:solidFill>
              </a:rPr>
              <a:t>have a lot of reports 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that Analyze Liquidity Crisis,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But </a:t>
            </a:r>
            <a:r>
              <a:rPr lang="en-US" altLang="ko-KR" sz="2400" dirty="0">
                <a:solidFill>
                  <a:srgbClr val="FF0000"/>
                </a:solidFill>
              </a:rPr>
              <a:t>few(or not) reports </a:t>
            </a:r>
            <a:r>
              <a:rPr lang="en-US" altLang="ko-KR" sz="2400" dirty="0">
                <a:solidFill>
                  <a:srgbClr val="000000"/>
                </a:solidFill>
              </a:rPr>
              <a:t>on SMEs.</a:t>
            </a:r>
          </a:p>
          <a:p>
            <a:endParaRPr lang="en-US" altLang="ko-KR" sz="2400" dirty="0">
              <a:solidFill>
                <a:srgbClr val="000000"/>
              </a:solidFill>
            </a:endParaRPr>
          </a:p>
          <a:p>
            <a:r>
              <a:rPr lang="en-US" altLang="ko-KR" sz="2400" dirty="0">
                <a:solidFill>
                  <a:srgbClr val="000000"/>
                </a:solidFill>
              </a:rPr>
              <a:t>This is the motive for the project CAR:</a:t>
            </a:r>
          </a:p>
        </p:txBody>
      </p:sp>
    </p:spTree>
    <p:extLst>
      <p:ext uri="{BB962C8B-B14F-4D97-AF65-F5344CB8AC3E}">
        <p14:creationId xmlns:p14="http://schemas.microsoft.com/office/powerpoint/2010/main" val="237565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9D2859-72D6-403D-BD30-E9D5AD0EF872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2. CAR: Purpose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_2.2. CAR: Purpose &amp; Expectation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E0F1FE-0AE0-4DAE-BCE0-997B0B8F6F2F}"/>
              </a:ext>
            </a:extLst>
          </p:cNvPr>
          <p:cNvSpPr/>
          <p:nvPr/>
        </p:nvSpPr>
        <p:spPr>
          <a:xfrm>
            <a:off x="651465" y="1524176"/>
            <a:ext cx="7463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By </a:t>
            </a:r>
            <a:r>
              <a:rPr lang="en-US" altLang="ko-KR" sz="2400" dirty="0"/>
              <a:t>providing bankruptcy </a:t>
            </a:r>
            <a:r>
              <a:rPr lang="en-US" altLang="ko-KR" dirty="0"/>
              <a:t>(through Liquidity Crisis-related features)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we can help SMEs stay safe.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FDAA22-36CE-4115-A812-0280B153CCBC}"/>
              </a:ext>
            </a:extLst>
          </p:cNvPr>
          <p:cNvSpPr/>
          <p:nvPr/>
        </p:nvSpPr>
        <p:spPr>
          <a:xfrm>
            <a:off x="651465" y="2797900"/>
            <a:ext cx="777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Noto Sans"/>
              </a:rPr>
              <a:t>So, We will provide a report in the </a:t>
            </a:r>
            <a:r>
              <a:rPr lang="en-US" altLang="ko-KR" sz="2400" b="1" dirty="0">
                <a:solidFill>
                  <a:srgbClr val="0000FF"/>
                </a:solidFill>
                <a:latin typeface="Noto Sans"/>
              </a:rPr>
              <a:t>form of a Website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 Sans"/>
              </a:rPr>
              <a:t>(By analyzing the bankruptcy &amp; the proportion of each feature.)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4B36D6-675E-4314-A660-AD757845676E}"/>
              </a:ext>
            </a:extLst>
          </p:cNvPr>
          <p:cNvSpPr/>
          <p:nvPr/>
        </p:nvSpPr>
        <p:spPr>
          <a:xfrm>
            <a:off x="651465" y="3998229"/>
            <a:ext cx="7778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Noto Sans"/>
              </a:rPr>
              <a:t>And Using this, SMEs…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EA04FF-ACF5-4CCD-8501-D8327D2914E1}"/>
              </a:ext>
            </a:extLst>
          </p:cNvPr>
          <p:cNvSpPr/>
          <p:nvPr/>
        </p:nvSpPr>
        <p:spPr>
          <a:xfrm>
            <a:off x="1374810" y="4971920"/>
            <a:ext cx="6667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It c</a:t>
            </a:r>
            <a:r>
              <a:rPr lang="ko-KR" altLang="en-US" sz="2400" b="1" dirty="0" err="1">
                <a:solidFill>
                  <a:srgbClr val="0000FF"/>
                </a:solidFill>
              </a:rPr>
              <a:t>an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ko-KR" altLang="en-US" sz="2400" b="1" dirty="0" err="1">
                <a:solidFill>
                  <a:srgbClr val="0000FF"/>
                </a:solidFill>
              </a:rPr>
              <a:t>be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ko-KR" altLang="en-US" sz="2400" b="1" dirty="0" err="1">
                <a:solidFill>
                  <a:srgbClr val="0000FF"/>
                </a:solidFill>
              </a:rPr>
              <a:t>used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ko-KR" altLang="en-US" sz="2400" b="1" dirty="0" err="1">
                <a:solidFill>
                  <a:srgbClr val="0000FF"/>
                </a:solidFill>
              </a:rPr>
              <a:t>as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ko-KR" altLang="en-US" sz="2400" b="1" dirty="0" err="1">
                <a:solidFill>
                  <a:srgbClr val="0000FF"/>
                </a:solidFill>
              </a:rPr>
              <a:t>a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</a:rPr>
              <a:t>enterprise </a:t>
            </a:r>
            <a:r>
              <a:rPr lang="ko-KR" altLang="en-US" sz="2400" b="1" dirty="0" err="1">
                <a:solidFill>
                  <a:srgbClr val="0000FF"/>
                </a:solidFill>
              </a:rPr>
              <a:t>evaluation</a:t>
            </a:r>
            <a:r>
              <a:rPr lang="ko-KR" altLang="en-US" sz="2400" b="1" dirty="0">
                <a:solidFill>
                  <a:srgbClr val="0000FF"/>
                </a:solidFill>
              </a:rPr>
              <a:t> </a:t>
            </a:r>
            <a:r>
              <a:rPr lang="ko-KR" altLang="en-US" sz="2400" b="1" dirty="0" err="1">
                <a:solidFill>
                  <a:srgbClr val="0000FF"/>
                </a:solidFill>
              </a:rPr>
              <a:t>material</a:t>
            </a:r>
            <a:r>
              <a:rPr lang="ko-KR" altLang="en-US" sz="24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EE3538-015A-412A-B205-1F9200E04ADD}"/>
              </a:ext>
            </a:extLst>
          </p:cNvPr>
          <p:cNvSpPr/>
          <p:nvPr/>
        </p:nvSpPr>
        <p:spPr>
          <a:xfrm>
            <a:off x="656728" y="4510255"/>
            <a:ext cx="7830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00FF"/>
                </a:solidFill>
              </a:rPr>
              <a:t>They can figure out the main cause of bankruptcy &amp; solve it.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0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7757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 _3.1. CAR: Development Procedures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10476A-B485-4AF5-B3A3-710E24202CB3}"/>
              </a:ext>
            </a:extLst>
          </p:cNvPr>
          <p:cNvSpPr/>
          <p:nvPr/>
        </p:nvSpPr>
        <p:spPr>
          <a:xfrm>
            <a:off x="465178" y="4459282"/>
            <a:ext cx="1736646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Project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Implementation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CC18A6-C87E-4C2F-BADD-0EACB22544D7}"/>
              </a:ext>
            </a:extLst>
          </p:cNvPr>
          <p:cNvSpPr/>
          <p:nvPr/>
        </p:nvSpPr>
        <p:spPr>
          <a:xfrm>
            <a:off x="5064251" y="446743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Web Site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Build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ABE67C-A308-40EB-969C-47E59F50D6FD}"/>
              </a:ext>
            </a:extLst>
          </p:cNvPr>
          <p:cNvSpPr/>
          <p:nvPr/>
        </p:nvSpPr>
        <p:spPr>
          <a:xfrm>
            <a:off x="6858000" y="4459280"/>
            <a:ext cx="1736646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Web Server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Release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CF0E7E9-1C40-4C86-B6B5-A71121209947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 rot="5400000" flipH="1" flipV="1">
            <a:off x="4529911" y="2146409"/>
            <a:ext cx="2" cy="6392822"/>
          </a:xfrm>
          <a:prstGeom prst="bentConnector3">
            <a:avLst>
              <a:gd name="adj1" fmla="val -114300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E2C075-81BA-4C68-AF8A-BF2A4F951B9E}"/>
              </a:ext>
            </a:extLst>
          </p:cNvPr>
          <p:cNvSpPr/>
          <p:nvPr/>
        </p:nvSpPr>
        <p:spPr>
          <a:xfrm>
            <a:off x="465178" y="1706058"/>
            <a:ext cx="1736646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Operating System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B10AEF-537A-4FBC-9435-56EE1CA451F7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1333501" y="2589597"/>
            <a:ext cx="0" cy="4930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747768-862A-44D4-89A3-8C68DB2E6EF9}"/>
              </a:ext>
            </a:extLst>
          </p:cNvPr>
          <p:cNvSpPr/>
          <p:nvPr/>
        </p:nvSpPr>
        <p:spPr>
          <a:xfrm>
            <a:off x="2201822" y="1878516"/>
            <a:ext cx="17366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Based on</a:t>
            </a:r>
          </a:p>
          <a:p>
            <a:pPr algn="ctr"/>
            <a:r>
              <a:rPr lang="en-US" altLang="ko-KR" dirty="0"/>
              <a:t>MS windows 10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7189B2-D97C-445F-942C-93BFF8946B86}"/>
              </a:ext>
            </a:extLst>
          </p:cNvPr>
          <p:cNvSpPr/>
          <p:nvPr/>
        </p:nvSpPr>
        <p:spPr>
          <a:xfrm>
            <a:off x="2471617" y="4086387"/>
            <a:ext cx="1197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ea typeface="나눔스퀘어_ac Bold"/>
              </a:rPr>
              <a:t>Python</a:t>
            </a:r>
            <a:r>
              <a:rPr lang="ko-KR" altLang="en-US" dirty="0">
                <a:ea typeface="나눔스퀘어_ac Bold"/>
              </a:rPr>
              <a:t> </a:t>
            </a:r>
            <a:r>
              <a:rPr lang="en-US" altLang="ko-KR" dirty="0">
                <a:ea typeface="나눔스퀘어_ac Bold"/>
              </a:rPr>
              <a:t>3.7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3B6E98-F658-42A7-8858-240F34F3919D}"/>
              </a:ext>
            </a:extLst>
          </p:cNvPr>
          <p:cNvSpPr/>
          <p:nvPr/>
        </p:nvSpPr>
        <p:spPr>
          <a:xfrm>
            <a:off x="3765147" y="4093621"/>
            <a:ext cx="118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ea typeface="나눔스퀘어_ac Bold"/>
              </a:rPr>
              <a:t>MySQL 8.0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3C6688-8DE5-4C43-AA8F-CB7B436951ED}"/>
              </a:ext>
            </a:extLst>
          </p:cNvPr>
          <p:cNvSpPr/>
          <p:nvPr/>
        </p:nvSpPr>
        <p:spPr>
          <a:xfrm>
            <a:off x="4993714" y="4093621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ea typeface="나눔스퀘어_ac Bold"/>
              </a:rPr>
              <a:t>Django 2.1.1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186727-F060-4E6D-9525-C5C15CDFDC04}"/>
              </a:ext>
            </a:extLst>
          </p:cNvPr>
          <p:cNvSpPr/>
          <p:nvPr/>
        </p:nvSpPr>
        <p:spPr>
          <a:xfrm>
            <a:off x="6859265" y="4082714"/>
            <a:ext cx="717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>
                <a:ea typeface="나눔스퀘어_ac Bold"/>
              </a:rPr>
              <a:t>ngrok</a:t>
            </a:r>
            <a:endParaRPr lang="en-US" altLang="ko-KR" dirty="0">
              <a:ea typeface="나눔스퀘어_ac Bold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6712DB-190D-4FE2-B12B-C062FCB9F21D}"/>
              </a:ext>
            </a:extLst>
          </p:cNvPr>
          <p:cNvSpPr/>
          <p:nvPr/>
        </p:nvSpPr>
        <p:spPr>
          <a:xfrm>
            <a:off x="465178" y="3082670"/>
            <a:ext cx="1736646" cy="8835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Project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Design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848404-60E4-445E-AAE4-9B000DCD80E1}"/>
              </a:ext>
            </a:extLst>
          </p:cNvPr>
          <p:cNvCxnSpPr>
            <a:cxnSpLocks/>
            <a:stCxn id="22" idx="2"/>
            <a:endCxn id="3" idx="0"/>
          </p:cNvCxnSpPr>
          <p:nvPr/>
        </p:nvCxnSpPr>
        <p:spPr>
          <a:xfrm>
            <a:off x="1333501" y="3966209"/>
            <a:ext cx="0" cy="49307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ECC917B-B8FD-4155-AFD5-9981AA10AF09}"/>
              </a:ext>
            </a:extLst>
          </p:cNvPr>
          <p:cNvSpPr/>
          <p:nvPr/>
        </p:nvSpPr>
        <p:spPr>
          <a:xfrm>
            <a:off x="3938468" y="1666267"/>
            <a:ext cx="3164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However</a:t>
            </a:r>
            <a:r>
              <a:rPr lang="ko-KR" altLang="en-US" dirty="0"/>
              <a:t>, </a:t>
            </a:r>
            <a:r>
              <a:rPr lang="en-US" altLang="ko-KR" dirty="0"/>
              <a:t>the </a:t>
            </a:r>
            <a:r>
              <a:rPr lang="ko-KR" altLang="en-US" dirty="0" err="1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</a:p>
          <a:p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form</a:t>
            </a:r>
            <a:r>
              <a:rPr lang="ko-KR" altLang="en-US" dirty="0"/>
              <a:t> of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Web</a:t>
            </a:r>
            <a:r>
              <a:rPr lang="ko-KR" altLang="en-US" dirty="0"/>
              <a:t> </a:t>
            </a:r>
            <a:r>
              <a:rPr lang="ko-KR" altLang="en-US" dirty="0" err="1"/>
              <a:t>site</a:t>
            </a:r>
            <a:r>
              <a:rPr lang="ko-KR" altLang="en-US" dirty="0"/>
              <a:t>, </a:t>
            </a:r>
            <a:endParaRPr lang="en-US" altLang="ko-KR" dirty="0"/>
          </a:p>
          <a:p>
            <a:r>
              <a:rPr lang="en-US" altLang="ko-KR" dirty="0"/>
              <a:t>I</a:t>
            </a:r>
            <a:r>
              <a:rPr lang="ko-KR" altLang="en-US" dirty="0" err="1"/>
              <a:t>t</a:t>
            </a:r>
            <a:r>
              <a:rPr lang="en-US" altLang="ko-KR" dirty="0"/>
              <a:t>’</a:t>
            </a:r>
            <a:r>
              <a:rPr lang="ko-KR" altLang="en-US" dirty="0" err="1"/>
              <a:t>s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dependent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the OS</a:t>
            </a:r>
            <a:r>
              <a:rPr lang="ko-KR" altLang="en-US" dirty="0"/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C218841-5E72-4EAA-BB25-BE263CD5B326}"/>
              </a:ext>
            </a:extLst>
          </p:cNvPr>
          <p:cNvSpPr/>
          <p:nvPr/>
        </p:nvSpPr>
        <p:spPr>
          <a:xfrm>
            <a:off x="2425439" y="308267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Gathering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4B0449-BCC6-4712-A639-7F00798F1585}"/>
              </a:ext>
            </a:extLst>
          </p:cNvPr>
          <p:cNvSpPr/>
          <p:nvPr/>
        </p:nvSpPr>
        <p:spPr>
          <a:xfrm>
            <a:off x="3745980" y="308267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Analysis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2C05CD-1905-4F9E-9FFE-4EE6D2F4A904}"/>
              </a:ext>
            </a:extLst>
          </p:cNvPr>
          <p:cNvSpPr/>
          <p:nvPr/>
        </p:nvSpPr>
        <p:spPr>
          <a:xfrm>
            <a:off x="3745980" y="446743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Store 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(To DB)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C59449-E9E3-474F-B223-E2DB4DDFEDC1}"/>
              </a:ext>
            </a:extLst>
          </p:cNvPr>
          <p:cNvSpPr/>
          <p:nvPr/>
        </p:nvSpPr>
        <p:spPr>
          <a:xfrm>
            <a:off x="2427709" y="446743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Data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Processing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1C44DC1-0CA4-4084-B5C4-85DDAEAFB826}"/>
              </a:ext>
            </a:extLst>
          </p:cNvPr>
          <p:cNvCxnSpPr>
            <a:stCxn id="37" idx="2"/>
            <a:endCxn id="32" idx="2"/>
          </p:cNvCxnSpPr>
          <p:nvPr/>
        </p:nvCxnSpPr>
        <p:spPr>
          <a:xfrm rot="16200000" flipH="1">
            <a:off x="3697744" y="4502690"/>
            <a:ext cx="12700" cy="1318271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AA9090A7-2C33-42E3-8C66-81DE2BD29474}"/>
              </a:ext>
            </a:extLst>
          </p:cNvPr>
          <p:cNvCxnSpPr>
            <a:cxnSpLocks/>
            <a:stCxn id="32" idx="2"/>
            <a:endCxn id="5" idx="2"/>
          </p:cNvCxnSpPr>
          <p:nvPr/>
        </p:nvCxnSpPr>
        <p:spPr>
          <a:xfrm rot="16200000" flipH="1">
            <a:off x="5016015" y="4502690"/>
            <a:ext cx="12700" cy="1318271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3">
            <a:extLst>
              <a:ext uri="{FF2B5EF4-FFF2-40B4-BE49-F238E27FC236}">
                <a16:creationId xmlns:a16="http://schemas.microsoft.com/office/drawing/2014/main" id="{CFFB943E-E4A6-4F2A-9F4F-8A800A5D69CC}"/>
              </a:ext>
            </a:extLst>
          </p:cNvPr>
          <p:cNvCxnSpPr>
            <a:cxnSpLocks/>
            <a:stCxn id="23" idx="2"/>
            <a:endCxn id="26" idx="2"/>
          </p:cNvCxnSpPr>
          <p:nvPr/>
        </p:nvCxnSpPr>
        <p:spPr>
          <a:xfrm rot="16200000" flipH="1">
            <a:off x="3696609" y="3116795"/>
            <a:ext cx="12700" cy="1320541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E10D4CF-ABFC-43EA-8852-3EA59C4F1985}"/>
              </a:ext>
            </a:extLst>
          </p:cNvPr>
          <p:cNvGrpSpPr/>
          <p:nvPr/>
        </p:nvGrpSpPr>
        <p:grpSpPr>
          <a:xfrm>
            <a:off x="7026119" y="3028259"/>
            <a:ext cx="551099" cy="700559"/>
            <a:chOff x="9328398" y="2206232"/>
            <a:chExt cx="551099" cy="700559"/>
          </a:xfrm>
          <a:solidFill>
            <a:srgbClr val="002060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52F05CB-747A-4BDC-B1F8-EB273BE1C66D}"/>
                </a:ext>
              </a:extLst>
            </p:cNvPr>
            <p:cNvSpPr/>
            <p:nvPr/>
          </p:nvSpPr>
          <p:spPr>
            <a:xfrm>
              <a:off x="9493726" y="2206232"/>
              <a:ext cx="226323" cy="226323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60789C8-8E99-4468-BAAF-0BA09478DBB8}"/>
                </a:ext>
              </a:extLst>
            </p:cNvPr>
            <p:cNvGrpSpPr/>
            <p:nvPr/>
          </p:nvGrpSpPr>
          <p:grpSpPr>
            <a:xfrm>
              <a:off x="9328398" y="2483785"/>
              <a:ext cx="551099" cy="169816"/>
              <a:chOff x="9328398" y="2483784"/>
              <a:chExt cx="673690" cy="182745"/>
            </a:xfrm>
            <a:grpFill/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8F071020-E137-40C8-9F1F-826EB66A750D}"/>
                  </a:ext>
                </a:extLst>
              </p:cNvPr>
              <p:cNvSpPr/>
              <p:nvPr/>
            </p:nvSpPr>
            <p:spPr>
              <a:xfrm>
                <a:off x="9819343" y="2483784"/>
                <a:ext cx="182745" cy="182745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F2B3A959-BF75-46B7-9152-A8BCE62ABE7E}"/>
                  </a:ext>
                </a:extLst>
              </p:cNvPr>
              <p:cNvSpPr/>
              <p:nvPr/>
            </p:nvSpPr>
            <p:spPr>
              <a:xfrm>
                <a:off x="9328398" y="2483784"/>
                <a:ext cx="182745" cy="182745"/>
              </a:xfrm>
              <a:prstGeom prst="ellipse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0C6217C5-BDD1-4814-902F-3DFA3D9628C3}"/>
                  </a:ext>
                </a:extLst>
              </p:cNvPr>
              <p:cNvSpPr/>
              <p:nvPr/>
            </p:nvSpPr>
            <p:spPr>
              <a:xfrm>
                <a:off x="9419770" y="2483784"/>
                <a:ext cx="498136" cy="182745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B2A9AD5-A4B9-4247-9F59-E754A54BC66D}"/>
                </a:ext>
              </a:extLst>
            </p:cNvPr>
            <p:cNvSpPr/>
            <p:nvPr/>
          </p:nvSpPr>
          <p:spPr>
            <a:xfrm>
              <a:off x="9328398" y="2568693"/>
              <a:ext cx="551099" cy="338098"/>
            </a:xfrm>
            <a:prstGeom prst="rect">
              <a:avLst/>
            </a:prstGeom>
            <a:grpFill/>
            <a:ln w="31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25BEA6-57D9-4CF6-8E78-4C8D58C45293}"/>
              </a:ext>
            </a:extLst>
          </p:cNvPr>
          <p:cNvSpPr/>
          <p:nvPr/>
        </p:nvSpPr>
        <p:spPr>
          <a:xfrm>
            <a:off x="7627731" y="3105010"/>
            <a:ext cx="8640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Clients</a:t>
            </a:r>
          </a:p>
          <a:p>
            <a:pPr algn="ctr"/>
            <a:r>
              <a:rPr lang="en-US" altLang="ko-KR" sz="1400" dirty="0"/>
              <a:t>(Users)</a:t>
            </a:r>
            <a:endParaRPr lang="ko-KR" altLang="en-US" dirty="0"/>
          </a:p>
        </p:txBody>
      </p:sp>
      <p:cxnSp>
        <p:nvCxnSpPr>
          <p:cNvPr id="70" name="연결선: 꺾임 53">
            <a:extLst>
              <a:ext uri="{FF2B5EF4-FFF2-40B4-BE49-F238E27FC236}">
                <a16:creationId xmlns:a16="http://schemas.microsoft.com/office/drawing/2014/main" id="{342CA624-F6E0-4087-98D2-E17FF3DD240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726323" y="3783421"/>
            <a:ext cx="2" cy="67585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80A642E-1635-4B46-9939-BD4E15FC862E}"/>
              </a:ext>
            </a:extLst>
          </p:cNvPr>
          <p:cNvSpPr/>
          <p:nvPr/>
        </p:nvSpPr>
        <p:spPr>
          <a:xfrm>
            <a:off x="5064251" y="3082670"/>
            <a:ext cx="1221800" cy="6943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DB Model</a:t>
            </a:r>
          </a:p>
          <a:p>
            <a:pPr algn="ctr"/>
            <a:r>
              <a:rPr lang="en-US" altLang="ko-KR" dirty="0">
                <a:ea typeface="나눔스퀘어_ac Bold" panose="020B0600000101010101" pitchFamily="50" charset="-127"/>
              </a:rPr>
              <a:t>Design</a:t>
            </a:r>
            <a:endParaRPr lang="ko-KR" altLang="en-US" dirty="0">
              <a:ea typeface="나눔스퀘어_ac Bold" panose="020B0600000101010101" pitchFamily="50" charset="-127"/>
            </a:endParaRPr>
          </a:p>
        </p:txBody>
      </p:sp>
      <p:cxnSp>
        <p:nvCxnSpPr>
          <p:cNvPr id="75" name="연결선: 꺾임 53">
            <a:extLst>
              <a:ext uri="{FF2B5EF4-FFF2-40B4-BE49-F238E27FC236}">
                <a16:creationId xmlns:a16="http://schemas.microsoft.com/office/drawing/2014/main" id="{F7280CB6-D24F-4166-9692-BEC931C8D7BE}"/>
              </a:ext>
            </a:extLst>
          </p:cNvPr>
          <p:cNvCxnSpPr>
            <a:cxnSpLocks/>
            <a:stCxn id="26" idx="2"/>
            <a:endCxn id="74" idx="2"/>
          </p:cNvCxnSpPr>
          <p:nvPr/>
        </p:nvCxnSpPr>
        <p:spPr>
          <a:xfrm rot="16200000" flipH="1">
            <a:off x="5016015" y="3117930"/>
            <a:ext cx="12700" cy="1318271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28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3.1. CAR: Development Environment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4733F57-D4FF-4357-9363-6C13E29E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53172"/>
              </p:ext>
            </p:extLst>
          </p:nvPr>
        </p:nvGraphicFramePr>
        <p:xfrm>
          <a:off x="369502" y="1476363"/>
          <a:ext cx="8404996" cy="4558377"/>
        </p:xfrm>
        <a:graphic>
          <a:graphicData uri="http://schemas.openxmlformats.org/drawingml/2006/table">
            <a:tbl>
              <a:tblPr/>
              <a:tblGrid>
                <a:gridCol w="1275532">
                  <a:extLst>
                    <a:ext uri="{9D8B030D-6E8A-4147-A177-3AD203B41FA5}">
                      <a16:colId xmlns:a16="http://schemas.microsoft.com/office/drawing/2014/main" val="4058055975"/>
                    </a:ext>
                  </a:extLst>
                </a:gridCol>
                <a:gridCol w="2841666">
                  <a:extLst>
                    <a:ext uri="{9D8B030D-6E8A-4147-A177-3AD203B41FA5}">
                      <a16:colId xmlns:a16="http://schemas.microsoft.com/office/drawing/2014/main" val="2795517208"/>
                    </a:ext>
                  </a:extLst>
                </a:gridCol>
                <a:gridCol w="4287798">
                  <a:extLst>
                    <a:ext uri="{9D8B030D-6E8A-4147-A177-3AD203B41FA5}">
                      <a16:colId xmlns:a16="http://schemas.microsoft.com/office/drawing/2014/main" val="3492323563"/>
                    </a:ext>
                  </a:extLst>
                </a:gridCol>
              </a:tblGrid>
              <a:tr h="3062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Procedures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Environment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Comment</a:t>
                      </a: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574076"/>
                  </a:ext>
                </a:extLst>
              </a:tr>
              <a:tr h="6553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Operating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System</a:t>
                      </a: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MS Windows 10 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(Education, Build 18362)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Our project result is the form of a Web-Site.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(It has not Dependency from the OS.) 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74060"/>
                  </a:ext>
                </a:extLst>
              </a:tr>
              <a:tr h="32767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Project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Design</a:t>
                      </a: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Data Gathering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Ministry of SMEs and Startups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12 Data Files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(in the form of Structured Data.)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30208"/>
                  </a:ext>
                </a:extLst>
              </a:tr>
              <a:tr h="3276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DB Model Design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Erwin DB Modeler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The Basic Design of Database Tables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958279"/>
                  </a:ext>
                </a:extLst>
              </a:tr>
              <a:tr h="65534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Project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Implemen</a:t>
                      </a: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tation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_ac" panose="020B0600000101010101" pitchFamily="50" charset="-127"/>
                          <a:cs typeface="+mn-cs"/>
                        </a:rPr>
                        <a:t>Data Processing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_ac" panose="020B0600000101010101" pitchFamily="50" charset="-127"/>
                          <a:cs typeface="+mn-cs"/>
                        </a:rPr>
                        <a:t>- Python 3 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_ac" panose="020B0600000101010101" pitchFamily="50" charset="-127"/>
                          <a:cs typeface="+mn-cs"/>
                        </a:rPr>
                        <a:t>(Ver 3.7)</a:t>
                      </a:r>
                      <a:endParaRPr lang="en-US" altLang="ko-KR" sz="14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The Programming Language </a:t>
                      </a: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(Interpreter-type)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Simple grammar, Comfortable rather than other Lang..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578640"/>
                  </a:ext>
                </a:extLst>
              </a:tr>
              <a:tr h="655348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Store Data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MySQL 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(Ver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8.0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)</a:t>
                      </a: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Open-Source DBMS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(More Features for Free: Compare to Oracle DB) 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39300"/>
                  </a:ext>
                </a:extLst>
              </a:tr>
              <a:tr h="655348">
                <a:tc vMerge="1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Web site Build</a:t>
                      </a: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- Django </a:t>
                      </a:r>
                      <a:r>
                        <a:rPr lang="en-US" altLang="ko-KR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(Ver 2.1.1)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Python-based Web Framework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761576"/>
                  </a:ext>
                </a:extLst>
              </a:tr>
              <a:tr h="655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Web Server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Release</a:t>
                      </a:r>
                    </a:p>
                  </a:txBody>
                  <a:tcPr marL="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Ngrok</a:t>
                      </a:r>
                      <a:r>
                        <a:rPr lang="en-US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sz="12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(Ver 2.3.3.5)</a:t>
                      </a:r>
                      <a:endParaRPr lang="en-US" altLang="ko-KR" sz="1600" kern="0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나눔스퀘어_ac" panose="020B0600000101010101" pitchFamily="50" charset="-127"/>
                      </a:endParaRP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It's much simpler to use than other Web server deployment tools.(AWS, </a:t>
                      </a:r>
                      <a:r>
                        <a:rPr lang="en-US" altLang="ko-KR" sz="1600" kern="0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heroku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180000" marR="0" marT="0" marB="0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27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06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27082-6B2A-4C63-B228-6AAED067DB68}"/>
              </a:ext>
            </a:extLst>
          </p:cNvPr>
          <p:cNvSpPr/>
          <p:nvPr/>
        </p:nvSpPr>
        <p:spPr>
          <a:xfrm>
            <a:off x="224353" y="268399"/>
            <a:ext cx="9634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ea typeface="나눔스퀘어_ac Bold"/>
              </a:rPr>
              <a:t>3. CAR: Process</a:t>
            </a:r>
            <a:r>
              <a:rPr lang="en-US" altLang="ko-KR" sz="2400" dirty="0">
                <a:ea typeface="나눔스퀘어_ac Bold"/>
              </a:rPr>
              <a:t>_</a:t>
            </a:r>
            <a:r>
              <a:rPr lang="en-US" altLang="ko-KR" sz="2400" dirty="0">
                <a:solidFill>
                  <a:prstClr val="black"/>
                </a:solidFill>
                <a:ea typeface="나눔스퀘어_ac Bold"/>
              </a:rPr>
              <a:t>3.2. CAR: Project Flowchart</a:t>
            </a:r>
          </a:p>
          <a:p>
            <a:pPr lvl="0">
              <a:defRPr/>
            </a:pPr>
            <a:endParaRPr lang="en-US" altLang="ko-KR" sz="2400" dirty="0">
              <a:solidFill>
                <a:prstClr val="black"/>
              </a:solidFill>
              <a:ea typeface="나눔스퀘어_ac Bold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B8A08B-E7DE-4E50-A4E0-9507ACBA6B45}"/>
              </a:ext>
            </a:extLst>
          </p:cNvPr>
          <p:cNvSpPr/>
          <p:nvPr/>
        </p:nvSpPr>
        <p:spPr>
          <a:xfrm>
            <a:off x="619125" y="2173332"/>
            <a:ext cx="3811047" cy="1020213"/>
          </a:xfrm>
          <a:prstGeom prst="rect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400" dirty="0">
              <a:ea typeface="나눔스퀘어_ac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15F1F76-3E02-4375-80D3-70B27B07708C}"/>
              </a:ext>
            </a:extLst>
          </p:cNvPr>
          <p:cNvGrpSpPr/>
          <p:nvPr/>
        </p:nvGrpSpPr>
        <p:grpSpPr>
          <a:xfrm>
            <a:off x="719062" y="3611281"/>
            <a:ext cx="1888990" cy="1708132"/>
            <a:chOff x="1024539" y="2142191"/>
            <a:chExt cx="3317136" cy="22691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1B25B98-834C-4ACA-BC18-2FC3C384218C}"/>
                </a:ext>
              </a:extLst>
            </p:cNvPr>
            <p:cNvSpPr/>
            <p:nvPr/>
          </p:nvSpPr>
          <p:spPr>
            <a:xfrm>
              <a:off x="1203628" y="2218926"/>
              <a:ext cx="3138047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ea typeface="나눔스퀘어_ac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3307125-5D6B-417F-89B7-66E8C7E25D8B}"/>
                </a:ext>
              </a:extLst>
            </p:cNvPr>
            <p:cNvSpPr/>
            <p:nvPr/>
          </p:nvSpPr>
          <p:spPr>
            <a:xfrm>
              <a:off x="1024539" y="2142191"/>
              <a:ext cx="1513716" cy="58498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ea typeface="나눔스퀘어_ac" panose="020B0600000101010101" pitchFamily="50" charset="-127"/>
                </a:rPr>
                <a:t>Python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9C78C8-94D3-4B12-82A1-460F6A77D848}"/>
              </a:ext>
            </a:extLst>
          </p:cNvPr>
          <p:cNvSpPr/>
          <p:nvPr/>
        </p:nvSpPr>
        <p:spPr>
          <a:xfrm>
            <a:off x="776596" y="2422434"/>
            <a:ext cx="1134634" cy="562322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ea typeface="나눔스퀘어_ac" panose="020B0600000101010101" pitchFamily="50" charset="-127"/>
              </a:rPr>
              <a:t>Project</a:t>
            </a:r>
          </a:p>
          <a:p>
            <a:pPr algn="ctr"/>
            <a:r>
              <a:rPr lang="en-US" altLang="ko-KR" sz="1600" b="1" dirty="0">
                <a:ea typeface="나눔스퀘어_ac" panose="020B0600000101010101" pitchFamily="50" charset="-127"/>
              </a:rPr>
              <a:t>Design</a:t>
            </a:r>
            <a:endParaRPr lang="ko-KR" altLang="en-US" sz="1600" b="1" dirty="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cxnSp>
        <p:nvCxnSpPr>
          <p:cNvPr id="11" name="직선 화살표 연결선 13">
            <a:extLst>
              <a:ext uri="{FF2B5EF4-FFF2-40B4-BE49-F238E27FC236}">
                <a16:creationId xmlns:a16="http://schemas.microsoft.com/office/drawing/2014/main" id="{B1110D9C-C385-4065-BE08-F9C68C69FCF5}"/>
              </a:ext>
            </a:extLst>
          </p:cNvPr>
          <p:cNvCxnSpPr>
            <a:cxnSpLocks/>
            <a:stCxn id="6" idx="3"/>
            <a:endCxn id="19" idx="0"/>
          </p:cNvCxnSpPr>
          <p:nvPr/>
        </p:nvCxnSpPr>
        <p:spPr>
          <a:xfrm flipH="1">
            <a:off x="1706559" y="2683439"/>
            <a:ext cx="2723613" cy="1367441"/>
          </a:xfrm>
          <a:prstGeom prst="bentConnector4">
            <a:avLst>
              <a:gd name="adj1" fmla="val -8393"/>
              <a:gd name="adj2" fmla="val 640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3">
            <a:extLst>
              <a:ext uri="{FF2B5EF4-FFF2-40B4-BE49-F238E27FC236}">
                <a16:creationId xmlns:a16="http://schemas.microsoft.com/office/drawing/2014/main" id="{E2E88AB7-03D4-4C2E-93A6-E81F2AF8D2F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463735" y="4327831"/>
            <a:ext cx="5327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BD719A2-3E60-43C8-9AAE-8E34B20437F7}"/>
              </a:ext>
            </a:extLst>
          </p:cNvPr>
          <p:cNvGrpSpPr/>
          <p:nvPr/>
        </p:nvGrpSpPr>
        <p:grpSpPr>
          <a:xfrm>
            <a:off x="6324886" y="3567106"/>
            <a:ext cx="2114305" cy="2093647"/>
            <a:chOff x="2669691" y="2332805"/>
            <a:chExt cx="1605079" cy="219238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39D48E1-F543-4706-B5DB-3C9911204426}"/>
                </a:ext>
              </a:extLst>
            </p:cNvPr>
            <p:cNvSpPr/>
            <p:nvPr/>
          </p:nvSpPr>
          <p:spPr>
            <a:xfrm>
              <a:off x="2672955" y="2332805"/>
              <a:ext cx="1601815" cy="2192389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400" b="1" dirty="0">
                <a:ea typeface="나눔스퀘어_ac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3D11D1F-509B-4E4B-AF9A-E0F67E725802}"/>
                </a:ext>
              </a:extLst>
            </p:cNvPr>
            <p:cNvSpPr/>
            <p:nvPr/>
          </p:nvSpPr>
          <p:spPr>
            <a:xfrm>
              <a:off x="2669691" y="2332805"/>
              <a:ext cx="1602058" cy="494550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ea typeface="나눔스퀘어_ac" panose="020B0600000101010101" pitchFamily="50" charset="-127"/>
                </a:rPr>
                <a:t>Web Framework: </a:t>
              </a:r>
              <a:r>
                <a:rPr lang="en-US" altLang="ko-KR" sz="14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Django</a:t>
              </a:r>
              <a:endParaRPr lang="ko-KR" altLang="en-US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C5E1E1-860A-418E-A648-7BB115928F60}"/>
              </a:ext>
            </a:extLst>
          </p:cNvPr>
          <p:cNvSpPr/>
          <p:nvPr/>
        </p:nvSpPr>
        <p:spPr>
          <a:xfrm>
            <a:off x="4739907" y="5084869"/>
            <a:ext cx="1303915" cy="28467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Store Data</a:t>
            </a:r>
            <a:endParaRPr lang="ko-KR" altLang="en-US" sz="1400" dirty="0">
              <a:ea typeface="나눔스퀘어_ac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F0CA0E-CE74-496F-9D67-2078EFD0B8E5}"/>
              </a:ext>
            </a:extLst>
          </p:cNvPr>
          <p:cNvSpPr/>
          <p:nvPr/>
        </p:nvSpPr>
        <p:spPr>
          <a:xfrm>
            <a:off x="6407894" y="4005745"/>
            <a:ext cx="1959458" cy="1082308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Data visualization:</a:t>
            </a:r>
          </a:p>
          <a:p>
            <a:pPr algn="ctr"/>
            <a:r>
              <a:rPr lang="en-US" altLang="ko-KR" sz="1200" dirty="0">
                <a:ea typeface="나눔스퀘어_ac" panose="020B0600000101010101" pitchFamily="50" charset="-127"/>
              </a:rPr>
              <a:t>(Leverages data within DB)</a:t>
            </a:r>
          </a:p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Include a</a:t>
            </a:r>
          </a:p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Brief Description</a:t>
            </a:r>
            <a:endParaRPr lang="en-US" altLang="ko-KR" sz="1200" dirty="0"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AB489D-942C-4DE2-BF17-904875A5385C}"/>
              </a:ext>
            </a:extLst>
          </p:cNvPr>
          <p:cNvSpPr/>
          <p:nvPr/>
        </p:nvSpPr>
        <p:spPr>
          <a:xfrm>
            <a:off x="7173256" y="2756198"/>
            <a:ext cx="1285088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Web Server</a:t>
            </a:r>
          </a:p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Release</a:t>
            </a:r>
            <a:endParaRPr lang="ko-KR" altLang="en-US" sz="1400" dirty="0">
              <a:ea typeface="나눔스퀘어_ac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94B5B7-AFDD-44A6-B28A-6E33C8A7FF2C}"/>
              </a:ext>
            </a:extLst>
          </p:cNvPr>
          <p:cNvSpPr/>
          <p:nvPr/>
        </p:nvSpPr>
        <p:spPr>
          <a:xfrm>
            <a:off x="949382" y="4050880"/>
            <a:ext cx="1514353" cy="553902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ea typeface="나눔스퀘어_ac" panose="020B0600000101010101" pitchFamily="50" charset="-127"/>
              </a:rPr>
              <a:t>processing.ipynb</a:t>
            </a:r>
            <a:endParaRPr lang="en-US" altLang="ko-KR" sz="1400" dirty="0">
              <a:ea typeface="나눔스퀘어_ac" panose="020B0600000101010101" pitchFamily="50" charset="-127"/>
            </a:endParaRPr>
          </a:p>
        </p:txBody>
      </p:sp>
      <p:cxnSp>
        <p:nvCxnSpPr>
          <p:cNvPr id="21" name="직선 화살표 연결선 13">
            <a:extLst>
              <a:ext uri="{FF2B5EF4-FFF2-40B4-BE49-F238E27FC236}">
                <a16:creationId xmlns:a16="http://schemas.microsoft.com/office/drawing/2014/main" id="{04851868-670C-40C9-B47B-05C6ED87DCF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164579" y="4450399"/>
            <a:ext cx="433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0E5AC0-672E-4CDF-8213-DCE0B8B2D465}"/>
              </a:ext>
            </a:extLst>
          </p:cNvPr>
          <p:cNvGrpSpPr/>
          <p:nvPr/>
        </p:nvGrpSpPr>
        <p:grpSpPr>
          <a:xfrm>
            <a:off x="2936369" y="3790061"/>
            <a:ext cx="1228210" cy="1547528"/>
            <a:chOff x="4942849" y="4361733"/>
            <a:chExt cx="1228210" cy="154752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5397F6C-38C3-426F-93E1-DB4C1541FCAA}"/>
                </a:ext>
              </a:extLst>
            </p:cNvPr>
            <p:cNvGrpSpPr/>
            <p:nvPr/>
          </p:nvGrpSpPr>
          <p:grpSpPr>
            <a:xfrm>
              <a:off x="5003004" y="4361733"/>
              <a:ext cx="1168055" cy="1547528"/>
              <a:chOff x="4792628" y="4055051"/>
              <a:chExt cx="1168055" cy="154752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9C2CB0E-5F4D-4969-8397-C6358053471B}"/>
                  </a:ext>
                </a:extLst>
              </p:cNvPr>
              <p:cNvSpPr/>
              <p:nvPr/>
            </p:nvSpPr>
            <p:spPr>
              <a:xfrm>
                <a:off x="4983078" y="4055051"/>
                <a:ext cx="977605" cy="1320676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400" b="1" dirty="0"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E2E6FED-3549-4B3B-8425-16C283816DFD}"/>
                  </a:ext>
                </a:extLst>
              </p:cNvPr>
              <p:cNvSpPr/>
              <p:nvPr/>
            </p:nvSpPr>
            <p:spPr>
              <a:xfrm>
                <a:off x="4891602" y="4176790"/>
                <a:ext cx="977605" cy="132067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400" b="1" dirty="0"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1FE9D81-B46E-42A4-BA16-57DADD0B97A6}"/>
                  </a:ext>
                </a:extLst>
              </p:cNvPr>
              <p:cNvSpPr/>
              <p:nvPr/>
            </p:nvSpPr>
            <p:spPr>
              <a:xfrm>
                <a:off x="4792628" y="4281903"/>
                <a:ext cx="977605" cy="132067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400" b="1" dirty="0"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3B349C7-A453-41A0-A5B4-9CA9332D56CE}"/>
                </a:ext>
              </a:extLst>
            </p:cNvPr>
            <p:cNvSpPr/>
            <p:nvPr/>
          </p:nvSpPr>
          <p:spPr>
            <a:xfrm>
              <a:off x="4942849" y="4527036"/>
              <a:ext cx="1064903" cy="1317133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ea typeface="나눔스퀘어_ac" panose="020B0600000101010101" pitchFamily="50" charset="-127"/>
                </a:rPr>
                <a:t>Corporates.</a:t>
              </a:r>
              <a:r>
                <a:rPr lang="en-US" altLang="ko-KR" sz="8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CSV</a:t>
              </a:r>
            </a:p>
            <a:p>
              <a:pPr algn="ctr"/>
              <a:r>
                <a:rPr lang="en-US" altLang="ko-KR" sz="800" dirty="0">
                  <a:ea typeface="나눔스퀘어_ac" panose="020B0600000101010101" pitchFamily="50" charset="-127"/>
                </a:rPr>
                <a:t>Cor_features.CSV</a:t>
              </a:r>
            </a:p>
            <a:p>
              <a:pPr algn="ctr"/>
              <a:r>
                <a:rPr lang="en-US" altLang="ko-KR" sz="800" dirty="0">
                  <a:ea typeface="나눔스퀘어_ac" panose="020B0600000101010101" pitchFamily="50" charset="-127"/>
                </a:rPr>
                <a:t>Cor_risk.CSV</a:t>
              </a:r>
              <a:endParaRPr lang="ko-KR" altLang="en-US" sz="8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F68DC77-56FA-4C7D-B94D-EB383672C895}"/>
              </a:ext>
            </a:extLst>
          </p:cNvPr>
          <p:cNvGrpSpPr/>
          <p:nvPr/>
        </p:nvGrpSpPr>
        <p:grpSpPr>
          <a:xfrm>
            <a:off x="4603073" y="3679629"/>
            <a:ext cx="1392865" cy="1725209"/>
            <a:chOff x="6898377" y="3442564"/>
            <a:chExt cx="2000104" cy="2353271"/>
          </a:xfrm>
        </p:grpSpPr>
        <p:sp>
          <p:nvSpPr>
            <p:cNvPr id="29" name="원통형 28">
              <a:extLst>
                <a:ext uri="{FF2B5EF4-FFF2-40B4-BE49-F238E27FC236}">
                  <a16:creationId xmlns:a16="http://schemas.microsoft.com/office/drawing/2014/main" id="{DF184DE3-4E32-4CEA-9ED5-56F124A73E01}"/>
                </a:ext>
              </a:extLst>
            </p:cNvPr>
            <p:cNvSpPr/>
            <p:nvPr/>
          </p:nvSpPr>
          <p:spPr>
            <a:xfrm>
              <a:off x="6898377" y="3853808"/>
              <a:ext cx="1849332" cy="1942027"/>
            </a:xfrm>
            <a:prstGeom prst="can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DC186DF-AC65-480E-9F15-193F7E8E3217}"/>
                </a:ext>
              </a:extLst>
            </p:cNvPr>
            <p:cNvSpPr/>
            <p:nvPr/>
          </p:nvSpPr>
          <p:spPr>
            <a:xfrm>
              <a:off x="6902507" y="3442564"/>
              <a:ext cx="1849334" cy="40266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ea typeface="나눔스퀘어_ac" panose="020B0600000101010101" pitchFamily="50" charset="-127"/>
                </a:rPr>
                <a:t>MySQL</a:t>
              </a:r>
              <a:endParaRPr lang="ko-KR" altLang="en-US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3F9F900-8CB5-484F-B922-5224AF7AF4E7}"/>
                </a:ext>
              </a:extLst>
            </p:cNvPr>
            <p:cNvSpPr/>
            <p:nvPr/>
          </p:nvSpPr>
          <p:spPr>
            <a:xfrm>
              <a:off x="7028698" y="4449304"/>
              <a:ext cx="1869783" cy="684204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Corporates</a:t>
              </a:r>
            </a:p>
            <a:p>
              <a:r>
                <a:rPr lang="en-US" altLang="ko-KR" sz="1400" dirty="0" err="1">
                  <a:ea typeface="나눔스퀘어_ac" panose="020B0600000101010101" pitchFamily="50" charset="-127"/>
                </a:rPr>
                <a:t>Cor_features</a:t>
              </a:r>
              <a:endParaRPr lang="en-US" altLang="ko-KR" sz="1400" dirty="0">
                <a:ea typeface="나눔스퀘어_ac" panose="020B0600000101010101" pitchFamily="50" charset="-127"/>
              </a:endParaRPr>
            </a:p>
            <a:p>
              <a:r>
                <a:rPr lang="en-US" altLang="ko-KR" sz="1400" dirty="0" err="1">
                  <a:solidFill>
                    <a:schemeClr val="tx1"/>
                  </a:solidFill>
                  <a:ea typeface="나눔스퀘어_ac" panose="020B0600000101010101" pitchFamily="50" charset="-127"/>
                </a:rPr>
                <a:t>Cor_risk</a:t>
              </a:r>
              <a:endParaRPr lang="ko-KR" altLang="en-US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27BBCD-DA31-4FE3-9EBD-F7E4F3E16CCF}"/>
              </a:ext>
            </a:extLst>
          </p:cNvPr>
          <p:cNvSpPr/>
          <p:nvPr/>
        </p:nvSpPr>
        <p:spPr>
          <a:xfrm>
            <a:off x="921679" y="4824544"/>
            <a:ext cx="1850946" cy="40266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Data Processing</a:t>
            </a:r>
            <a:endParaRPr lang="ko-KR" altLang="en-US" sz="1400" dirty="0">
              <a:ea typeface="나눔스퀘어_ac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942215-452B-430B-82DB-786C14286101}"/>
              </a:ext>
            </a:extLst>
          </p:cNvPr>
          <p:cNvSpPr/>
          <p:nvPr/>
        </p:nvSpPr>
        <p:spPr>
          <a:xfrm>
            <a:off x="6738171" y="5227204"/>
            <a:ext cx="1565653" cy="308218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Web Site Build</a:t>
            </a:r>
            <a:endParaRPr lang="ko-KR" altLang="en-US" sz="1400" dirty="0">
              <a:ea typeface="나눔스퀘어_ac" panose="020B0600000101010101" pitchFamily="50" charset="-127"/>
            </a:endParaRPr>
          </a:p>
        </p:txBody>
      </p:sp>
      <p:cxnSp>
        <p:nvCxnSpPr>
          <p:cNvPr id="34" name="직선 화살표 연결선 13">
            <a:extLst>
              <a:ext uri="{FF2B5EF4-FFF2-40B4-BE49-F238E27FC236}">
                <a16:creationId xmlns:a16="http://schemas.microsoft.com/office/drawing/2014/main" id="{15BB0386-3DC1-4FA2-99F9-24DE019802B6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5890939" y="4692979"/>
            <a:ext cx="4339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B6A52A-7FA9-45E1-BA02-35894C5EFE1B}"/>
              </a:ext>
            </a:extLst>
          </p:cNvPr>
          <p:cNvSpPr/>
          <p:nvPr/>
        </p:nvSpPr>
        <p:spPr>
          <a:xfrm>
            <a:off x="465319" y="1538343"/>
            <a:ext cx="8213362" cy="4643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97F8300-88A9-4F42-8D1B-BA75D18BD4BD}"/>
              </a:ext>
            </a:extLst>
          </p:cNvPr>
          <p:cNvGrpSpPr/>
          <p:nvPr/>
        </p:nvGrpSpPr>
        <p:grpSpPr>
          <a:xfrm>
            <a:off x="6331660" y="1793630"/>
            <a:ext cx="2169449" cy="700559"/>
            <a:chOff x="8211908" y="2679809"/>
            <a:chExt cx="1858586" cy="70055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067ADB8-543D-4ACE-ADC5-A40F79C9CFE5}"/>
                </a:ext>
              </a:extLst>
            </p:cNvPr>
            <p:cNvGrpSpPr/>
            <p:nvPr/>
          </p:nvGrpSpPr>
          <p:grpSpPr>
            <a:xfrm>
              <a:off x="8211908" y="2679809"/>
              <a:ext cx="551099" cy="700559"/>
              <a:chOff x="9328398" y="2206232"/>
              <a:chExt cx="551099" cy="700559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A9499A25-DC6B-470F-AEF4-D594878AE40F}"/>
                  </a:ext>
                </a:extLst>
              </p:cNvPr>
              <p:cNvSpPr/>
              <p:nvPr/>
            </p:nvSpPr>
            <p:spPr>
              <a:xfrm>
                <a:off x="9493726" y="2206232"/>
                <a:ext cx="226323" cy="22632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4384CAB1-790F-47A2-9522-1EE06A305721}"/>
                  </a:ext>
                </a:extLst>
              </p:cNvPr>
              <p:cNvGrpSpPr/>
              <p:nvPr/>
            </p:nvGrpSpPr>
            <p:grpSpPr>
              <a:xfrm>
                <a:off x="9328398" y="2483785"/>
                <a:ext cx="551099" cy="169816"/>
                <a:chOff x="9328398" y="2483784"/>
                <a:chExt cx="673690" cy="182745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87C9B8F7-D090-469C-A412-292234EC3D09}"/>
                    </a:ext>
                  </a:extLst>
                </p:cNvPr>
                <p:cNvSpPr/>
                <p:nvPr/>
              </p:nvSpPr>
              <p:spPr>
                <a:xfrm>
                  <a:off x="9819343" y="2483784"/>
                  <a:ext cx="182745" cy="1827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42A16AF-C2AA-4900-9748-365A4D4D2FF6}"/>
                    </a:ext>
                  </a:extLst>
                </p:cNvPr>
                <p:cNvSpPr/>
                <p:nvPr/>
              </p:nvSpPr>
              <p:spPr>
                <a:xfrm>
                  <a:off x="9328398" y="2483784"/>
                  <a:ext cx="182745" cy="1827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B4C1A58B-8375-4C71-A0B9-1A118EECCD47}"/>
                    </a:ext>
                  </a:extLst>
                </p:cNvPr>
                <p:cNvSpPr/>
                <p:nvPr/>
              </p:nvSpPr>
              <p:spPr>
                <a:xfrm>
                  <a:off x="9419770" y="2483784"/>
                  <a:ext cx="498136" cy="182745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6B1C14F1-E042-4838-BED6-A4E3867E080A}"/>
                  </a:ext>
                </a:extLst>
              </p:cNvPr>
              <p:cNvSpPr/>
              <p:nvPr/>
            </p:nvSpPr>
            <p:spPr>
              <a:xfrm>
                <a:off x="9328398" y="2568693"/>
                <a:ext cx="551099" cy="338098"/>
              </a:xfrm>
              <a:prstGeom prst="rect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95699A-CC84-46E9-906C-B91E86BDA09D}"/>
                </a:ext>
              </a:extLst>
            </p:cNvPr>
            <p:cNvSpPr/>
            <p:nvPr/>
          </p:nvSpPr>
          <p:spPr>
            <a:xfrm>
              <a:off x="8781547" y="2770916"/>
              <a:ext cx="1288947" cy="472276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Users can </a:t>
              </a:r>
              <a:r>
                <a:rPr lang="en-US" altLang="ko-KR" sz="1400" dirty="0">
                  <a:ea typeface="나눔스퀘어_ac" panose="020B0600000101010101" pitchFamily="50" charset="-127"/>
                </a:rPr>
                <a:t>access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ea typeface="나눔스퀘어_ac" panose="020B0600000101010101" pitchFamily="50" charset="-127"/>
                </a:rPr>
                <a:t>Use the</a:t>
              </a:r>
              <a:r>
                <a:rPr lang="en-US" altLang="ko-KR" sz="1400" dirty="0">
                  <a:ea typeface="나눔스퀘어_ac" panose="020B0600000101010101" pitchFamily="50" charset="-127"/>
                </a:rPr>
                <a:t>ir </a:t>
              </a:r>
            </a:p>
            <a:p>
              <a:pPr algn="ctr"/>
              <a:r>
                <a:rPr lang="en-US" altLang="ko-KR" sz="1400" dirty="0">
                  <a:ea typeface="나눔스퀘어_ac" panose="020B0600000101010101" pitchFamily="50" charset="-127"/>
                </a:rPr>
                <a:t>Web browser</a:t>
              </a:r>
              <a:endParaRPr lang="ko-KR" altLang="en-US" sz="1400" dirty="0">
                <a:solidFill>
                  <a:schemeClr val="tx1"/>
                </a:solidFill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02F01C8-CF19-4694-A8D8-2E088B972173}"/>
              </a:ext>
            </a:extLst>
          </p:cNvPr>
          <p:cNvGrpSpPr/>
          <p:nvPr/>
        </p:nvGrpSpPr>
        <p:grpSpPr>
          <a:xfrm>
            <a:off x="5977914" y="1384699"/>
            <a:ext cx="2947028" cy="1818136"/>
            <a:chOff x="7676321" y="1773151"/>
            <a:chExt cx="3485421" cy="18181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0FA5C15-02A2-4E5C-82D3-29F063C7433B}"/>
                </a:ext>
              </a:extLst>
            </p:cNvPr>
            <p:cNvSpPr/>
            <p:nvPr/>
          </p:nvSpPr>
          <p:spPr>
            <a:xfrm>
              <a:off x="7676321" y="1943819"/>
              <a:ext cx="3195026" cy="1647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6BACE9A-E601-41B1-8D57-F4B2375FE3A3}"/>
                </a:ext>
              </a:extLst>
            </p:cNvPr>
            <p:cNvGrpSpPr/>
            <p:nvPr/>
          </p:nvGrpSpPr>
          <p:grpSpPr>
            <a:xfrm>
              <a:off x="7684298" y="1773151"/>
              <a:ext cx="3477444" cy="1808846"/>
              <a:chOff x="7684298" y="1773151"/>
              <a:chExt cx="3477444" cy="1808846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60895FC-DD87-4193-A703-21C7FF864D5E}"/>
                  </a:ext>
                </a:extLst>
              </p:cNvPr>
              <p:cNvSpPr/>
              <p:nvPr/>
            </p:nvSpPr>
            <p:spPr>
              <a:xfrm>
                <a:off x="10722379" y="1939057"/>
                <a:ext cx="439363" cy="16429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C98E18C-F7C9-46F9-97CC-74AABCB6AA94}"/>
                  </a:ext>
                </a:extLst>
              </p:cNvPr>
              <p:cNvSpPr/>
              <p:nvPr/>
            </p:nvSpPr>
            <p:spPr>
              <a:xfrm>
                <a:off x="7684298" y="1773151"/>
                <a:ext cx="3376168" cy="340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D64BB45-A777-410B-B213-D26E8FE3B2DF}"/>
              </a:ext>
            </a:extLst>
          </p:cNvPr>
          <p:cNvSpPr/>
          <p:nvPr/>
        </p:nvSpPr>
        <p:spPr>
          <a:xfrm>
            <a:off x="2568811" y="1615074"/>
            <a:ext cx="1744007" cy="284670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ea typeface="나눔스퀘어_ac" panose="020B0600000101010101" pitchFamily="50" charset="-127"/>
              </a:rPr>
              <a:t>Operating System</a:t>
            </a:r>
            <a:endParaRPr lang="ko-KR" altLang="en-US" sz="1600" b="1" dirty="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49CFA8-C1DE-426B-85BF-5DFB55ADB898}"/>
              </a:ext>
            </a:extLst>
          </p:cNvPr>
          <p:cNvSpPr/>
          <p:nvPr/>
        </p:nvSpPr>
        <p:spPr>
          <a:xfrm>
            <a:off x="2443190" y="1849428"/>
            <a:ext cx="1995247" cy="267871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Based on MS Windows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5206AF-3A54-4672-9374-0A10FA603B8E}"/>
              </a:ext>
            </a:extLst>
          </p:cNvPr>
          <p:cNvSpPr/>
          <p:nvPr/>
        </p:nvSpPr>
        <p:spPr>
          <a:xfrm>
            <a:off x="2008307" y="2272552"/>
            <a:ext cx="2002083" cy="267871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    Data Gathering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7A266AD-26D0-4E74-91E1-DB077042CE3F}"/>
              </a:ext>
            </a:extLst>
          </p:cNvPr>
          <p:cNvSpPr/>
          <p:nvPr/>
        </p:nvSpPr>
        <p:spPr>
          <a:xfrm>
            <a:off x="2008307" y="2566281"/>
            <a:ext cx="2002083" cy="267871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    Data Analysis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6B37AB-CABB-40E4-9424-378003649F0B}"/>
              </a:ext>
            </a:extLst>
          </p:cNvPr>
          <p:cNvSpPr/>
          <p:nvPr/>
        </p:nvSpPr>
        <p:spPr>
          <a:xfrm>
            <a:off x="619125" y="3455551"/>
            <a:ext cx="7934325" cy="2521992"/>
          </a:xfrm>
          <a:prstGeom prst="rect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42ED9C3-ED70-4CC6-B0DB-754C29420B25}"/>
              </a:ext>
            </a:extLst>
          </p:cNvPr>
          <p:cNvSpPr/>
          <p:nvPr/>
        </p:nvSpPr>
        <p:spPr>
          <a:xfrm>
            <a:off x="3242007" y="5415221"/>
            <a:ext cx="2640836" cy="562322"/>
          </a:xfrm>
          <a:prstGeom prst="rect">
            <a:avLst/>
          </a:prstGeom>
          <a:ln w="762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ea typeface="나눔스퀘어_ac" panose="020B0600000101010101" pitchFamily="50" charset="-127"/>
              </a:rPr>
              <a:t>Project </a:t>
            </a:r>
            <a:r>
              <a:rPr lang="en-US" altLang="ko-KR" sz="1600" b="1" dirty="0">
                <a:ea typeface="나눔스퀘어_ac" panose="020B0600000101010101" pitchFamily="50" charset="-127"/>
              </a:rPr>
              <a:t>Implementation</a:t>
            </a:r>
            <a:endParaRPr lang="ko-KR" altLang="en-US" sz="1600" b="1" dirty="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E6FB6B-574E-4EEB-A9AE-736E93FB6D6E}"/>
              </a:ext>
            </a:extLst>
          </p:cNvPr>
          <p:cNvSpPr/>
          <p:nvPr/>
        </p:nvSpPr>
        <p:spPr>
          <a:xfrm>
            <a:off x="2007582" y="2274901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A55A93B-CB62-4D3B-8C0C-FAFD304B0CEF}"/>
              </a:ext>
            </a:extLst>
          </p:cNvPr>
          <p:cNvSpPr/>
          <p:nvPr/>
        </p:nvSpPr>
        <p:spPr>
          <a:xfrm>
            <a:off x="2007582" y="2570528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9D3044-DA73-435E-8538-60D5035D08AC}"/>
              </a:ext>
            </a:extLst>
          </p:cNvPr>
          <p:cNvSpPr/>
          <p:nvPr/>
        </p:nvSpPr>
        <p:spPr>
          <a:xfrm>
            <a:off x="933926" y="4902268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C54538-ED3F-4D7C-84FB-AE3823DB6C73}"/>
              </a:ext>
            </a:extLst>
          </p:cNvPr>
          <p:cNvSpPr/>
          <p:nvPr/>
        </p:nvSpPr>
        <p:spPr>
          <a:xfrm>
            <a:off x="4674904" y="5108196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37E895-F150-4025-8ECA-F5378419A369}"/>
              </a:ext>
            </a:extLst>
          </p:cNvPr>
          <p:cNvSpPr/>
          <p:nvPr/>
        </p:nvSpPr>
        <p:spPr>
          <a:xfrm>
            <a:off x="6651384" y="5244990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96DE238-924B-4988-9FD6-5BBDF2FBBD1C}"/>
              </a:ext>
            </a:extLst>
          </p:cNvPr>
          <p:cNvSpPr/>
          <p:nvPr/>
        </p:nvSpPr>
        <p:spPr>
          <a:xfrm>
            <a:off x="7005156" y="2844621"/>
            <a:ext cx="261074" cy="26107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32BB472-8D2F-4CC9-B849-8F660F71DD8C}"/>
              </a:ext>
            </a:extLst>
          </p:cNvPr>
          <p:cNvSpPr/>
          <p:nvPr/>
        </p:nvSpPr>
        <p:spPr>
          <a:xfrm>
            <a:off x="6252604" y="2701038"/>
            <a:ext cx="2300846" cy="753912"/>
          </a:xfrm>
          <a:prstGeom prst="rect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>
              <a:solidFill>
                <a:schemeClr val="tx1"/>
              </a:solidFill>
              <a:ea typeface="나눔스퀘어_ac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7E1ADF-411E-4400-87EC-ABFF8AD8362C}"/>
              </a:ext>
            </a:extLst>
          </p:cNvPr>
          <p:cNvSpPr/>
          <p:nvPr/>
        </p:nvSpPr>
        <p:spPr>
          <a:xfrm>
            <a:off x="6272213" y="3270413"/>
            <a:ext cx="2263377" cy="239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13">
            <a:extLst>
              <a:ext uri="{FF2B5EF4-FFF2-40B4-BE49-F238E27FC236}">
                <a16:creationId xmlns:a16="http://schemas.microsoft.com/office/drawing/2014/main" id="{8D07C70E-FFE0-4D86-844E-8ED12CC90510}"/>
              </a:ext>
            </a:extLst>
          </p:cNvPr>
          <p:cNvCxnSpPr>
            <a:cxnSpLocks/>
          </p:cNvCxnSpPr>
          <p:nvPr/>
        </p:nvCxnSpPr>
        <p:spPr>
          <a:xfrm flipV="1">
            <a:off x="6918865" y="2533650"/>
            <a:ext cx="0" cy="103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BBBF18C-E0A1-4C72-9C41-8E287510A33D}"/>
              </a:ext>
            </a:extLst>
          </p:cNvPr>
          <p:cNvSpPr/>
          <p:nvPr/>
        </p:nvSpPr>
        <p:spPr>
          <a:xfrm>
            <a:off x="2008307" y="2854722"/>
            <a:ext cx="2002083" cy="267871"/>
          </a:xfrm>
          <a:prstGeom prst="rect">
            <a:avLst/>
          </a:prstGeom>
          <a:ln w="63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>
                <a:ea typeface="나눔스퀘어_ac" panose="020B0600000101010101" pitchFamily="50" charset="-127"/>
              </a:rPr>
              <a:t>    DB Model Design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FFF8FF-D83F-4AB2-BECD-F68353E70C0E}"/>
              </a:ext>
            </a:extLst>
          </p:cNvPr>
          <p:cNvSpPr/>
          <p:nvPr/>
        </p:nvSpPr>
        <p:spPr>
          <a:xfrm>
            <a:off x="2007582" y="2858969"/>
            <a:ext cx="261074" cy="26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14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</TotalTime>
  <Words>2216</Words>
  <Application>Microsoft Office PowerPoint</Application>
  <PresentationFormat>화면 슬라이드 쇼(4:3)</PresentationFormat>
  <Paragraphs>484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Noto Sans</vt:lpstr>
      <vt:lpstr>Whitney</vt:lpstr>
      <vt:lpstr>나눔스퀘어_ac 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Hyeong Yeol</dc:creator>
  <cp:lastModifiedBy>Lim Hyeong Yeol</cp:lastModifiedBy>
  <cp:revision>76</cp:revision>
  <dcterms:created xsi:type="dcterms:W3CDTF">2020-06-23T14:00:58Z</dcterms:created>
  <dcterms:modified xsi:type="dcterms:W3CDTF">2020-06-24T17:05:10Z</dcterms:modified>
</cp:coreProperties>
</file>