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7" r:id="rId7"/>
    <p:sldId id="276" r:id="rId8"/>
    <p:sldId id="268" r:id="rId9"/>
    <p:sldId id="269" r:id="rId10"/>
    <p:sldId id="270" r:id="rId11"/>
    <p:sldId id="271" r:id="rId12"/>
    <p:sldId id="272" r:id="rId13"/>
    <p:sldId id="280" r:id="rId14"/>
    <p:sldId id="281" r:id="rId15"/>
    <p:sldId id="283" r:id="rId16"/>
    <p:sldId id="282" r:id="rId17"/>
    <p:sldId id="277" r:id="rId18"/>
    <p:sldId id="284" r:id="rId19"/>
    <p:sldId id="285" r:id="rId20"/>
    <p:sldId id="286" r:id="rId21"/>
    <p:sldId id="278" r:id="rId22"/>
    <p:sldId id="265" r:id="rId23"/>
    <p:sldId id="279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CCCC"/>
    <a:srgbClr val="CC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3"/>
    <p:restoredTop sz="94660"/>
  </p:normalViewPr>
  <p:slideViewPr>
    <p:cSldViewPr snapToGrid="0">
      <p:cViewPr>
        <p:scale>
          <a:sx n="66" d="100"/>
          <a:sy n="66" d="100"/>
        </p:scale>
        <p:origin x="144" y="110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2EAAE-1C52-49DA-A625-0A3E9295340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433AD-3315-4CAE-BE64-534C5CA80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0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en-US" altLang="ko-KR" dirty="0"/>
          </a:p>
          <a:p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  <a:endParaRPr lang="en-US" altLang="ko-KR" dirty="0"/>
          </a:p>
          <a:p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  <a:endParaRPr lang="en-US" altLang="ko-KR" dirty="0"/>
          </a:p>
          <a:p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5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88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56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2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0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5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088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6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25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4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평균값 </a:t>
            </a:r>
            <a:r>
              <a:rPr lang="ko-KR" altLang="en-US" dirty="0" err="1"/>
              <a:t>채울시</a:t>
            </a:r>
            <a:r>
              <a:rPr lang="ko-KR" altLang="en-US" dirty="0"/>
              <a:t> 소수로 기입되는 현상 </a:t>
            </a:r>
            <a:r>
              <a:rPr lang="en-US" altLang="ko-KR" dirty="0"/>
              <a:t>: round </a:t>
            </a:r>
            <a:r>
              <a:rPr lang="ko-KR" altLang="en-US" dirty="0"/>
              <a:t>함수를 사용해서 소수점 첫째자리에서 반올림하는 방식으로 다시 기입하였습니다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433AD-3315-4CAE-BE64-534C5CA805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7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1" y="1234997"/>
            <a:ext cx="2944023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45456" y="1234998"/>
            <a:ext cx="11088289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9833462" y="6519446"/>
            <a:ext cx="310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9708445" y="1234998"/>
            <a:ext cx="1525299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63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2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8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37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69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88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89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92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6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7"/>
            <a:ext cx="956663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483" y="3692092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 dirty="0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산학 </a:t>
            </a:r>
            <a:r>
              <a:rPr lang="ko-KR" altLang="en-US" dirty="0" err="1">
                <a:latin typeface="나눔스퀘어_ac Bold"/>
                <a:ea typeface="나눔스퀘어_ac Bold"/>
              </a:rPr>
              <a:t>캡스톤디자인</a:t>
            </a:r>
            <a:r>
              <a:rPr lang="en-US" altLang="ko-KR" dirty="0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 dirty="0">
                <a:latin typeface="나눔스퀘어_ac Bold"/>
                <a:ea typeface="나눔스퀘어_ac Bold"/>
              </a:rPr>
              <a:t>	</a:t>
            </a: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정 현 </a:t>
            </a:r>
            <a:r>
              <a:rPr lang="ko-KR" altLang="en-US" dirty="0" err="1">
                <a:latin typeface="나눔스퀘어_ac Bold"/>
                <a:ea typeface="나눔스퀘어_ac Bold"/>
              </a:rPr>
              <a:t>숙</a:t>
            </a:r>
            <a:endParaRPr lang="ko-KR" altLang="en-US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 dirty="0">
                <a:latin typeface="나눔스퀘어_ac Bold"/>
                <a:ea typeface="나눔스퀘어_ac Bold"/>
              </a:rPr>
              <a:t>		2020. 5. 21.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ko-KR" altLang="en-US" sz="1400" dirty="0">
                <a:latin typeface="나눔스퀘어_ac Bold"/>
                <a:ea typeface="나눔스퀘어_ac Bold"/>
              </a:rPr>
              <a:t>목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59747" y="843406"/>
            <a:ext cx="1315981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79" y="890468"/>
            <a:ext cx="802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CAR: </a:t>
            </a:r>
            <a:r>
              <a:rPr lang="en-US" altLang="ko-KR" sz="28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Corporates Analysis of the Risk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중소벤처기업부 제공 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중소기업 관련 데이터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를 활용한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전남 기업 도산위험성 분석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203257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4/4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A91AEF-718E-446C-8052-86F39AA33C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36" y="2057671"/>
            <a:ext cx="6106723" cy="37464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CCF165A-5778-4142-AFAC-2F96F6F7E27E}"/>
              </a:ext>
            </a:extLst>
          </p:cNvPr>
          <p:cNvSpPr/>
          <p:nvPr/>
        </p:nvSpPr>
        <p:spPr>
          <a:xfrm>
            <a:off x="2032570" y="3032760"/>
            <a:ext cx="5716970" cy="1341121"/>
          </a:xfrm>
          <a:prstGeom prst="rect">
            <a:avLst/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5F3847-2CF8-4341-B788-5D372A4B9356}"/>
              </a:ext>
            </a:extLst>
          </p:cNvPr>
          <p:cNvSpPr/>
          <p:nvPr/>
        </p:nvSpPr>
        <p:spPr>
          <a:xfrm>
            <a:off x="2032570" y="4507570"/>
            <a:ext cx="5716970" cy="13411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F5345F-D4DC-4E3C-AD6D-2DEE32C859BF}"/>
              </a:ext>
            </a:extLst>
          </p:cNvPr>
          <p:cNvSpPr/>
          <p:nvPr/>
        </p:nvSpPr>
        <p:spPr>
          <a:xfrm>
            <a:off x="2032570" y="2697480"/>
            <a:ext cx="1632650" cy="29071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D4CBC-1EF6-42C3-8BE0-2426536BB3D9}"/>
              </a:ext>
            </a:extLst>
          </p:cNvPr>
          <p:cNvSpPr txBox="1"/>
          <p:nvPr/>
        </p:nvSpPr>
        <p:spPr>
          <a:xfrm>
            <a:off x="7934476" y="2979499"/>
            <a:ext cx="2425873" cy="138499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200" dirty="0"/>
              <a:t>3. </a:t>
            </a:r>
            <a:r>
              <a:rPr lang="ko-KR" altLang="en-US" sz="1200" dirty="0"/>
              <a:t>기업별 검색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검색한 기업명에 대한 도산 가능성을</a:t>
            </a:r>
            <a:endParaRPr lang="en-US" altLang="ko-KR" sz="1200" dirty="0"/>
          </a:p>
          <a:p>
            <a:r>
              <a:rPr lang="ko-KR" altLang="en-US" sz="1200" dirty="0"/>
              <a:t>시계열 그래프로 표시 및 설명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도산 가능성</a:t>
            </a:r>
            <a:r>
              <a:rPr lang="en-US" altLang="ko-KR" sz="1200" dirty="0"/>
              <a:t>(%)</a:t>
            </a:r>
            <a:r>
              <a:rPr lang="ko-KR" altLang="en-US" sz="1200" dirty="0"/>
              <a:t>과 최고</a:t>
            </a:r>
            <a:r>
              <a:rPr lang="en-US" altLang="ko-KR" sz="1200" dirty="0"/>
              <a:t>/</a:t>
            </a:r>
            <a:r>
              <a:rPr lang="ko-KR" altLang="en-US" sz="1200" dirty="0"/>
              <a:t>최저 기간</a:t>
            </a:r>
            <a:endParaRPr lang="en-US" altLang="ko-KR" sz="1200" dirty="0"/>
          </a:p>
          <a:p>
            <a:r>
              <a:rPr lang="ko-KR" altLang="en-US" sz="1200" dirty="0"/>
              <a:t>예측 결과</a:t>
            </a:r>
            <a:r>
              <a:rPr lang="en-US" altLang="ko-KR" sz="1200" dirty="0"/>
              <a:t>(%) </a:t>
            </a:r>
            <a:r>
              <a:rPr lang="ko-KR" altLang="en-US" sz="1200" dirty="0"/>
              <a:t>표시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75180-ED04-4888-8029-FE0C775CCE82}"/>
              </a:ext>
            </a:extLst>
          </p:cNvPr>
          <p:cNvSpPr txBox="1"/>
          <p:nvPr/>
        </p:nvSpPr>
        <p:spPr>
          <a:xfrm>
            <a:off x="7934474" y="4670298"/>
            <a:ext cx="2425874" cy="1015663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검색한 기업의 도산가능성에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기여하는 비중이 높은 요소 상위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요소별 비중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(%),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위험성 감소를 위한 조언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D8BAB5-C6CD-4A63-BDC1-CE6D7FED1344}"/>
              </a:ext>
            </a:extLst>
          </p:cNvPr>
          <p:cNvSpPr txBox="1"/>
          <p:nvPr/>
        </p:nvSpPr>
        <p:spPr>
          <a:xfrm>
            <a:off x="3749103" y="2466647"/>
            <a:ext cx="2238225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입력하면 해당 기업명에 대한 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결과를 보여줌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검색기능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F212F6ED-977F-4EF6-85E5-26FA73E5F1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3" t="23502" r="81424" b="73604"/>
          <a:stretch/>
        </p:blipFill>
        <p:spPr>
          <a:xfrm>
            <a:off x="2672715" y="2268354"/>
            <a:ext cx="256630" cy="10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39B14-502C-4034-85B8-C3650B8B897A}"/>
              </a:ext>
            </a:extLst>
          </p:cNvPr>
          <p:cNvSpPr txBox="1"/>
          <p:nvPr/>
        </p:nvSpPr>
        <p:spPr>
          <a:xfrm>
            <a:off x="1032217" y="2450595"/>
            <a:ext cx="1034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C08AF-162C-4FED-AF32-9B75E74B9D94}"/>
              </a:ext>
            </a:extLst>
          </p:cNvPr>
          <p:cNvSpPr txBox="1"/>
          <p:nvPr/>
        </p:nvSpPr>
        <p:spPr>
          <a:xfrm>
            <a:off x="1032217" y="3459522"/>
            <a:ext cx="937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38994-72A5-4B75-897E-04C0E042277B}"/>
              </a:ext>
            </a:extLst>
          </p:cNvPr>
          <p:cNvSpPr txBox="1"/>
          <p:nvPr/>
        </p:nvSpPr>
        <p:spPr>
          <a:xfrm>
            <a:off x="1032217" y="4468449"/>
            <a:ext cx="1034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사용한 웹 페이지 설계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DBDE83-5E67-4A4A-8047-D6FD3218C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7" t="54815" r="38906" b="15185"/>
          <a:stretch/>
        </p:blipFill>
        <p:spPr>
          <a:xfrm>
            <a:off x="879816" y="2882900"/>
            <a:ext cx="6700931" cy="29659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10F0F3-7118-4954-A27D-6DAE62A4FDA2}"/>
              </a:ext>
            </a:extLst>
          </p:cNvPr>
          <p:cNvSpPr/>
          <p:nvPr/>
        </p:nvSpPr>
        <p:spPr>
          <a:xfrm>
            <a:off x="1017599" y="2882900"/>
            <a:ext cx="980013" cy="2965986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A8E80-DCA8-4ABF-96CE-89E21787095D}"/>
              </a:ext>
            </a:extLst>
          </p:cNvPr>
          <p:cNvSpPr/>
          <p:nvPr/>
        </p:nvSpPr>
        <p:spPr>
          <a:xfrm>
            <a:off x="3094892" y="2882900"/>
            <a:ext cx="4485855" cy="29659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B5B1A-FE1C-4890-A932-EF50ECE50D2C}"/>
              </a:ext>
            </a:extLst>
          </p:cNvPr>
          <p:cNvSpPr/>
          <p:nvPr/>
        </p:nvSpPr>
        <p:spPr>
          <a:xfrm>
            <a:off x="904190" y="276507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2F254-9FE2-49B8-82AC-9E4325574EEF}"/>
              </a:ext>
            </a:extLst>
          </p:cNvPr>
          <p:cNvSpPr/>
          <p:nvPr/>
        </p:nvSpPr>
        <p:spPr>
          <a:xfrm>
            <a:off x="2966865" y="2765076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8065497" y="264820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B6A39E-BB4E-487C-A0FD-8AF942C545D0}"/>
              </a:ext>
            </a:extLst>
          </p:cNvPr>
          <p:cNvSpPr/>
          <p:nvPr/>
        </p:nvSpPr>
        <p:spPr>
          <a:xfrm>
            <a:off x="8065497" y="498138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03FCD-A58D-4C42-B8A6-048D424DD295}"/>
              </a:ext>
            </a:extLst>
          </p:cNvPr>
          <p:cNvSpPr/>
          <p:nvPr/>
        </p:nvSpPr>
        <p:spPr>
          <a:xfrm>
            <a:off x="8378443" y="255946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B802F-2948-4E93-9812-7AE7999FD653}"/>
              </a:ext>
            </a:extLst>
          </p:cNvPr>
          <p:cNvSpPr/>
          <p:nvPr/>
        </p:nvSpPr>
        <p:spPr>
          <a:xfrm>
            <a:off x="8321550" y="3048691"/>
            <a:ext cx="3734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데이터 중 기준 개수 이상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코드가 존재하는 기업만 선택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중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이상 존재하는 기업만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소재의 중소기업만 선택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지역코드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24/36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E76ECD-28DD-4541-8A57-BD34A8CFB5D8}"/>
              </a:ext>
            </a:extLst>
          </p:cNvPr>
          <p:cNvSpPr/>
          <p:nvPr/>
        </p:nvSpPr>
        <p:spPr>
          <a:xfrm>
            <a:off x="8378443" y="4885896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DC65C-382A-492E-A9CB-39C12F5C8E91}"/>
              </a:ext>
            </a:extLst>
          </p:cNvPr>
          <p:cNvSpPr/>
          <p:nvPr/>
        </p:nvSpPr>
        <p:spPr>
          <a:xfrm>
            <a:off x="8321551" y="5417326"/>
            <a:ext cx="3607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미칠만한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52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2FE42-0533-4217-B1FF-FEA19D23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5" t="21667" r="41678" b="32778"/>
          <a:stretch/>
        </p:blipFill>
        <p:spPr>
          <a:xfrm>
            <a:off x="1272954" y="2529690"/>
            <a:ext cx="4417938" cy="365930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9AF092-6B0A-42C9-BC60-3973260D6DD4}"/>
              </a:ext>
            </a:extLst>
          </p:cNvPr>
          <p:cNvSpPr/>
          <p:nvPr/>
        </p:nvSpPr>
        <p:spPr>
          <a:xfrm>
            <a:off x="6752590" y="3465383"/>
            <a:ext cx="4039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45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각종 평가요소가 존재함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미칠 만한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)’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6B0D6-285B-4E5F-B038-A75A71DEACB6}"/>
              </a:ext>
            </a:extLst>
          </p:cNvPr>
          <p:cNvSpPr/>
          <p:nvPr/>
        </p:nvSpPr>
        <p:spPr>
          <a:xfrm>
            <a:off x="1796366" y="2529690"/>
            <a:ext cx="1238934" cy="365930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1668339" y="240166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469AF3-5C72-4BA8-9261-6DC8BBC2277A}"/>
              </a:ext>
            </a:extLst>
          </p:cNvPr>
          <p:cNvSpPr/>
          <p:nvPr/>
        </p:nvSpPr>
        <p:spPr>
          <a:xfrm>
            <a:off x="6471136" y="3543670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854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2FE42-0533-4217-B1FF-FEA19D23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5" t="21667" r="41678" b="32778"/>
          <a:stretch/>
        </p:blipFill>
        <p:spPr>
          <a:xfrm>
            <a:off x="1272954" y="2529690"/>
            <a:ext cx="4417938" cy="365930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7DB163-79FA-4613-9E9F-26C3E079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56289"/>
              </p:ext>
            </p:extLst>
          </p:nvPr>
        </p:nvGraphicFramePr>
        <p:xfrm>
          <a:off x="6704310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F44FEF7-1F34-48E5-999F-E390C88BF2CA}"/>
              </a:ext>
            </a:extLst>
          </p:cNvPr>
          <p:cNvSpPr/>
          <p:nvPr/>
        </p:nvSpPr>
        <p:spPr>
          <a:xfrm>
            <a:off x="5787144" y="4097731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8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44E68C-0DD4-434D-963B-DD60A5E3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38467"/>
            <a:ext cx="7335157" cy="363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7839808" y="3330514"/>
            <a:ext cx="40092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NaN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시각화하여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보여주는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Python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외부 모듈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‘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!pip install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import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시각화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matplotlib.pylab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5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4-1.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1485997" y="2547361"/>
            <a:ext cx="849983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 방안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분기별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 평균을 이용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월의 전후 데이터 평균을 이용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전월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익월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algn="ctr"/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분기에 대한 평균값으로 대체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0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0DAF8E-2255-4D97-954A-92CB19272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4" t="26823" r="50000" b="45820"/>
          <a:stretch/>
        </p:blipFill>
        <p:spPr>
          <a:xfrm>
            <a:off x="1290028" y="2893103"/>
            <a:ext cx="4149383" cy="34162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6CF7B8-6783-47A0-8800-C47476B15770}"/>
              </a:ext>
            </a:extLst>
          </p:cNvPr>
          <p:cNvSpPr/>
          <p:nvPr/>
        </p:nvSpPr>
        <p:spPr>
          <a:xfrm>
            <a:off x="1290029" y="2893103"/>
            <a:ext cx="821950" cy="3416254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9B338-7F68-4FA0-9A09-0F923144B1D2}"/>
              </a:ext>
            </a:extLst>
          </p:cNvPr>
          <p:cNvSpPr/>
          <p:nvPr/>
        </p:nvSpPr>
        <p:spPr>
          <a:xfrm>
            <a:off x="1162002" y="276507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9065C-64A9-4C74-8423-EA14DE1820EB}"/>
              </a:ext>
            </a:extLst>
          </p:cNvPr>
          <p:cNvSpPr/>
          <p:nvPr/>
        </p:nvSpPr>
        <p:spPr>
          <a:xfrm>
            <a:off x="6496536" y="2724470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4884E-82C8-480F-BDE4-AD433F414B68}"/>
              </a:ext>
            </a:extLst>
          </p:cNvPr>
          <p:cNvSpPr/>
          <p:nvPr/>
        </p:nvSpPr>
        <p:spPr>
          <a:xfrm>
            <a:off x="6752590" y="2644170"/>
            <a:ext cx="41520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중소벤처기업부에서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임의로 부여한 기업코드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규칙성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어려움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6C6E8D-D23D-4CD2-A8E3-DBFA57BA5F8D}"/>
              </a:ext>
            </a:extLst>
          </p:cNvPr>
          <p:cNvSpPr/>
          <p:nvPr/>
        </p:nvSpPr>
        <p:spPr>
          <a:xfrm>
            <a:off x="7054755" y="4696781"/>
            <a:ext cx="35477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소재지역 숫자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 or 36)</a:t>
            </a: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000n(0001, 0002, …)</a:t>
            </a:r>
          </a:p>
          <a:p>
            <a:pPr algn="ctr"/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 있는 숫자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변환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44934-F38C-468A-B609-8D108BDA0BFA}"/>
              </a:ext>
            </a:extLst>
          </p:cNvPr>
          <p:cNvSpPr/>
          <p:nvPr/>
        </p:nvSpPr>
        <p:spPr>
          <a:xfrm rot="5400000">
            <a:off x="8408125" y="4198287"/>
            <a:ext cx="841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A3DDC9-7DFD-4751-9A16-55CB7F45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6" t="20529" r="44821" b="50000"/>
          <a:stretch/>
        </p:blipFill>
        <p:spPr>
          <a:xfrm>
            <a:off x="595174" y="2765076"/>
            <a:ext cx="3715657" cy="3040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7AF9B8-5FE4-4933-AE0D-42239B465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65" t="29842" r="44642" b="40687"/>
          <a:stretch/>
        </p:blipFill>
        <p:spPr>
          <a:xfrm>
            <a:off x="4630145" y="2765075"/>
            <a:ext cx="3715657" cy="30406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CFDA3-B0FF-47EC-9120-AF809A6FCC24}"/>
              </a:ext>
            </a:extLst>
          </p:cNvPr>
          <p:cNvSpPr/>
          <p:nvPr/>
        </p:nvSpPr>
        <p:spPr>
          <a:xfrm flipH="1">
            <a:off x="595171" y="2765075"/>
            <a:ext cx="644183" cy="3040639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CD64E0-79BF-4E2A-B18A-EE6B7F31AFCA}"/>
              </a:ext>
            </a:extLst>
          </p:cNvPr>
          <p:cNvSpPr/>
          <p:nvPr/>
        </p:nvSpPr>
        <p:spPr>
          <a:xfrm flipH="1">
            <a:off x="4630143" y="2765075"/>
            <a:ext cx="644183" cy="30406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1B9324-AB86-49FF-824E-B1B8AD27BA32}"/>
              </a:ext>
            </a:extLst>
          </p:cNvPr>
          <p:cNvSpPr/>
          <p:nvPr/>
        </p:nvSpPr>
        <p:spPr>
          <a:xfrm>
            <a:off x="483363" y="2637047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DBA9B-E2FF-4B7F-A82A-62A121B3E998}"/>
              </a:ext>
            </a:extLst>
          </p:cNvPr>
          <p:cNvSpPr/>
          <p:nvPr/>
        </p:nvSpPr>
        <p:spPr>
          <a:xfrm>
            <a:off x="4502116" y="263704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1B524A-E81C-4AE0-A236-01450FDC4070}"/>
              </a:ext>
            </a:extLst>
          </p:cNvPr>
          <p:cNvSpPr/>
          <p:nvPr/>
        </p:nvSpPr>
        <p:spPr>
          <a:xfrm>
            <a:off x="8741992" y="2893101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0B146-9DC3-41B2-A9A7-23990D90F289}"/>
              </a:ext>
            </a:extLst>
          </p:cNvPr>
          <p:cNvSpPr/>
          <p:nvPr/>
        </p:nvSpPr>
        <p:spPr>
          <a:xfrm>
            <a:off x="8741992" y="439483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92DB96-923D-4697-9AA7-176E7D9CB074}"/>
              </a:ext>
            </a:extLst>
          </p:cNvPr>
          <p:cNvSpPr/>
          <p:nvPr/>
        </p:nvSpPr>
        <p:spPr>
          <a:xfrm>
            <a:off x="8998046" y="279029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소재 기업 데이터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E847D6-0C52-4C31-8B3C-E9E53E177B19}"/>
              </a:ext>
            </a:extLst>
          </p:cNvPr>
          <p:cNvSpPr/>
          <p:nvPr/>
        </p:nvSpPr>
        <p:spPr>
          <a:xfrm>
            <a:off x="8998046" y="4292027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 기업 데이터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7BBB46-E360-4BB4-ABDA-CAC3AB9290EB}"/>
              </a:ext>
            </a:extLst>
          </p:cNvPr>
          <p:cNvSpPr/>
          <p:nvPr/>
        </p:nvSpPr>
        <p:spPr>
          <a:xfrm>
            <a:off x="9016357" y="3251960"/>
            <a:ext cx="2580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240001 ~ 2400127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3CA5A-0325-415E-99DC-3FE956834B73}"/>
              </a:ext>
            </a:extLst>
          </p:cNvPr>
          <p:cNvSpPr/>
          <p:nvPr/>
        </p:nvSpPr>
        <p:spPr>
          <a:xfrm>
            <a:off x="9016357" y="4753692"/>
            <a:ext cx="2331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360001 ~ 360070</a:t>
            </a:r>
          </a:p>
        </p:txBody>
      </p:sp>
    </p:spTree>
    <p:extLst>
      <p:ext uri="{BB962C8B-B14F-4D97-AF65-F5344CB8AC3E}">
        <p14:creationId xmlns:p14="http://schemas.microsoft.com/office/powerpoint/2010/main" val="27422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C070895-70BA-4B98-85E2-C0E4AAFA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0779"/>
              </p:ext>
            </p:extLst>
          </p:nvPr>
        </p:nvGraphicFramePr>
        <p:xfrm>
          <a:off x="680881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D2B65D-2215-4AD4-ADC1-955435385E6F}"/>
              </a:ext>
            </a:extLst>
          </p:cNvPr>
          <p:cNvSpPr/>
          <p:nvPr/>
        </p:nvSpPr>
        <p:spPr>
          <a:xfrm>
            <a:off x="6031930" y="3143624"/>
            <a:ext cx="5529078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동시에 산출한 가중치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- 1~5 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매우호전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매우악화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- 0,1 (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해당특징 있음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수치에 가중치 부여하여 산출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5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129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350" y="1714815"/>
            <a:ext cx="6061895" cy="4554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1.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소           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2.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목             적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3.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개  발  환  경</a:t>
            </a:r>
            <a:endParaRPr lang="ko-KR" altLang="en-US" sz="20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4.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진  행  사  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5.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예  정  사  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6.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기  타</a:t>
            </a:r>
            <a:endParaRPr lang="en-US" altLang="ko-KR" sz="28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>
                <a:latin typeface="나눔스퀘어_ac Bold"/>
                <a:ea typeface="나눔스퀘어_ac Bold"/>
              </a:rPr>
              <a:t>7. </a:t>
            </a:r>
            <a:r>
              <a:rPr lang="ko-KR" altLang="en-US" sz="2800" dirty="0">
                <a:latin typeface="나눔스퀘어_ac Bold"/>
                <a:ea typeface="나눔스퀘어_ac Bold"/>
              </a:rPr>
              <a:t>참  고  자  료</a:t>
            </a:r>
            <a:endParaRPr lang="en-US" altLang="ko-KR" sz="28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EAA0D-6583-4BF3-B224-23B8DB0E9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3" t="32837" r="26730" b="15935"/>
          <a:stretch/>
        </p:blipFill>
        <p:spPr>
          <a:xfrm>
            <a:off x="787792" y="2546251"/>
            <a:ext cx="6673636" cy="35309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5A72F2-2D13-4098-B7D8-4D65C67DE0EF}"/>
              </a:ext>
            </a:extLst>
          </p:cNvPr>
          <p:cNvSpPr/>
          <p:nvPr/>
        </p:nvSpPr>
        <p:spPr>
          <a:xfrm flipH="1">
            <a:off x="6977574" y="2560319"/>
            <a:ext cx="469785" cy="35309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B1D9FF-3FA4-4018-9E65-1B01D9994CBF}"/>
              </a:ext>
            </a:extLst>
          </p:cNvPr>
          <p:cNvSpPr/>
          <p:nvPr/>
        </p:nvSpPr>
        <p:spPr>
          <a:xfrm flipH="1">
            <a:off x="787792" y="2560319"/>
            <a:ext cx="469785" cy="353099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7737328" y="3429000"/>
            <a:ext cx="40767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산출하여 포함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설정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7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900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4-3.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 </a:t>
            </a:r>
            <a:r>
              <a:rPr lang="en-US" altLang="ko-KR" sz="3200" dirty="0">
                <a:latin typeface="나눔스퀘어_ac Bold"/>
                <a:ea typeface="나눔스퀘어_ac Bold"/>
              </a:rPr>
              <a:t>(</a:t>
            </a:r>
            <a:r>
              <a:rPr lang="ko-KR" altLang="en-US" sz="3200" dirty="0">
                <a:latin typeface="나눔스퀘어_ac Bold"/>
                <a:ea typeface="나눔스퀘어_ac Bold"/>
              </a:rPr>
              <a:t>세부</a:t>
            </a:r>
            <a:r>
              <a:rPr lang="en-US" altLang="ko-KR" sz="3200" dirty="0"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3429000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사용한 웹 페이지 설계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9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5.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예 정 사 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7488B-B674-4F90-AFA3-E50C9C0A0941}"/>
              </a:ext>
            </a:extLst>
          </p:cNvPr>
          <p:cNvSpPr txBox="1"/>
          <p:nvPr/>
        </p:nvSpPr>
        <p:spPr>
          <a:xfrm>
            <a:off x="1527875" y="2746828"/>
            <a:ext cx="91362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및 구현</a:t>
            </a: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endParaRPr lang="en-US" altLang="ko-KR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분석된 데이터로 시각화 진행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 별 디자인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기 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F4DDD-5BD9-428C-B197-3A1F429AE0C4}"/>
              </a:ext>
            </a:extLst>
          </p:cNvPr>
          <p:cNvSpPr txBox="1"/>
          <p:nvPr/>
        </p:nvSpPr>
        <p:spPr>
          <a:xfrm>
            <a:off x="1032217" y="1676872"/>
            <a:ext cx="8871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한계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7B937-74E6-44E7-952C-FBED6E0F815F}"/>
              </a:ext>
            </a:extLst>
          </p:cNvPr>
          <p:cNvSpPr txBox="1"/>
          <p:nvPr/>
        </p:nvSpPr>
        <p:spPr>
          <a:xfrm>
            <a:off x="1327639" y="2765076"/>
            <a:ext cx="88714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대상 데이터의 양적 한계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총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12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개 파일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예측에 사용하기 부족한 양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>
              <a:defRPr/>
            </a:pP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신뢰도 문제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예측이 불가능한 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돌발 변수</a:t>
            </a:r>
            <a:r>
              <a:rPr lang="en-US" altLang="ko-KR" sz="3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>
              <a:defRPr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예측 결과가 요구된 신뢰도에 부합하지 않음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	- ‘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돌발변수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문제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(’19.12.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~ ’20.1) : ‘COVID-19’</a:t>
            </a:r>
          </a:p>
        </p:txBody>
      </p:sp>
    </p:spTree>
    <p:extLst>
      <p:ext uri="{BB962C8B-B14F-4D97-AF65-F5344CB8AC3E}">
        <p14:creationId xmlns:p14="http://schemas.microsoft.com/office/powerpoint/2010/main" val="152336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AC97C69-C7FF-4574-B09C-A9D4DF6DF558}"/>
              </a:ext>
            </a:extLst>
          </p:cNvPr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7.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참고자료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94D2F-8B62-492B-944B-EB6E835AFCFA}"/>
              </a:ext>
            </a:extLst>
          </p:cNvPr>
          <p:cNvSpPr/>
          <p:nvPr/>
        </p:nvSpPr>
        <p:spPr>
          <a:xfrm>
            <a:off x="1072447" y="1671416"/>
            <a:ext cx="8274573" cy="1978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파이썬으로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 주무르기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민형기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비제이퍼블릭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라이브러리를 활용한 데이터 분석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웨스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맥키니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한빛미디어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배우는 쉽고 빠른 웹 개발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파이썬 웹 프로그래밍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김석훈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한빛미디어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71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343891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2743201" y="1989839"/>
            <a:ext cx="276859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doodleima@naver.com</a:t>
            </a: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평가요소 산출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2743201" y="425739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engadoridori@gmail.com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간략화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7958667" y="199612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jjhst2285@naver.com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 간략화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구현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7958667" y="4271990"/>
            <a:ext cx="2940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ktwan0782@gmail.com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기본 형태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1424941" y="2092283"/>
            <a:ext cx="3763917" cy="1603266"/>
            <a:chOff x="662940" y="1833336"/>
            <a:chExt cx="376391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294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40" y="216371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1460500" y="4389161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1422400" y="4352514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2743201" y="471083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2771140" y="4672734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6637867" y="2092318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6637867" y="4364231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863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6650566" y="4375926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1435100" y="4364231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1441159" y="2107603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6650567" y="2104737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007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254991" y="3647392"/>
            <a:ext cx="7682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기업의 유동성</a:t>
            </a:r>
            <a:r>
              <a:rPr lang="en-US" altLang="ko-KR" sz="2400" dirty="0"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latin typeface="나눔스퀘어_ac Bold"/>
                <a:ea typeface="나눔스퀘어_ac Bold"/>
              </a:rPr>
              <a:t>) 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도산 가능성의 핵심 요인</a:t>
            </a:r>
            <a:r>
              <a:rPr lang="en-US" altLang="ko-KR" sz="2400" dirty="0">
                <a:latin typeface="나눔스퀘어_ac Bold"/>
                <a:ea typeface="나눔스퀘어_ac Bold"/>
              </a:rPr>
              <a:t> 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(IMF, ’08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경제위기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코로나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19)</a:t>
            </a:r>
          </a:p>
          <a:p>
            <a:pPr algn="ctr">
              <a:defRPr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중소기업은 대기업에 비해 제공되는 관련 지표가 적거나 없음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투자자 입장에서 참고할 만한 자료가 필요함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35969" y="2133391"/>
            <a:ext cx="71200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중소기업 관련 데이터를 활용한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전남 중소기업의 도산 가능성 분석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9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5B264-F0C8-4F6E-827D-47516423792B}"/>
              </a:ext>
            </a:extLst>
          </p:cNvPr>
          <p:cNvSpPr txBox="1"/>
          <p:nvPr/>
        </p:nvSpPr>
        <p:spPr>
          <a:xfrm>
            <a:off x="1202267" y="3077319"/>
            <a:ext cx="4659312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3.7 :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Jupyter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Notebook</a:t>
            </a:r>
          </a:p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분석과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통계데이터 가공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인터프리터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미리 구현된 모듈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라이브러리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B118-9DDA-475E-9023-3FFC7FDAFA78}"/>
              </a:ext>
            </a:extLst>
          </p:cNvPr>
          <p:cNvSpPr txBox="1"/>
          <p:nvPr/>
        </p:nvSpPr>
        <p:spPr>
          <a:xfrm>
            <a:off x="6558209" y="3077320"/>
            <a:ext cx="443152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Framework : Django</a:t>
            </a:r>
          </a:p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페이지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분석된 데이터를 웹 페이지로 출력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언어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Database(SQLite)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내장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795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3-1.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흐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름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5CF405-FAA6-4249-9EC0-A907BB61F5C2}"/>
              </a:ext>
            </a:extLst>
          </p:cNvPr>
          <p:cNvGrpSpPr/>
          <p:nvPr/>
        </p:nvGrpSpPr>
        <p:grpSpPr>
          <a:xfrm>
            <a:off x="347950" y="2583364"/>
            <a:ext cx="6020040" cy="2941092"/>
            <a:chOff x="1362529" y="1427034"/>
            <a:chExt cx="5715240" cy="275742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0C78CD9-BE36-432D-9FBC-B6041660343C}"/>
                </a:ext>
              </a:extLst>
            </p:cNvPr>
            <p:cNvGrpSpPr/>
            <p:nvPr/>
          </p:nvGrpSpPr>
          <p:grpSpPr>
            <a:xfrm>
              <a:off x="3039434" y="1427034"/>
              <a:ext cx="1387736" cy="412524"/>
              <a:chOff x="2807746" y="1559341"/>
              <a:chExt cx="1467024" cy="495370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38DF8CD-3271-4629-A0C4-15378DA07DE8}"/>
                  </a:ext>
                </a:extLst>
              </p:cNvPr>
              <p:cNvSpPr/>
              <p:nvPr/>
            </p:nvSpPr>
            <p:spPr>
              <a:xfrm>
                <a:off x="2916175" y="1593158"/>
                <a:ext cx="1257793" cy="450795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중소벤처기업부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데이터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(*.CSV)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8EA837D-7064-45F4-94F6-85310CC397A1}"/>
                  </a:ext>
                </a:extLst>
              </p:cNvPr>
              <p:cNvSpPr/>
              <p:nvPr/>
            </p:nvSpPr>
            <p:spPr>
              <a:xfrm>
                <a:off x="2807746" y="1559341"/>
                <a:ext cx="1467024" cy="495370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dirty="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F4E10C8-9FBF-495B-A15D-292475392ECA}"/>
                </a:ext>
              </a:extLst>
            </p:cNvPr>
            <p:cNvGrpSpPr/>
            <p:nvPr/>
          </p:nvGrpSpPr>
          <p:grpSpPr>
            <a:xfrm>
              <a:off x="1362529" y="2367890"/>
              <a:ext cx="2454202" cy="1791520"/>
              <a:chOff x="1136723" y="2332805"/>
              <a:chExt cx="3138047" cy="2192389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E833AF2-A985-49AD-B37D-1DA794FC1921}"/>
                  </a:ext>
                </a:extLst>
              </p:cNvPr>
              <p:cNvSpPr/>
              <p:nvPr/>
            </p:nvSpPr>
            <p:spPr>
              <a:xfrm>
                <a:off x="1136724" y="2332805"/>
                <a:ext cx="3138046" cy="2192389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b="1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4032F3D-336D-45AC-85DD-4E904E2D9467}"/>
                  </a:ext>
                </a:extLst>
              </p:cNvPr>
              <p:cNvSpPr/>
              <p:nvPr/>
            </p:nvSpPr>
            <p:spPr>
              <a:xfrm>
                <a:off x="1136723" y="2332805"/>
                <a:ext cx="1626898" cy="450795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/>
                  <a:t>Python</a:t>
                </a:r>
              </a:p>
              <a:p>
                <a:pPr algn="ctr"/>
                <a:r>
                  <a:rPr lang="en-US" altLang="ko-KR" sz="1000" dirty="0"/>
                  <a:t>(</a:t>
                </a:r>
                <a:r>
                  <a:rPr lang="en-US" altLang="ko-KR" sz="1000" dirty="0" err="1"/>
                  <a:t>Jupyter</a:t>
                </a:r>
                <a:r>
                  <a:rPr lang="en-US" altLang="ko-KR" sz="1000" dirty="0"/>
                  <a:t> Notebook)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7B4D679-17BF-4E64-9604-52908680B070}"/>
                </a:ext>
              </a:extLst>
            </p:cNvPr>
            <p:cNvSpPr/>
            <p:nvPr/>
          </p:nvSpPr>
          <p:spPr>
            <a:xfrm>
              <a:off x="2639436" y="2107644"/>
              <a:ext cx="979566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데이터 수집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B14B9DF-8DC8-46ED-B380-CDA730CB9701}"/>
                </a:ext>
              </a:extLst>
            </p:cNvPr>
            <p:cNvSpPr/>
            <p:nvPr/>
          </p:nvSpPr>
          <p:spPr>
            <a:xfrm>
              <a:off x="2089901" y="2863999"/>
              <a:ext cx="1224789" cy="330698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err="1"/>
                <a:t>Preprocess.ipynb</a:t>
              </a:r>
              <a:endParaRPr lang="en-US" altLang="ko-KR" sz="1000" dirty="0"/>
            </a:p>
          </p:txBody>
        </p:sp>
        <p:cxnSp>
          <p:nvCxnSpPr>
            <p:cNvPr id="46" name="직선 화살표 연결선 13">
              <a:extLst>
                <a:ext uri="{FF2B5EF4-FFF2-40B4-BE49-F238E27FC236}">
                  <a16:creationId xmlns:a16="http://schemas.microsoft.com/office/drawing/2014/main" id="{FD70C8ED-8435-445B-BBED-9EED0C0E06E6}"/>
                </a:ext>
              </a:extLst>
            </p:cNvPr>
            <p:cNvCxnSpPr>
              <a:cxnSpLocks/>
              <a:stCxn id="77" idx="1"/>
              <a:endCxn id="45" idx="0"/>
            </p:cNvCxnSpPr>
            <p:nvPr/>
          </p:nvCxnSpPr>
          <p:spPr>
            <a:xfrm rot="10800000" flipV="1">
              <a:off x="2702296" y="1633295"/>
              <a:ext cx="337138" cy="12307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5BA44A5-E4B1-486D-BF04-F21D65107A2E}"/>
                </a:ext>
              </a:extLst>
            </p:cNvPr>
            <p:cNvSpPr/>
            <p:nvPr/>
          </p:nvSpPr>
          <p:spPr>
            <a:xfrm>
              <a:off x="2045650" y="3276274"/>
              <a:ext cx="1669100" cy="86686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chemeClr val="tx1"/>
                  </a:solidFill>
                </a:rPr>
                <a:t>데이</a:t>
              </a:r>
              <a:r>
                <a:rPr lang="ko-KR" altLang="en-US" sz="1000" dirty="0"/>
                <a:t>터 </a:t>
              </a:r>
              <a:r>
                <a:rPr lang="ko-KR" altLang="en-US" sz="1000" dirty="0" err="1"/>
                <a:t>전처리</a:t>
              </a:r>
              <a:endParaRPr lang="en-US" altLang="ko-KR" sz="1000" dirty="0"/>
            </a:p>
            <a:p>
              <a:endParaRPr lang="en-US" altLang="ko-KR" sz="100" dirty="0"/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불필요 요소 삭제 및 추출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en-US" altLang="ko-KR" sz="800" dirty="0"/>
                <a:t>(</a:t>
              </a:r>
              <a:r>
                <a:rPr lang="ko-KR" altLang="en-US" sz="800" dirty="0"/>
                <a:t>광주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전남 소재 기업만 선택</a:t>
              </a:r>
              <a:r>
                <a:rPr lang="en-US" altLang="ko-KR" sz="800" dirty="0"/>
                <a:t>)</a:t>
              </a:r>
            </a:p>
            <a:p>
              <a:r>
                <a:rPr lang="ko-KR" altLang="en-US" sz="900" dirty="0"/>
                <a:t>데이터 형태 가공</a:t>
              </a:r>
              <a:endParaRPr lang="en-US" altLang="ko-KR" sz="900" dirty="0"/>
            </a:p>
            <a:p>
              <a:r>
                <a:rPr lang="ko-KR" altLang="en-US" sz="900" dirty="0"/>
                <a:t>데이터프레임 분리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기업별</a:t>
              </a:r>
              <a:r>
                <a:rPr lang="en-US" altLang="ko-KR" sz="900" dirty="0"/>
                <a:t>)</a:t>
              </a:r>
            </a:p>
            <a:p>
              <a:r>
                <a:rPr lang="ko-KR" altLang="en-US" sz="900" dirty="0"/>
                <a:t> 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5DDD4FF-2DDB-4489-B453-9C130BD364B5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3314690" y="3029348"/>
              <a:ext cx="14954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E658ECE-C113-4A61-9A50-A5AF7ACD4221}"/>
                </a:ext>
              </a:extLst>
            </p:cNvPr>
            <p:cNvGrpSpPr/>
            <p:nvPr/>
          </p:nvGrpSpPr>
          <p:grpSpPr>
            <a:xfrm>
              <a:off x="4623568" y="2392935"/>
              <a:ext cx="2454201" cy="1791520"/>
              <a:chOff x="1136724" y="2332805"/>
              <a:chExt cx="3138046" cy="2192389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6DEEDC63-FBA6-4506-A4E2-5B14A18423FC}"/>
                  </a:ext>
                </a:extLst>
              </p:cNvPr>
              <p:cNvSpPr/>
              <p:nvPr/>
            </p:nvSpPr>
            <p:spPr>
              <a:xfrm>
                <a:off x="1136724" y="2332805"/>
                <a:ext cx="3138046" cy="2192389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ko-KR" sz="1000" b="1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3E19FD6-6DB1-4C42-AB05-E3F265A4D03F}"/>
                  </a:ext>
                </a:extLst>
              </p:cNvPr>
              <p:cNvSpPr/>
              <p:nvPr/>
            </p:nvSpPr>
            <p:spPr>
              <a:xfrm>
                <a:off x="2739320" y="2332806"/>
                <a:ext cx="1532429" cy="420146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Framework</a:t>
                </a: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(Django)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원통형 49">
              <a:extLst>
                <a:ext uri="{FF2B5EF4-FFF2-40B4-BE49-F238E27FC236}">
                  <a16:creationId xmlns:a16="http://schemas.microsoft.com/office/drawing/2014/main" id="{771CACC3-3DF1-4B45-9147-B93C69600050}"/>
                </a:ext>
              </a:extLst>
            </p:cNvPr>
            <p:cNvSpPr/>
            <p:nvPr/>
          </p:nvSpPr>
          <p:spPr>
            <a:xfrm>
              <a:off x="4810125" y="2932952"/>
              <a:ext cx="978712" cy="1159454"/>
            </a:xfrm>
            <a:prstGeom prst="can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EDA18A8-FB24-4C84-B0F5-89993DE727CB}"/>
                </a:ext>
              </a:extLst>
            </p:cNvPr>
            <p:cNvSpPr/>
            <p:nvPr/>
          </p:nvSpPr>
          <p:spPr>
            <a:xfrm>
              <a:off x="4806671" y="2678805"/>
              <a:ext cx="978712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/>
                <a:t>DB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A592403-A9DB-4765-BC88-B208E939694D}"/>
                </a:ext>
              </a:extLst>
            </p:cNvPr>
            <p:cNvSpPr/>
            <p:nvPr/>
          </p:nvSpPr>
          <p:spPr>
            <a:xfrm>
              <a:off x="3771473" y="2728562"/>
              <a:ext cx="867814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데이터 저장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35F3C7-C1E4-49C3-BD6E-4BA47EC5C2FD}"/>
                </a:ext>
              </a:extLst>
            </p:cNvPr>
            <p:cNvSpPr/>
            <p:nvPr/>
          </p:nvSpPr>
          <p:spPr>
            <a:xfrm>
              <a:off x="4770486" y="3434297"/>
              <a:ext cx="1168723" cy="363882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/>
                <a:t>정제된 기업 데이터</a:t>
              </a:r>
              <a:endParaRPr lang="en-US" altLang="ko-KR" sz="800" dirty="0"/>
            </a:p>
            <a:p>
              <a:r>
                <a:rPr lang="en-US" altLang="ko-KR" sz="800" dirty="0"/>
                <a:t>(</a:t>
              </a:r>
              <a:r>
                <a:rPr lang="ko-KR" altLang="en-US" sz="800" dirty="0"/>
                <a:t>광주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전남 소재</a:t>
              </a:r>
              <a:r>
                <a:rPr lang="en-US" altLang="ko-KR" sz="800" dirty="0"/>
                <a:t>)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C01C4A1-BC49-40B9-8264-E8E2C0EBDADB}"/>
                </a:ext>
              </a:extLst>
            </p:cNvPr>
            <p:cNvGrpSpPr/>
            <p:nvPr/>
          </p:nvGrpSpPr>
          <p:grpSpPr>
            <a:xfrm>
              <a:off x="5876925" y="3288695"/>
              <a:ext cx="1139825" cy="762525"/>
              <a:chOff x="5986415" y="3067372"/>
              <a:chExt cx="978712" cy="762525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DA1D2F2-8BC0-4272-BCB9-1FE98B950DB5}"/>
                  </a:ext>
                </a:extLst>
              </p:cNvPr>
              <p:cNvSpPr/>
              <p:nvPr/>
            </p:nvSpPr>
            <p:spPr>
              <a:xfrm>
                <a:off x="5986415" y="3067372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dirty="0"/>
                  <a:t>Default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8106D92-64C9-4D67-B9C8-7AC5E10E7B3E}"/>
                  </a:ext>
                </a:extLst>
              </p:cNvPr>
              <p:cNvSpPr/>
              <p:nvPr/>
            </p:nvSpPr>
            <p:spPr>
              <a:xfrm>
                <a:off x="5986415" y="3322869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dirty="0"/>
                  <a:t>     Corporates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1DDAF4E-8054-4BA2-8D14-BB9E58ED9F74}"/>
                  </a:ext>
                </a:extLst>
              </p:cNvPr>
              <p:cNvSpPr/>
              <p:nvPr/>
            </p:nvSpPr>
            <p:spPr>
              <a:xfrm>
                <a:off x="5986415" y="3576383"/>
                <a:ext cx="978712" cy="253514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dirty="0"/>
                  <a:t> Regions</a:t>
                </a:r>
              </a:p>
            </p:txBody>
          </p:sp>
        </p:grpSp>
        <p:cxnSp>
          <p:nvCxnSpPr>
            <p:cNvPr id="55" name="직선 화살표 연결선 13">
              <a:extLst>
                <a:ext uri="{FF2B5EF4-FFF2-40B4-BE49-F238E27FC236}">
                  <a16:creationId xmlns:a16="http://schemas.microsoft.com/office/drawing/2014/main" id="{7F30B411-9413-4DFD-945F-83F9B3B1D817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5792291" y="3117550"/>
              <a:ext cx="654547" cy="17114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E2F347-21AC-438A-8B10-0CEE1ABFBE24}"/>
                </a:ext>
              </a:extLst>
            </p:cNvPr>
            <p:cNvSpPr/>
            <p:nvPr/>
          </p:nvSpPr>
          <p:spPr>
            <a:xfrm>
              <a:off x="5944289" y="2857900"/>
              <a:ext cx="1035631" cy="240401"/>
            </a:xfrm>
            <a:prstGeom prst="rect">
              <a:avLst/>
            </a:prstGeom>
            <a:ln w="76200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데이터 시각화</a:t>
              </a:r>
              <a:r>
                <a:rPr lang="en-US" altLang="ko-KR" sz="800" dirty="0"/>
                <a:t> </a:t>
              </a:r>
            </a:p>
            <a:p>
              <a:pPr algn="ctr"/>
              <a:r>
                <a:rPr lang="ko-KR" altLang="en-US" sz="800" dirty="0"/>
                <a:t>및 결과 출력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86F4663-F708-49BC-807D-02CE614CB7A5}"/>
                </a:ext>
              </a:extLst>
            </p:cNvPr>
            <p:cNvSpPr/>
            <p:nvPr/>
          </p:nvSpPr>
          <p:spPr>
            <a:xfrm>
              <a:off x="2634892" y="2147753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1</a:t>
              </a:r>
              <a:endParaRPr lang="ko-KR" altLang="en-US" sz="1200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CF5AEE0-E9F2-4B57-9F85-88DC2EDA2902}"/>
                </a:ext>
              </a:extLst>
            </p:cNvPr>
            <p:cNvSpPr/>
            <p:nvPr/>
          </p:nvSpPr>
          <p:spPr>
            <a:xfrm>
              <a:off x="1997007" y="3458116"/>
              <a:ext cx="113531" cy="10191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2</a:t>
              </a:r>
              <a:endParaRPr lang="ko-KR" altLang="en-US" sz="1100" b="1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F9DEA5D-4660-4250-B60A-1257B610037F}"/>
                </a:ext>
              </a:extLst>
            </p:cNvPr>
            <p:cNvSpPr/>
            <p:nvPr/>
          </p:nvSpPr>
          <p:spPr>
            <a:xfrm>
              <a:off x="1998595" y="3719229"/>
              <a:ext cx="113531" cy="10191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3</a:t>
              </a:r>
              <a:endParaRPr lang="ko-KR" altLang="en-US" sz="11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D4F8EC-4BEA-4018-A5DE-E34D79A97417}"/>
                </a:ext>
              </a:extLst>
            </p:cNvPr>
            <p:cNvSpPr/>
            <p:nvPr/>
          </p:nvSpPr>
          <p:spPr>
            <a:xfrm>
              <a:off x="1998595" y="3858927"/>
              <a:ext cx="113531" cy="10191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4</a:t>
              </a:r>
              <a:endParaRPr lang="ko-KR" altLang="en-US" sz="1100" b="1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E93150D-DC61-47D4-ADA6-D09A2BC14A7B}"/>
                </a:ext>
              </a:extLst>
            </p:cNvPr>
            <p:cNvSpPr/>
            <p:nvPr/>
          </p:nvSpPr>
          <p:spPr>
            <a:xfrm>
              <a:off x="4134954" y="2959741"/>
              <a:ext cx="138560" cy="13856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/>
                <a:t>5</a:t>
              </a:r>
              <a:endParaRPr lang="ko-KR" altLang="en-US" sz="700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E72D36C-B171-4B83-9AD6-F9EF70381F07}"/>
                </a:ext>
              </a:extLst>
            </p:cNvPr>
            <p:cNvSpPr/>
            <p:nvPr/>
          </p:nvSpPr>
          <p:spPr>
            <a:xfrm>
              <a:off x="5226747" y="3320663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6</a:t>
              </a:r>
              <a:endParaRPr lang="ko-KR" altLang="en-US" sz="1200" b="1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DEADB63-B88D-440A-86F1-88C6B6696728}"/>
                </a:ext>
              </a:extLst>
            </p:cNvPr>
            <p:cNvSpPr/>
            <p:nvPr/>
          </p:nvSpPr>
          <p:spPr>
            <a:xfrm>
              <a:off x="5959675" y="3350805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8</a:t>
              </a:r>
              <a:endParaRPr lang="ko-KR" altLang="en-US" sz="1200" b="1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AA891C2-D2EA-46F0-985A-60A4DCC7CDC6}"/>
                </a:ext>
              </a:extLst>
            </p:cNvPr>
            <p:cNvSpPr/>
            <p:nvPr/>
          </p:nvSpPr>
          <p:spPr>
            <a:xfrm>
              <a:off x="5959675" y="3607035"/>
              <a:ext cx="136325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9</a:t>
              </a:r>
              <a:endParaRPr lang="ko-KR" altLang="en-US" sz="800" b="1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A3DE478-78B8-4067-AAF5-9D163EB9D1E8}"/>
                </a:ext>
              </a:extLst>
            </p:cNvPr>
            <p:cNvSpPr/>
            <p:nvPr/>
          </p:nvSpPr>
          <p:spPr>
            <a:xfrm>
              <a:off x="5959675" y="3855751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10</a:t>
              </a:r>
              <a:endParaRPr lang="ko-KR" altLang="en-US" sz="1200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A5F879E-DA46-45BA-94FB-24C1D472FFE7}"/>
                </a:ext>
              </a:extLst>
            </p:cNvPr>
            <p:cNvSpPr/>
            <p:nvPr/>
          </p:nvSpPr>
          <p:spPr>
            <a:xfrm>
              <a:off x="5921449" y="2896521"/>
              <a:ext cx="138560" cy="13856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7</a:t>
              </a:r>
              <a:endParaRPr lang="ko-KR" altLang="en-US" sz="1200" b="1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31F7814-E3BD-470A-938F-9270EF4F770C}"/>
                </a:ext>
              </a:extLst>
            </p:cNvPr>
            <p:cNvSpPr/>
            <p:nvPr/>
          </p:nvSpPr>
          <p:spPr>
            <a:xfrm>
              <a:off x="3102293" y="1573617"/>
              <a:ext cx="138560" cy="13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/>
                <a:t>0</a:t>
              </a:r>
              <a:endParaRPr lang="ko-KR" altLang="en-US" sz="12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9FFFEB-9F3B-4A1E-B505-00F0AEE3DBAB}"/>
              </a:ext>
            </a:extLst>
          </p:cNvPr>
          <p:cNvGrpSpPr/>
          <p:nvPr/>
        </p:nvGrpSpPr>
        <p:grpSpPr>
          <a:xfrm>
            <a:off x="6585588" y="1655183"/>
            <a:ext cx="5808049" cy="775656"/>
            <a:chOff x="6585588" y="1655183"/>
            <a:chExt cx="5808049" cy="7756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6A19A51-63C7-4E2B-8F89-8E272AAF49CE}"/>
                </a:ext>
              </a:extLst>
            </p:cNvPr>
            <p:cNvSpPr/>
            <p:nvPr/>
          </p:nvSpPr>
          <p:spPr>
            <a:xfrm>
              <a:off x="6585588" y="1711822"/>
              <a:ext cx="256054" cy="256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0</a:t>
              </a:r>
              <a:endParaRPr lang="ko-KR" altLang="en-US" sz="2800" b="1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E9C0C44-AB59-407C-8772-CB211964910B}"/>
                </a:ext>
              </a:extLst>
            </p:cNvPr>
            <p:cNvSpPr/>
            <p:nvPr/>
          </p:nvSpPr>
          <p:spPr>
            <a:xfrm>
              <a:off x="6585588" y="2118146"/>
              <a:ext cx="256054" cy="256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1</a:t>
              </a:r>
              <a:endParaRPr lang="ko-KR" altLang="en-US" sz="2800" b="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BD0780D-9315-4692-8CF9-E23F91E9B93E}"/>
                </a:ext>
              </a:extLst>
            </p:cNvPr>
            <p:cNvSpPr/>
            <p:nvPr/>
          </p:nvSpPr>
          <p:spPr>
            <a:xfrm>
              <a:off x="6841642" y="1655183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중소벤처기업부 웹사이트 ‘중소기업’ </a:t>
              </a:r>
              <a:r>
                <a: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데이터셋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77B8F01-C9FC-4C21-8D24-E6D8FD2574A1}"/>
                </a:ext>
              </a:extLst>
            </p:cNvPr>
            <p:cNvSpPr/>
            <p:nvPr/>
          </p:nvSpPr>
          <p:spPr>
            <a:xfrm>
              <a:off x="6841642" y="2061507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데이터셋을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*.CSV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파일로 가져옴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(1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12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4A1A26-4780-4917-A491-1EA03C985781}"/>
              </a:ext>
            </a:extLst>
          </p:cNvPr>
          <p:cNvGrpSpPr/>
          <p:nvPr/>
        </p:nvGrpSpPr>
        <p:grpSpPr>
          <a:xfrm>
            <a:off x="6585588" y="2539245"/>
            <a:ext cx="5808049" cy="1584754"/>
            <a:chOff x="6585588" y="2539245"/>
            <a:chExt cx="5808049" cy="158475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557F9B4-DBF0-42CE-87B0-387600D069E9}"/>
                </a:ext>
              </a:extLst>
            </p:cNvPr>
            <p:cNvSpPr/>
            <p:nvPr/>
          </p:nvSpPr>
          <p:spPr>
            <a:xfrm>
              <a:off x="6585588" y="2595394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36C5150-D079-45ED-B2D0-74D25D0EA604}"/>
                </a:ext>
              </a:extLst>
            </p:cNvPr>
            <p:cNvSpPr/>
            <p:nvPr/>
          </p:nvSpPr>
          <p:spPr>
            <a:xfrm>
              <a:off x="6585588" y="2996880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59E555-0423-415E-B4F6-81D8FD699EDA}"/>
                </a:ext>
              </a:extLst>
            </p:cNvPr>
            <p:cNvSpPr/>
            <p:nvPr/>
          </p:nvSpPr>
          <p:spPr>
            <a:xfrm>
              <a:off x="6585588" y="3398366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4</a:t>
              </a:r>
              <a:endParaRPr lang="ko-KR" altLang="en-US" sz="1400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A56E2CC-8EBC-492C-BC2C-D66EB63ACF0A}"/>
                </a:ext>
              </a:extLst>
            </p:cNvPr>
            <p:cNvSpPr/>
            <p:nvPr/>
          </p:nvSpPr>
          <p:spPr>
            <a:xfrm>
              <a:off x="6585588" y="3799852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5</a:t>
              </a:r>
              <a:endParaRPr lang="ko-KR" altLang="en-US" sz="1400" b="1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6D6D283-9158-453B-A55F-CC7BE3A47696}"/>
                </a:ext>
              </a:extLst>
            </p:cNvPr>
            <p:cNvSpPr/>
            <p:nvPr/>
          </p:nvSpPr>
          <p:spPr>
            <a:xfrm>
              <a:off x="6841642" y="2539245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불필요 요소 삭제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추출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소재 기업만 추출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431DEF1-9F2C-4053-B2AC-E9526A3FFF76}"/>
                </a:ext>
              </a:extLst>
            </p:cNvPr>
            <p:cNvSpPr/>
            <p:nvPr/>
          </p:nvSpPr>
          <p:spPr>
            <a:xfrm>
              <a:off x="6841642" y="2942019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가공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결측치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채움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 변환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14ECE5F-19E8-4EFE-8325-4A1F0192A147}"/>
                </a:ext>
              </a:extLst>
            </p:cNvPr>
            <p:cNvSpPr/>
            <p:nvPr/>
          </p:nvSpPr>
          <p:spPr>
            <a:xfrm>
              <a:off x="6841642" y="3348343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데이터프레임 분리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같은 기업코드를 갖는 데이터 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EA29A20-3636-452B-AE26-60C00822F7B9}"/>
                </a:ext>
              </a:extLst>
            </p:cNvPr>
            <p:cNvSpPr/>
            <p:nvPr/>
          </p:nvSpPr>
          <p:spPr>
            <a:xfrm>
              <a:off x="6841642" y="3754667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저장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DB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814C80-3932-4AD9-80BA-B77CFBC5AE8F}"/>
              </a:ext>
            </a:extLst>
          </p:cNvPr>
          <p:cNvGrpSpPr/>
          <p:nvPr/>
        </p:nvGrpSpPr>
        <p:grpSpPr>
          <a:xfrm>
            <a:off x="6585588" y="4278254"/>
            <a:ext cx="5808049" cy="1991078"/>
            <a:chOff x="6585588" y="4278254"/>
            <a:chExt cx="5808049" cy="199107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AEBC625-48DD-4E70-B4D9-BBBEFCBEEA14}"/>
                </a:ext>
              </a:extLst>
            </p:cNvPr>
            <p:cNvSpPr/>
            <p:nvPr/>
          </p:nvSpPr>
          <p:spPr>
            <a:xfrm>
              <a:off x="6585588" y="4315579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6</a:t>
              </a:r>
              <a:endParaRPr lang="ko-KR" altLang="en-US" sz="28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EE10D32-4A1F-41B3-875B-FB0214D39EAB}"/>
                </a:ext>
              </a:extLst>
            </p:cNvPr>
            <p:cNvSpPr/>
            <p:nvPr/>
          </p:nvSpPr>
          <p:spPr>
            <a:xfrm>
              <a:off x="6585588" y="4718538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7</a:t>
              </a:r>
              <a:endParaRPr lang="ko-KR" altLang="en-US" sz="28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AEB38E4-CAA9-4FC0-8961-E1E3BE7BEA81}"/>
                </a:ext>
              </a:extLst>
            </p:cNvPr>
            <p:cNvSpPr/>
            <p:nvPr/>
          </p:nvSpPr>
          <p:spPr>
            <a:xfrm>
              <a:off x="6585588" y="5121497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8</a:t>
              </a:r>
              <a:endParaRPr lang="ko-KR" altLang="en-US" sz="28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218CEAD-8AA0-43DE-81E2-6E73F75E701C}"/>
                </a:ext>
              </a:extLst>
            </p:cNvPr>
            <p:cNvSpPr/>
            <p:nvPr/>
          </p:nvSpPr>
          <p:spPr>
            <a:xfrm>
              <a:off x="6585588" y="5524456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9</a:t>
              </a:r>
              <a:endParaRPr lang="ko-KR" altLang="en-US" sz="28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0F9F685-D17E-4E78-AEFA-2D5C79CFD3E7}"/>
                </a:ext>
              </a:extLst>
            </p:cNvPr>
            <p:cNvSpPr/>
            <p:nvPr/>
          </p:nvSpPr>
          <p:spPr>
            <a:xfrm>
              <a:off x="6585588" y="5934799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10</a:t>
              </a:r>
              <a:endParaRPr lang="ko-KR" altLang="en-US" sz="2800" b="1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BBC3B90-DD86-4DEB-B545-34D1527710B9}"/>
                </a:ext>
              </a:extLst>
            </p:cNvPr>
            <p:cNvSpPr/>
            <p:nvPr/>
          </p:nvSpPr>
          <p:spPr>
            <a:xfrm>
              <a:off x="6841642" y="4278254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정제된 기업 데이터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소재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BF6C133-2304-4760-BA0B-9F93A9C46E25}"/>
                </a:ext>
              </a:extLst>
            </p:cNvPr>
            <p:cNvSpPr/>
            <p:nvPr/>
          </p:nvSpPr>
          <p:spPr>
            <a:xfrm>
              <a:off x="6841642" y="4684578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시각화 및 결과 출력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그래프화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페이지로 출력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EE85E2B-8076-4FA5-8759-BBD3778C7185}"/>
                </a:ext>
              </a:extLst>
            </p:cNvPr>
            <p:cNvSpPr/>
            <p:nvPr/>
          </p:nvSpPr>
          <p:spPr>
            <a:xfrm>
              <a:off x="6841642" y="5090902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Default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기본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소재지역 무관 도산가능성 상위 기업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417D690-7B2C-4D4A-B7C9-D0BCC79265F3}"/>
                </a:ext>
              </a:extLst>
            </p:cNvPr>
            <p:cNvSpPr/>
            <p:nvPr/>
          </p:nvSpPr>
          <p:spPr>
            <a:xfrm>
              <a:off x="6841642" y="5493676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Corporates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기업별 분석 페이지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검색한 기업에 대한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4DDAA53-C5E7-4B97-91A5-257AD4B48E5C}"/>
                </a:ext>
              </a:extLst>
            </p:cNvPr>
            <p:cNvSpPr/>
            <p:nvPr/>
          </p:nvSpPr>
          <p:spPr>
            <a:xfrm>
              <a:off x="6841642" y="5900000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Regions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지역별 분석 페이지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 지역별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00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795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3-2.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일 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88F1BF-83DA-428D-869D-6EDA589E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7550"/>
              </p:ext>
            </p:extLst>
          </p:nvPr>
        </p:nvGraphicFramePr>
        <p:xfrm>
          <a:off x="1061072" y="2087915"/>
          <a:ext cx="9690481" cy="3647862"/>
        </p:xfrm>
        <a:graphic>
          <a:graphicData uri="http://schemas.openxmlformats.org/drawingml/2006/table">
            <a:tbl>
              <a:tblPr/>
              <a:tblGrid>
                <a:gridCol w="3841263">
                  <a:extLst>
                    <a:ext uri="{9D8B030D-6E8A-4147-A177-3AD203B41FA5}">
                      <a16:colId xmlns:a16="http://schemas.microsoft.com/office/drawing/2014/main" val="223680947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184690619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95049308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455657499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139997478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721152567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46845530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257311458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3328638583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2092132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095559379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93841407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673933127"/>
                    </a:ext>
                  </a:extLst>
                </a:gridCol>
                <a:gridCol w="1032186">
                  <a:extLst>
                    <a:ext uri="{9D8B030D-6E8A-4147-A177-3AD203B41FA5}">
                      <a16:colId xmlns:a16="http://schemas.microsoft.com/office/drawing/2014/main" val="1062766357"/>
                    </a:ext>
                  </a:extLst>
                </a:gridCol>
              </a:tblGrid>
              <a:tr h="52461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추진내용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수행기간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계획표시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■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95762"/>
                  </a:ext>
                </a:extLst>
              </a:tr>
              <a:tr h="524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31887"/>
                  </a:ext>
                </a:extLst>
              </a:tr>
              <a:tr h="433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17146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수집 및 과제 설계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81169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전처리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과정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14507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분석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94604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프레임워크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23433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서비스 구현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66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8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203257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2/4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FED43-CD28-4320-B679-9EE88252FB0F}"/>
              </a:ext>
            </a:extLst>
          </p:cNvPr>
          <p:cNvSpPr txBox="1"/>
          <p:nvPr/>
        </p:nvSpPr>
        <p:spPr>
          <a:xfrm>
            <a:off x="1847635" y="1504679"/>
            <a:ext cx="661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카카오 오븐 </a:t>
            </a:r>
            <a:r>
              <a:rPr lang="en-US" altLang="ko-KR" sz="1400" dirty="0"/>
              <a:t>: https://ovenapp.io/view/1rRpmiA9sXKsBnthgPJEYehieMp3VzXf/e5WgE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CC1A790-B580-4230-BBB1-C10ACCC45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36" y="2057671"/>
            <a:ext cx="6106723" cy="37464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B8E29B-7AB7-4424-9E12-E07F4C1D4CC6}"/>
              </a:ext>
            </a:extLst>
          </p:cNvPr>
          <p:cNvSpPr/>
          <p:nvPr/>
        </p:nvSpPr>
        <p:spPr>
          <a:xfrm>
            <a:off x="2561063" y="2068822"/>
            <a:ext cx="1170878" cy="5219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960D5A8-1E64-4FCD-80B1-28F65835FEB3}"/>
              </a:ext>
            </a:extLst>
          </p:cNvPr>
          <p:cNvCxnSpPr>
            <a:cxnSpLocks/>
          </p:cNvCxnSpPr>
          <p:nvPr/>
        </p:nvCxnSpPr>
        <p:spPr>
          <a:xfrm>
            <a:off x="3731942" y="2352907"/>
            <a:ext cx="3766139" cy="0"/>
          </a:xfrm>
          <a:prstGeom prst="line">
            <a:avLst/>
          </a:pr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EE3BCB-08AC-4FBC-8E8E-CE3A91607ADE}"/>
              </a:ext>
            </a:extLst>
          </p:cNvPr>
          <p:cNvSpPr txBox="1"/>
          <p:nvPr/>
        </p:nvSpPr>
        <p:spPr>
          <a:xfrm>
            <a:off x="7498080" y="2225448"/>
            <a:ext cx="2862269" cy="138499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드롭다운 메뉴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클릭하여 메뉴 페이지 변경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(Default)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 검색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기업별 검색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53E414-8AC5-423D-816A-60A3534C5DA4}"/>
              </a:ext>
            </a:extLst>
          </p:cNvPr>
          <p:cNvSpPr/>
          <p:nvPr/>
        </p:nvSpPr>
        <p:spPr>
          <a:xfrm>
            <a:off x="1950721" y="3095799"/>
            <a:ext cx="5370179" cy="1913005"/>
          </a:xfrm>
          <a:prstGeom prst="rect">
            <a:avLst/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9591DAF-0F7D-45A8-B102-4F0B3FA9561C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695500" y="3949113"/>
            <a:ext cx="742890" cy="2862270"/>
          </a:xfrm>
          <a:prstGeom prst="bentConnector2">
            <a:avLst/>
          </a:prstGeom>
          <a:noFill/>
          <a:ln w="76200">
            <a:solidFill>
              <a:srgbClr val="3333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B387E3-DF55-4416-B011-3A21A61E8BA6}"/>
              </a:ext>
            </a:extLst>
          </p:cNvPr>
          <p:cNvSpPr txBox="1"/>
          <p:nvPr/>
        </p:nvSpPr>
        <p:spPr>
          <a:xfrm>
            <a:off x="7498080" y="4436426"/>
            <a:ext cx="2862268" cy="1769715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종합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(Default)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지역구분없이 도산 가능성 높은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기업을 그래프로 표현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기업에 대한 도산 가능성과 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비중이 높은 상위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요소 설명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세부사항은 기업별 검색에서 보도록 유도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210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4A8951F-D06E-4DDE-98AA-C3066AC5AA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36" y="2057671"/>
            <a:ext cx="6106723" cy="374645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2032570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3-1.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목 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형태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– 3/4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8454C7-C02E-4D64-B412-0C0DBA8FA3C4}"/>
              </a:ext>
            </a:extLst>
          </p:cNvPr>
          <p:cNvSpPr/>
          <p:nvPr/>
        </p:nvSpPr>
        <p:spPr>
          <a:xfrm>
            <a:off x="4533900" y="3914454"/>
            <a:ext cx="2468881" cy="4441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10E88C-3D0F-4244-BE74-427377BF7F43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5899367" y="1183900"/>
            <a:ext cx="417006" cy="2780420"/>
          </a:xfrm>
          <a:prstGeom prst="bentConnector2">
            <a:avLst/>
          </a:prstGeom>
          <a:noFill/>
          <a:ln w="76200">
            <a:solidFill>
              <a:srgbClr val="3333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927471-AE4C-4C7B-A0DB-02208395F743}"/>
              </a:ext>
            </a:extLst>
          </p:cNvPr>
          <p:cNvSpPr txBox="1"/>
          <p:nvPr/>
        </p:nvSpPr>
        <p:spPr>
          <a:xfrm>
            <a:off x="7498080" y="2225448"/>
            <a:ext cx="2862269" cy="2246769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 검색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광주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전남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구분하여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도산 가능성이 높은 상위 리스트를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개씩 그래프로 표시 및 설명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기업의 도산 가능성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(%)</a:t>
            </a: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도산 가능성이 높게 예측된 기업에서 비중이 높은 상위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요소 설명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세부사항은 기업별 검색에서 보도록 유도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DA547E-3CD4-4091-B7FD-52A14CD27755}"/>
              </a:ext>
            </a:extLst>
          </p:cNvPr>
          <p:cNvSpPr/>
          <p:nvPr/>
        </p:nvSpPr>
        <p:spPr>
          <a:xfrm>
            <a:off x="2032571" y="2782613"/>
            <a:ext cx="5370179" cy="2655894"/>
          </a:xfrm>
          <a:prstGeom prst="rect">
            <a:avLst/>
          </a:prstGeom>
          <a:noFill/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AF748FD-AB57-4BF5-8F0C-6486D386D7E4}"/>
              </a:ext>
            </a:extLst>
          </p:cNvPr>
          <p:cNvCxnSpPr>
            <a:cxnSpLocks/>
            <a:stCxn id="9" idx="2"/>
            <a:endCxn id="34" idx="1"/>
          </p:cNvCxnSpPr>
          <p:nvPr/>
        </p:nvCxnSpPr>
        <p:spPr>
          <a:xfrm rot="16200000" flipH="1">
            <a:off x="5894126" y="4232854"/>
            <a:ext cx="1478168" cy="1729740"/>
          </a:xfrm>
          <a:prstGeom prst="bentConnector2">
            <a:avLst/>
          </a:pr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782898-16CE-4F9A-8E3B-BA602432656A}"/>
              </a:ext>
            </a:extLst>
          </p:cNvPr>
          <p:cNvSpPr txBox="1"/>
          <p:nvPr/>
        </p:nvSpPr>
        <p:spPr>
          <a:xfrm>
            <a:off x="7498080" y="5467476"/>
            <a:ext cx="2862268" cy="738664"/>
          </a:xfrm>
          <a:prstGeom prst="rect">
            <a:avLst/>
          </a:prstGeom>
          <a:solidFill>
            <a:srgbClr val="CCFFFF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해당 기업명에 대한 분석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기업명에 대한 기업별 검색 페이지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띄움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333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1681</Words>
  <Application>Microsoft Office PowerPoint</Application>
  <PresentationFormat>와이드스크린</PresentationFormat>
  <Paragraphs>402</Paragraphs>
  <Slides>24</Slides>
  <Notes>12</Notes>
  <HiddenSlides>3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나눔스퀘어</vt:lpstr>
      <vt:lpstr>나눔스퀘어_ac</vt:lpstr>
      <vt:lpstr>나눔스퀘어_ac Bold</vt:lpstr>
      <vt:lpstr>나눔스퀘어_ac ExtraBold</vt:lpstr>
      <vt:lpstr>맑은 고딕</vt:lpstr>
      <vt:lpstr>한컴바탕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임형열</cp:lastModifiedBy>
  <cp:revision>136</cp:revision>
  <dcterms:created xsi:type="dcterms:W3CDTF">2020-04-08T05:57:19Z</dcterms:created>
  <dcterms:modified xsi:type="dcterms:W3CDTF">2020-05-20T14:53:39Z</dcterms:modified>
  <cp:version>0906.0100.01</cp:version>
</cp:coreProperties>
</file>