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8" r:id="rId25"/>
    <p:sldId id="283" r:id="rId26"/>
    <p:sldId id="285" r:id="rId27"/>
    <p:sldId id="286" r:id="rId28"/>
    <p:sldId id="28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C810A2-38AC-481E-9DFC-02AD56B654B4}"/>
              </a:ext>
            </a:extLst>
          </p:cNvPr>
          <p:cNvGrpSpPr/>
          <p:nvPr userDrawn="1"/>
        </p:nvGrpSpPr>
        <p:grpSpPr>
          <a:xfrm>
            <a:off x="1" y="949248"/>
            <a:ext cx="8162924" cy="88978"/>
            <a:chOff x="1" y="1234997"/>
            <a:chExt cx="11233744" cy="1471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15956A-DA3B-4337-B371-80B0D0D783CC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466352-4929-4097-BFB3-6483EDCA6D88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4594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1072-5EE5-47D8-84C1-AD09009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33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9128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1b28b326635.ngrok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7" Type="http://schemas.openxmlformats.org/officeDocument/2006/relationships/hyperlink" Target="https://lsjsj92.tistory.com/48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jjhst2285@naver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engadoridor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oodleima@naver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ktwan0782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tech.tistory.com/3" TargetMode="External"/><Relationship Id="rId7" Type="http://schemas.openxmlformats.org/officeDocument/2006/relationships/hyperlink" Target="https://steemit.com/kr/@tanky/django-or-feat-highcharts" TargetMode="External"/><Relationship Id="rId2" Type="http://schemas.openxmlformats.org/officeDocument/2006/relationships/hyperlink" Target="https://news.mt.co.kr/mtview.php?no=20170124150257470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kys.tistory.com/369" TargetMode="External"/><Relationship Id="rId5" Type="http://schemas.openxmlformats.org/officeDocument/2006/relationships/hyperlink" Target="https://coding-factory.tistory.com/180" TargetMode="External"/><Relationship Id="rId4" Type="http://schemas.openxmlformats.org/officeDocument/2006/relationships/hyperlink" Target="https://yongbeomkim.github.io/django/django-d3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D184727-C8F5-48D8-948A-7A2E6A75A8C2}"/>
              </a:ext>
            </a:extLst>
          </p:cNvPr>
          <p:cNvGrpSpPr/>
          <p:nvPr/>
        </p:nvGrpSpPr>
        <p:grpSpPr>
          <a:xfrm>
            <a:off x="0" y="697587"/>
            <a:ext cx="7620000" cy="1147884"/>
            <a:chOff x="0" y="843406"/>
            <a:chExt cx="9675728" cy="1147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1A766-6D40-4427-B6E4-3A1A98389E73}"/>
                </a:ext>
              </a:extLst>
            </p:cNvPr>
            <p:cNvSpPr/>
            <p:nvPr/>
          </p:nvSpPr>
          <p:spPr>
            <a:xfrm>
              <a:off x="0" y="843406"/>
              <a:ext cx="2208017" cy="1147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D4EEFB-917B-40A3-90B8-02AA780AE02A}"/>
                </a:ext>
              </a:extLst>
            </p:cNvPr>
            <p:cNvSpPr/>
            <p:nvPr/>
          </p:nvSpPr>
          <p:spPr>
            <a:xfrm>
              <a:off x="109091" y="843407"/>
              <a:ext cx="9566637" cy="114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CF40-DA95-4190-AB46-ED3394314B17}"/>
              </a:ext>
            </a:extLst>
          </p:cNvPr>
          <p:cNvSpPr/>
          <p:nvPr/>
        </p:nvSpPr>
        <p:spPr>
          <a:xfrm>
            <a:off x="233878" y="744649"/>
            <a:ext cx="71479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Project</a:t>
            </a:r>
            <a:r>
              <a:rPr lang="ko-KR" altLang="en-US" sz="3600" dirty="0">
                <a:solidFill>
                  <a:schemeClr val="bg1"/>
                </a:solidFill>
                <a:ea typeface="나눔스퀘어_ac Bold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ea typeface="나눔스퀘어_ac Bold"/>
              </a:rPr>
              <a:t>Companies Analysis of the Risk</a:t>
            </a:r>
          </a:p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ea typeface="나눔스퀘어_ac Bold"/>
              </a:rPr>
              <a:t>중소벤처기업부 중소기업 관련 데이터를 활용한 기업의 리스크 분석</a:t>
            </a:r>
            <a:endParaRPr lang="ko-KR" altLang="en-US" sz="2800" dirty="0">
              <a:solidFill>
                <a:schemeClr val="bg1"/>
              </a:solidFill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5A089-1DAE-43F2-9BE7-56F7280B3EDC}"/>
              </a:ext>
            </a:extLst>
          </p:cNvPr>
          <p:cNvSpPr txBox="1"/>
          <p:nvPr/>
        </p:nvSpPr>
        <p:spPr>
          <a:xfrm>
            <a:off x="4474370" y="3915074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a typeface="나눔스퀘어_ac ExtraBold"/>
              </a:rPr>
              <a:t>학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ko-KR" altLang="en-US" dirty="0">
                <a:ea typeface="나눔스퀘어_ac ExtraBold"/>
              </a:rPr>
              <a:t>기</a:t>
            </a:r>
            <a:r>
              <a:rPr lang="en-US" altLang="ko-KR" dirty="0">
                <a:ea typeface="나눔스퀘어_ac Bold"/>
              </a:rPr>
              <a:t>			2020-1 </a:t>
            </a:r>
          </a:p>
          <a:p>
            <a:pPr lvl="0">
              <a:defRPr/>
            </a:pPr>
            <a:r>
              <a:rPr lang="ko-KR" altLang="en-US" dirty="0">
                <a:ea typeface="나눔스퀘어_ac ExtraBold"/>
              </a:rPr>
              <a:t>강 의 명</a:t>
            </a:r>
            <a:r>
              <a:rPr lang="en-US" altLang="ko-KR" dirty="0">
                <a:ea typeface="나눔스퀘어_ac Bold"/>
              </a:rPr>
              <a:t>			</a:t>
            </a:r>
            <a:r>
              <a:rPr lang="ko-KR" altLang="en-US" dirty="0" err="1">
                <a:ea typeface="나눔스퀘어_ac Bold"/>
              </a:rPr>
              <a:t>산학캡스톤디자인</a:t>
            </a:r>
            <a:r>
              <a:rPr lang="en-US" altLang="ko-KR" dirty="0"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dirty="0">
                <a:ea typeface="나눔스퀘어_ac ExtraBold"/>
              </a:rPr>
              <a:t>지도교수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en-US" altLang="ko-KR" dirty="0">
                <a:ea typeface="나눔스퀘어_ac Bold"/>
              </a:rPr>
              <a:t>		</a:t>
            </a:r>
            <a:r>
              <a:rPr lang="ko-KR" altLang="en-US" dirty="0">
                <a:ea typeface="나눔스퀘어_ac Bold"/>
              </a:rPr>
              <a:t>정 현 </a:t>
            </a:r>
            <a:r>
              <a:rPr lang="ko-KR" altLang="en-US" dirty="0" err="1">
                <a:ea typeface="나눔스퀘어_ac Bold"/>
              </a:rPr>
              <a:t>숙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ko-KR" altLang="en-US" dirty="0">
                <a:ea typeface="나눔스퀘어_ac ExtraBold"/>
              </a:rPr>
              <a:t>팀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ko-KR" altLang="en-US" dirty="0">
                <a:ea typeface="나눔스퀘어_ac ExtraBold"/>
              </a:rPr>
              <a:t>장</a:t>
            </a:r>
            <a:r>
              <a:rPr lang="en-US" altLang="ko-KR" dirty="0">
                <a:ea typeface="나눔스퀘어_ac Bold"/>
              </a:rPr>
              <a:t>			</a:t>
            </a:r>
            <a:r>
              <a:rPr lang="ko-KR" altLang="en-US" dirty="0"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dirty="0">
                <a:ea typeface="나눔스퀘어_ac ExtraBold"/>
              </a:rPr>
              <a:t>팀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ko-KR" altLang="en-US" dirty="0">
                <a:ea typeface="나눔스퀘어_ac ExtraBold"/>
              </a:rPr>
              <a:t>원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en-US" altLang="ko-KR" dirty="0">
                <a:ea typeface="나눔스퀘어_ac Bold"/>
              </a:rPr>
              <a:t>		</a:t>
            </a:r>
            <a:r>
              <a:rPr lang="ko-KR" altLang="en-US" dirty="0"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</a:t>
            </a:r>
            <a:r>
              <a:rPr lang="ko-KR" altLang="en-US" dirty="0"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</a:t>
            </a:r>
            <a:r>
              <a:rPr lang="ko-KR" altLang="en-US" dirty="0"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ko-KR" altLang="en-US" dirty="0">
                <a:ea typeface="나눔스퀘어_ac ExtraBold"/>
              </a:rPr>
              <a:t>일</a:t>
            </a:r>
            <a:r>
              <a:rPr lang="en-US" altLang="ko-KR" dirty="0">
                <a:ea typeface="나눔스퀘어_ac ExtraBold"/>
              </a:rPr>
              <a:t>	</a:t>
            </a:r>
            <a:r>
              <a:rPr lang="ko-KR" altLang="en-US" dirty="0">
                <a:ea typeface="나눔스퀘어_ac ExtraBold"/>
              </a:rPr>
              <a:t>자</a:t>
            </a:r>
            <a:r>
              <a:rPr lang="en-US" altLang="ko-KR" dirty="0">
                <a:ea typeface="나눔스퀘어_ac Bold"/>
              </a:rPr>
              <a:t>			2020. 6. 25. </a:t>
            </a:r>
            <a:r>
              <a:rPr lang="en-US" altLang="ko-KR" sz="1400" dirty="0">
                <a:ea typeface="나눔스퀘어_ac Bold"/>
              </a:rPr>
              <a:t>(</a:t>
            </a:r>
            <a:r>
              <a:rPr lang="ko-KR" altLang="en-US" sz="1400" dirty="0">
                <a:ea typeface="나눔스퀘어_ac Bold"/>
              </a:rPr>
              <a:t>목</a:t>
            </a:r>
            <a:r>
              <a:rPr lang="en-US" altLang="ko-KR" sz="1400" dirty="0">
                <a:ea typeface="나눔스퀘어_a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설 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수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분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데이터베이스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모델 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프로젝트 설계는 다음과 같은 </a:t>
            </a:r>
            <a:r>
              <a:rPr lang="en-US" altLang="ko-KR" sz="2400" dirty="0"/>
              <a:t>3</a:t>
            </a:r>
            <a:r>
              <a:rPr lang="ko-KR" altLang="en-US" sz="2400" dirty="0"/>
              <a:t>단계로 나뉘어짐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60" y="224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중소벤처기업부 웹사이트로부터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우리가 프로젝트에 사용할 데이터 수집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수집한 데이터를 분석하고</a:t>
            </a:r>
            <a:endParaRPr lang="en-US" altLang="ko-KR" dirty="0"/>
          </a:p>
          <a:p>
            <a:r>
              <a:rPr lang="ko-KR" altLang="en-US" dirty="0"/>
              <a:t>우리가 필요한 데이터만 선택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769174"/>
            <a:ext cx="506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선택한 데이터를 속성으로 포함하는 테이블 설계</a:t>
            </a:r>
          </a:p>
        </p:txBody>
      </p:sp>
    </p:spTree>
    <p:extLst>
      <p:ext uri="{BB962C8B-B14F-4D97-AF65-F5344CB8AC3E}">
        <p14:creationId xmlns:p14="http://schemas.microsoft.com/office/powerpoint/2010/main" val="7440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설 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https://www.mss.go.kr/site/smba/foffice/ex/statDB/temaList.do</a:t>
            </a:r>
            <a:r>
              <a:rPr lang="en-US" altLang="ko-KR" dirty="0"/>
              <a:t>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D94A35-0653-47F1-8970-E123BC445134}"/>
              </a:ext>
            </a:extLst>
          </p:cNvPr>
          <p:cNvGrpSpPr/>
          <p:nvPr/>
        </p:nvGrpSpPr>
        <p:grpSpPr>
          <a:xfrm>
            <a:off x="224353" y="2225661"/>
            <a:ext cx="4890867" cy="2428528"/>
            <a:chOff x="3733800" y="2197099"/>
            <a:chExt cx="5778500" cy="293115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DD7715D-5575-4A9E-8B32-498650231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3767B5-A8DC-48DD-A4EC-CCA15ED7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C082EE-5D09-4CC0-A2F3-4CD0493023C4}"/>
              </a:ext>
            </a:extLst>
          </p:cNvPr>
          <p:cNvSpPr/>
          <p:nvPr/>
        </p:nvSpPr>
        <p:spPr>
          <a:xfrm>
            <a:off x="241938" y="2465820"/>
            <a:ext cx="1312868" cy="20686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A0FAEC-F7EE-40CF-97A6-2047D81CFE09}"/>
              </a:ext>
            </a:extLst>
          </p:cNvPr>
          <p:cNvSpPr/>
          <p:nvPr/>
        </p:nvSpPr>
        <p:spPr>
          <a:xfrm>
            <a:off x="5238750" y="2775741"/>
            <a:ext cx="3905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중소기업에 대한 다양한 평가요소가 </a:t>
            </a:r>
            <a:r>
              <a:rPr lang="en-US" altLang="ko-KR" sz="2000" dirty="0"/>
              <a:t>1</a:t>
            </a:r>
            <a:r>
              <a:rPr lang="ko-KR" altLang="en-US" sz="2000" dirty="0"/>
              <a:t>개월 당</a:t>
            </a:r>
            <a:endParaRPr lang="en-US" altLang="ko-KR" sz="2000" dirty="0"/>
          </a:p>
          <a:p>
            <a:r>
              <a:rPr lang="ko-KR" altLang="en-US" sz="2000" dirty="0"/>
              <a:t>하나의 데이터로 제공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정규화 완료된 정형 데이터</a:t>
            </a:r>
            <a:r>
              <a:rPr lang="en-US" altLang="ko-KR" sz="2000" dirty="0"/>
              <a:t>)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711517" y="5046014"/>
            <a:ext cx="796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총 </a:t>
            </a:r>
            <a:r>
              <a:rPr lang="en-US" altLang="ko-KR" sz="2400" dirty="0"/>
              <a:t>12</a:t>
            </a:r>
            <a:r>
              <a:rPr lang="ko-KR" altLang="en-US" sz="2400" dirty="0"/>
              <a:t>개의 데이터를 수집함 </a:t>
            </a:r>
            <a:r>
              <a:rPr lang="en-US" altLang="ko-KR" sz="2400" dirty="0"/>
              <a:t>:</a:t>
            </a:r>
            <a:r>
              <a:rPr lang="ko-KR" altLang="en-US" sz="2400" dirty="0"/>
              <a:t> 2019년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~</a:t>
            </a:r>
            <a:r>
              <a:rPr lang="ko-KR" altLang="en-US" sz="2400" dirty="0"/>
              <a:t> 2020년 </a:t>
            </a:r>
            <a:r>
              <a:rPr lang="en-US" altLang="ko-KR" sz="2400" dirty="0"/>
              <a:t>1</a:t>
            </a:r>
            <a:r>
              <a:rPr lang="ko-KR" altLang="en-US" sz="2400" dirty="0"/>
              <a:t>월.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   데이터 수집</a:t>
            </a:r>
            <a:r>
              <a:rPr lang="en-US" altLang="ko-KR" sz="2400" dirty="0"/>
              <a:t> : </a:t>
            </a:r>
            <a:r>
              <a:rPr lang="ko-KR" altLang="en-US" sz="2400" dirty="0"/>
              <a:t>대한민국 중소벤처기업부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6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설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	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/>
              <a:t>데이터를 직접 열어서 분석하고</a:t>
            </a:r>
            <a:endParaRPr lang="en-US" altLang="ko-KR" dirty="0"/>
          </a:p>
          <a:p>
            <a:r>
              <a:rPr lang="ko-KR" altLang="en-US" dirty="0"/>
              <a:t>우리가 원하는 데이터를 선택하는 과정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5041624" y="2461259"/>
            <a:ext cx="38785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데이터 속성은 다음을 포함</a:t>
            </a:r>
            <a:endParaRPr lang="en-US" altLang="ko-KR" sz="2000" dirty="0"/>
          </a:p>
          <a:p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sz="2000" dirty="0">
                <a:solidFill>
                  <a:srgbClr val="0000FF"/>
                </a:solidFill>
              </a:rPr>
              <a:t>Global id: </a:t>
            </a:r>
            <a:r>
              <a:rPr lang="ko-KR" altLang="en-US" sz="2000" dirty="0">
                <a:solidFill>
                  <a:srgbClr val="0000FF"/>
                </a:solidFill>
              </a:rPr>
              <a:t>중소기업코드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X1: </a:t>
            </a:r>
            <a:r>
              <a:rPr lang="ko-KR" altLang="en-US" sz="2000" dirty="0">
                <a:solidFill>
                  <a:srgbClr val="00B050"/>
                </a:solidFill>
              </a:rPr>
              <a:t>지역코드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X16~: 중소기업 평가요소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(</a:t>
            </a:r>
            <a:r>
              <a:rPr lang="ko-KR" altLang="en-US" dirty="0">
                <a:solidFill>
                  <a:srgbClr val="7030A0"/>
                </a:solidFill>
              </a:rPr>
              <a:t>중소벤처기업부에서 평가한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 : </a:t>
            </a:r>
            <a:r>
              <a:rPr lang="ko-KR" altLang="en-US" sz="2400" dirty="0"/>
              <a:t>데이터를 직접 열어서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CFDD0E-9B92-442E-913D-716B098A976B}"/>
              </a:ext>
            </a:extLst>
          </p:cNvPr>
          <p:cNvGrpSpPr/>
          <p:nvPr/>
        </p:nvGrpSpPr>
        <p:grpSpPr>
          <a:xfrm>
            <a:off x="617989" y="2461259"/>
            <a:ext cx="4373111" cy="3261361"/>
            <a:chOff x="1047750" y="2678407"/>
            <a:chExt cx="7267575" cy="36766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826042-FC42-40F2-9208-DFAEC2E55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0C2139-A8B5-4FBD-874D-AB37E6B3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BB4E6-EA4D-4E21-A84B-75E7629DE70F}"/>
              </a:ext>
            </a:extLst>
          </p:cNvPr>
          <p:cNvSpPr/>
          <p:nvPr/>
        </p:nvSpPr>
        <p:spPr>
          <a:xfrm flipH="1">
            <a:off x="613540" y="2461259"/>
            <a:ext cx="212460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A1004E-3B23-4C28-AE27-C685B6738EFF}"/>
              </a:ext>
            </a:extLst>
          </p:cNvPr>
          <p:cNvSpPr/>
          <p:nvPr/>
        </p:nvSpPr>
        <p:spPr>
          <a:xfrm flipH="1">
            <a:off x="853438" y="2461259"/>
            <a:ext cx="205874" cy="32613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CF7A35-068E-4025-A26F-B927C7206244}"/>
              </a:ext>
            </a:extLst>
          </p:cNvPr>
          <p:cNvSpPr/>
          <p:nvPr/>
        </p:nvSpPr>
        <p:spPr>
          <a:xfrm flipH="1">
            <a:off x="1082304" y="2461259"/>
            <a:ext cx="3908796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D053C-1288-4E5C-A943-F8312BD82B75}"/>
              </a:ext>
            </a:extLst>
          </p:cNvPr>
          <p:cNvSpPr/>
          <p:nvPr/>
        </p:nvSpPr>
        <p:spPr>
          <a:xfrm>
            <a:off x="5041624" y="4399181"/>
            <a:ext cx="3721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다수의 중소기업과</a:t>
            </a:r>
            <a:endParaRPr lang="en-US" altLang="ko-KR" sz="2000" dirty="0"/>
          </a:p>
          <a:p>
            <a:r>
              <a:rPr lang="ko-KR" altLang="en-US" sz="2000" dirty="0"/>
              <a:t>평가요소가 존재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우리가 원하는 값만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124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설 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2364</a:t>
            </a:r>
            <a:r>
              <a:rPr lang="ko-KR" altLang="en-US" dirty="0"/>
              <a:t>개의 중소기업 데이터</a:t>
            </a:r>
            <a:r>
              <a:rPr lang="en-US" altLang="ko-KR" dirty="0"/>
              <a:t>, 45</a:t>
            </a:r>
            <a:r>
              <a:rPr lang="ko-KR" altLang="en-US" dirty="0"/>
              <a:t>개의 평가요소 데이터가 존재함</a:t>
            </a:r>
            <a:endParaRPr lang="en-US" altLang="ko-KR" dirty="0"/>
          </a:p>
          <a:p>
            <a:r>
              <a:rPr lang="ko-KR" altLang="en-US" dirty="0"/>
              <a:t>분석할 데이터를 한정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광주</a:t>
            </a:r>
            <a:r>
              <a:rPr lang="en-US" altLang="ko-KR" dirty="0"/>
              <a:t>/</a:t>
            </a:r>
            <a:r>
              <a:rPr lang="ko-KR" altLang="en-US" dirty="0"/>
              <a:t>전남 소재 중소기업 데이터</a:t>
            </a:r>
            <a:endParaRPr lang="en-US" altLang="ko-KR" dirty="0"/>
          </a:p>
          <a:p>
            <a:r>
              <a:rPr lang="en-US" altLang="ko-KR" dirty="0"/>
              <a:t>- 10</a:t>
            </a:r>
            <a:r>
              <a:rPr lang="ko-KR" altLang="en-US" dirty="0"/>
              <a:t>개의 상위 평가요소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분석 </a:t>
            </a:r>
            <a:r>
              <a:rPr lang="en-US" altLang="ko-KR" sz="2400" dirty="0"/>
              <a:t>: </a:t>
            </a:r>
            <a:r>
              <a:rPr lang="ko-KR" altLang="en-US" sz="2400" dirty="0"/>
              <a:t>분석 대상 데이터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890FB4-9FA9-4352-A722-F2FDEBE9DA10}"/>
              </a:ext>
            </a:extLst>
          </p:cNvPr>
          <p:cNvSpPr/>
          <p:nvPr/>
        </p:nvSpPr>
        <p:spPr>
          <a:xfrm>
            <a:off x="1005190" y="3625460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분석할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중소기업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CBB5AA-3BA2-4C8B-877B-0592BACB4221}"/>
              </a:ext>
            </a:extLst>
          </p:cNvPr>
          <p:cNvSpPr/>
          <p:nvPr/>
        </p:nvSpPr>
        <p:spPr>
          <a:xfrm>
            <a:off x="1005190" y="4721546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분석에 사용할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평가요소 수</a:t>
            </a:r>
            <a:endParaRPr lang="en-US" altLang="ko-KR" dirty="0"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01DC7-250E-47CE-A349-EFB47029D0E3}"/>
              </a:ext>
            </a:extLst>
          </p:cNvPr>
          <p:cNvSpPr/>
          <p:nvPr/>
        </p:nvSpPr>
        <p:spPr>
          <a:xfrm>
            <a:off x="2902575" y="3837087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2A191C-F905-4E2F-A17C-EFFC8B8B7046}"/>
              </a:ext>
            </a:extLst>
          </p:cNvPr>
          <p:cNvSpPr/>
          <p:nvPr/>
        </p:nvSpPr>
        <p:spPr>
          <a:xfrm>
            <a:off x="6775553" y="3575477"/>
            <a:ext cx="1055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ko-KR" altLang="en-US" sz="1600" dirty="0"/>
              <a:t>광주</a:t>
            </a:r>
            <a:r>
              <a:rPr lang="en-US" altLang="ko-KR" sz="1600" dirty="0"/>
              <a:t> : 127</a:t>
            </a:r>
          </a:p>
          <a:p>
            <a:pPr algn="ctr"/>
            <a:r>
              <a:rPr lang="ko-KR" altLang="en-US" sz="1600" dirty="0"/>
              <a:t>전남</a:t>
            </a:r>
            <a:r>
              <a:rPr lang="en-US" altLang="ko-KR" sz="1600" dirty="0"/>
              <a:t> : 70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7FE610-9C70-4E62-BB50-EF407BC38C8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907978" y="4083309"/>
            <a:ext cx="2867575" cy="15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2274-EF09-4049-B212-838C8B441BFE}"/>
              </a:ext>
            </a:extLst>
          </p:cNvPr>
          <p:cNvSpPr/>
          <p:nvPr/>
        </p:nvSpPr>
        <p:spPr>
          <a:xfrm>
            <a:off x="3892919" y="3775532"/>
            <a:ext cx="2620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광주</a:t>
            </a:r>
            <a:r>
              <a:rPr lang="en-US" altLang="ko-KR" sz="1400" dirty="0"/>
              <a:t>/</a:t>
            </a:r>
            <a:r>
              <a:rPr lang="ko-KR" altLang="en-US" sz="1400" dirty="0"/>
              <a:t>전남 소재 기업만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9512D8-274F-42CF-A670-E2B53BA304F4}"/>
              </a:ext>
            </a:extLst>
          </p:cNvPr>
          <p:cNvSpPr/>
          <p:nvPr/>
        </p:nvSpPr>
        <p:spPr>
          <a:xfrm>
            <a:off x="3130201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45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EDA028-1C38-49B5-B18C-09F2FA66AD0D}"/>
              </a:ext>
            </a:extLst>
          </p:cNvPr>
          <p:cNvSpPr/>
          <p:nvPr/>
        </p:nvSpPr>
        <p:spPr>
          <a:xfrm>
            <a:off x="6998754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1FDBE1-AAA1-43B1-BAA1-6371DB409AF7}"/>
              </a:ext>
            </a:extLst>
          </p:cNvPr>
          <p:cNvCxnSpPr>
            <a:cxnSpLocks/>
          </p:cNvCxnSpPr>
          <p:nvPr/>
        </p:nvCxnSpPr>
        <p:spPr>
          <a:xfrm>
            <a:off x="3907978" y="514513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465D18-F8F9-46E0-A381-F741DFF57088}"/>
              </a:ext>
            </a:extLst>
          </p:cNvPr>
          <p:cNvSpPr/>
          <p:nvPr/>
        </p:nvSpPr>
        <p:spPr>
          <a:xfrm>
            <a:off x="3892919" y="4821972"/>
            <a:ext cx="262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상위 </a:t>
            </a:r>
            <a:r>
              <a:rPr lang="en-US" altLang="ko-KR" sz="1400" dirty="0"/>
              <a:t>10</a:t>
            </a:r>
            <a:r>
              <a:rPr lang="ko-KR" altLang="en-US" sz="1400" dirty="0"/>
              <a:t>개 요소만 선택</a:t>
            </a:r>
          </a:p>
        </p:txBody>
      </p:sp>
    </p:spTree>
    <p:extLst>
      <p:ext uri="{BB962C8B-B14F-4D97-AF65-F5344CB8AC3E}">
        <p14:creationId xmlns:p14="http://schemas.microsoft.com/office/powerpoint/2010/main" val="30866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707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설 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/>
              <a:t>경제 전문가의 자문을 통해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개의 평가요소와 가중치를 선정함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 : </a:t>
            </a:r>
            <a:r>
              <a:rPr lang="ko-KR" altLang="en-US" sz="2400" dirty="0"/>
              <a:t>선택된 평가요소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85622E-05F3-4EEE-9532-777C462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76195"/>
              </p:ext>
            </p:extLst>
          </p:nvPr>
        </p:nvGraphicFramePr>
        <p:xfrm>
          <a:off x="617458" y="2371195"/>
          <a:ext cx="5046742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48493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가중치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자금사정실적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내수전망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판매대금회수지연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영업이익실적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업체간과당경쟁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경기전망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557F9DD-0C2F-46BC-81BF-2D57E94FF3C2}"/>
              </a:ext>
            </a:extLst>
          </p:cNvPr>
          <p:cNvSpPr/>
          <p:nvPr/>
        </p:nvSpPr>
        <p:spPr>
          <a:xfrm>
            <a:off x="5751612" y="2660240"/>
            <a:ext cx="19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더욱 중요한 요소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합 </a:t>
            </a:r>
            <a:r>
              <a:rPr lang="en-US" altLang="ko-KR" dirty="0"/>
              <a:t>: 51%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5D67E-D4BB-4CD7-AEF3-34D08BAB8692}"/>
              </a:ext>
            </a:extLst>
          </p:cNvPr>
          <p:cNvSpPr/>
          <p:nvPr/>
        </p:nvSpPr>
        <p:spPr>
          <a:xfrm>
            <a:off x="5751612" y="4346516"/>
            <a:ext cx="2315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상대적으로 중요도가</a:t>
            </a:r>
            <a:endParaRPr lang="en-US" altLang="ko-KR" dirty="0"/>
          </a:p>
          <a:p>
            <a:r>
              <a:rPr lang="ko-KR" altLang="en-US" dirty="0"/>
              <a:t>떨어지는 요소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개의 합 </a:t>
            </a:r>
            <a:r>
              <a:rPr lang="en-US" altLang="ko-KR" dirty="0"/>
              <a:t>: 49%</a:t>
            </a:r>
          </a:p>
        </p:txBody>
      </p:sp>
    </p:spTree>
    <p:extLst>
      <p:ext uri="{BB962C8B-B14F-4D97-AF65-F5344CB8AC3E}">
        <p14:creationId xmlns:p14="http://schemas.microsoft.com/office/powerpoint/2010/main" val="8791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10</a:t>
            </a:r>
            <a:r>
              <a:rPr lang="ko-KR" altLang="en-US" dirty="0"/>
              <a:t>개의 선택된 평가요소를 속성값으로 갖는</a:t>
            </a:r>
            <a:endParaRPr lang="en-US" altLang="ko-KR" dirty="0"/>
          </a:p>
          <a:p>
            <a:r>
              <a:rPr lang="ko-KR" altLang="en-US" dirty="0"/>
              <a:t>테이블</a:t>
            </a:r>
            <a:r>
              <a:rPr lang="en-US" altLang="ko-KR" dirty="0"/>
              <a:t>,</a:t>
            </a:r>
            <a:r>
              <a:rPr lang="ko-KR" altLang="en-US" dirty="0"/>
              <a:t> 그와 연관된 테이블을 설계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데이터베이스 모델 설계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3668F75-7CBA-4DDE-802B-BAA54E38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7584" r="3217" b="6732"/>
          <a:stretch/>
        </p:blipFill>
        <p:spPr>
          <a:xfrm>
            <a:off x="1388533" y="2312187"/>
            <a:ext cx="607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처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저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웹 사이트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빌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 err="1">
                <a:ea typeface="나눔스퀘어_ac Bold" panose="020B0600000101010101" pitchFamily="50" charset="-127"/>
              </a:rPr>
              <a:t>드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프로젝트 구현은 다음과 같은 </a:t>
            </a:r>
            <a:r>
              <a:rPr lang="en-US" altLang="ko-KR" sz="2400" dirty="0"/>
              <a:t>3</a:t>
            </a:r>
            <a:r>
              <a:rPr lang="ko-KR" altLang="en-US" sz="2400" dirty="0"/>
              <a:t>단계로 구성됨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59" y="2023421"/>
            <a:ext cx="6003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다음의 </a:t>
            </a:r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ko-KR" altLang="en-US" dirty="0">
                <a:solidFill>
                  <a:srgbClr val="000000"/>
                </a:solidFill>
              </a:rPr>
              <a:t>가지 절차를 포함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1. </a:t>
            </a:r>
            <a:r>
              <a:rPr lang="ko-KR" altLang="en-US" dirty="0">
                <a:solidFill>
                  <a:srgbClr val="000000"/>
                </a:solidFill>
              </a:rPr>
              <a:t>분석하고자 하는 중소기업 숫자를 제한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선택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 err="1">
                <a:solidFill>
                  <a:srgbClr val="000000"/>
                </a:solidFill>
              </a:rPr>
              <a:t>결측치</a:t>
            </a:r>
            <a:r>
              <a:rPr lang="ko-KR" altLang="en-US" dirty="0">
                <a:solidFill>
                  <a:srgbClr val="000000"/>
                </a:solidFill>
              </a:rPr>
              <a:t> 해결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 err="1">
                <a:solidFill>
                  <a:srgbClr val="000000"/>
                </a:solidFill>
              </a:rPr>
              <a:t>특징값</a:t>
            </a:r>
            <a:r>
              <a:rPr lang="ko-KR" altLang="en-US" dirty="0">
                <a:solidFill>
                  <a:srgbClr val="000000"/>
                </a:solidFill>
              </a:rPr>
              <a:t> 추출</a:t>
            </a:r>
            <a:r>
              <a:rPr lang="en-US" altLang="ko-KR" dirty="0">
                <a:solidFill>
                  <a:srgbClr val="000000"/>
                </a:solidFill>
              </a:rPr>
              <a:t> / </a:t>
            </a:r>
            <a:r>
              <a:rPr lang="ko-KR" altLang="en-US" dirty="0">
                <a:solidFill>
                  <a:srgbClr val="000000"/>
                </a:solidFill>
              </a:rPr>
              <a:t>도산가능성 산출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처리가 완료된 데이터를</a:t>
            </a:r>
            <a:endParaRPr lang="en-US" altLang="ko-KR" dirty="0"/>
          </a:p>
          <a:p>
            <a:r>
              <a:rPr lang="ko-KR" altLang="en-US" dirty="0"/>
              <a:t>데이터베이스에 테이블 형태로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630674"/>
            <a:ext cx="5758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웹 프레임워크를 사용하여 웹 사이트 빌드</a:t>
            </a:r>
            <a:endParaRPr lang="en-US" altLang="ko-KR" dirty="0"/>
          </a:p>
          <a:p>
            <a:r>
              <a:rPr lang="ko-KR" altLang="en-US" dirty="0"/>
              <a:t>데이터베이스의 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웹 사이트에 노출</a:t>
            </a:r>
          </a:p>
        </p:txBody>
      </p:sp>
    </p:spTree>
    <p:extLst>
      <p:ext uri="{BB962C8B-B14F-4D97-AF65-F5344CB8AC3E}">
        <p14:creationId xmlns:p14="http://schemas.microsoft.com/office/powerpoint/2010/main" val="26645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처리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1. </a:t>
            </a:r>
            <a:r>
              <a:rPr lang="ko-KR" altLang="en-US" dirty="0">
                <a:solidFill>
                  <a:srgbClr val="000000"/>
                </a:solidFill>
              </a:rPr>
              <a:t>분석하고자 하는 중소기업 숫자를 제한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선택</a:t>
            </a:r>
            <a:r>
              <a:rPr lang="en-US" altLang="ko-KR" dirty="0">
                <a:solidFill>
                  <a:srgbClr val="000000"/>
                </a:solidFill>
              </a:rPr>
              <a:t>) :</a:t>
            </a:r>
            <a:endParaRPr lang="en-US" altLang="ko-KR" dirty="0"/>
          </a:p>
          <a:p>
            <a:r>
              <a:rPr lang="ko-KR" altLang="en-US" dirty="0"/>
              <a:t>광주</a:t>
            </a:r>
            <a:r>
              <a:rPr lang="en-US" altLang="ko-KR" dirty="0"/>
              <a:t>/</a:t>
            </a:r>
            <a:r>
              <a:rPr lang="ko-KR" altLang="en-US" dirty="0"/>
              <a:t>전남 지역 소재의 중소기업을 선정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F4035F-A3A8-4F0A-A473-D0499894A5DC}"/>
              </a:ext>
            </a:extLst>
          </p:cNvPr>
          <p:cNvSpPr/>
          <p:nvPr/>
        </p:nvSpPr>
        <p:spPr>
          <a:xfrm>
            <a:off x="1954924" y="4302569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17DCA8-6005-45A6-83F3-AD3A81437175}"/>
              </a:ext>
            </a:extLst>
          </p:cNvPr>
          <p:cNvSpPr/>
          <p:nvPr/>
        </p:nvSpPr>
        <p:spPr>
          <a:xfrm>
            <a:off x="5827901" y="4040959"/>
            <a:ext cx="10550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ko-KR" altLang="en-US" sz="1600" dirty="0"/>
              <a:t>광주</a:t>
            </a:r>
            <a:r>
              <a:rPr lang="en-US" altLang="ko-KR" sz="1600" dirty="0"/>
              <a:t> : 127</a:t>
            </a:r>
          </a:p>
          <a:p>
            <a:pPr algn="ctr"/>
            <a:r>
              <a:rPr lang="ko-KR" altLang="en-US" sz="1600" dirty="0"/>
              <a:t>전남</a:t>
            </a:r>
            <a:r>
              <a:rPr lang="en-US" altLang="ko-KR" sz="1600" dirty="0"/>
              <a:t> : 70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885E7A-696C-4C1A-82DD-9B04EBAFC2D3}"/>
              </a:ext>
            </a:extLst>
          </p:cNvPr>
          <p:cNvSpPr/>
          <p:nvPr/>
        </p:nvSpPr>
        <p:spPr>
          <a:xfrm>
            <a:off x="2945268" y="4056293"/>
            <a:ext cx="2620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광주</a:t>
            </a:r>
            <a:r>
              <a:rPr lang="en-US" altLang="ko-KR" sz="1400" dirty="0"/>
              <a:t>/</a:t>
            </a:r>
            <a:r>
              <a:rPr lang="ko-KR" altLang="en-US" sz="1400" dirty="0"/>
              <a:t>전남 소재 지역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중소기업 데이터를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BB891E-86E0-4557-A21B-DC2180B87FDF}"/>
              </a:ext>
            </a:extLst>
          </p:cNvPr>
          <p:cNvSpPr/>
          <p:nvPr/>
        </p:nvSpPr>
        <p:spPr>
          <a:xfrm>
            <a:off x="3222655" y="2803141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데이터 선택 결과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2F6AA9-A83A-48CB-9B0C-0961CC31859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960327" y="4548791"/>
            <a:ext cx="2867574" cy="15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CAF3E-C9FB-4A79-82C7-8A9AAFBC6379}"/>
              </a:ext>
            </a:extLst>
          </p:cNvPr>
          <p:cNvSpPr/>
          <p:nvPr/>
        </p:nvSpPr>
        <p:spPr>
          <a:xfrm>
            <a:off x="2035202" y="3394323"/>
            <a:ext cx="844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이전</a:t>
            </a:r>
            <a:endParaRPr lang="en-US" altLang="ko-KR" sz="2000" dirty="0"/>
          </a:p>
          <a:p>
            <a:pPr algn="ctr"/>
            <a:r>
              <a:rPr lang="en-US" altLang="ko-KR" sz="2000" dirty="0"/>
              <a:t>(Total)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B2074-25C1-4461-8911-B7CE76B50084}"/>
              </a:ext>
            </a:extLst>
          </p:cNvPr>
          <p:cNvSpPr/>
          <p:nvPr/>
        </p:nvSpPr>
        <p:spPr>
          <a:xfrm>
            <a:off x="6006637" y="3548211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561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처리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2. </a:t>
            </a:r>
            <a:r>
              <a:rPr lang="ko-KR" altLang="en-US" dirty="0" err="1">
                <a:solidFill>
                  <a:srgbClr val="000000"/>
                </a:solidFill>
              </a:rPr>
              <a:t>결측치</a:t>
            </a:r>
            <a:r>
              <a:rPr lang="ko-KR" altLang="en-US" dirty="0">
                <a:solidFill>
                  <a:srgbClr val="000000"/>
                </a:solidFill>
              </a:rPr>
              <a:t> 해결</a:t>
            </a:r>
            <a:r>
              <a:rPr lang="en-US" altLang="ko-KR" dirty="0">
                <a:solidFill>
                  <a:srgbClr val="000000"/>
                </a:solidFill>
              </a:rPr>
              <a:t> :</a:t>
            </a:r>
            <a:endParaRPr lang="en-US" altLang="ko-KR" dirty="0"/>
          </a:p>
          <a:p>
            <a:r>
              <a:rPr lang="ko-KR" altLang="en-US" dirty="0"/>
              <a:t>수집한 데이터는 </a:t>
            </a:r>
            <a:r>
              <a:rPr lang="ko-KR" altLang="en-US" dirty="0" err="1"/>
              <a:t>결측지</a:t>
            </a:r>
            <a:r>
              <a:rPr lang="en-US" altLang="ko-KR" dirty="0"/>
              <a:t>(</a:t>
            </a:r>
            <a:r>
              <a:rPr lang="ko-KR" altLang="en-US" dirty="0" err="1"/>
              <a:t>비어있는</a:t>
            </a:r>
            <a:r>
              <a:rPr lang="ko-KR" altLang="en-US" dirty="0"/>
              <a:t> 값</a:t>
            </a:r>
            <a:r>
              <a:rPr lang="en-US" altLang="ko-KR" dirty="0"/>
              <a:t>; </a:t>
            </a:r>
            <a:r>
              <a:rPr lang="ko-KR" altLang="en-US" dirty="0"/>
              <a:t>값이 존재하지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회의를 통해 다음과 같은 </a:t>
            </a:r>
            <a:r>
              <a:rPr lang="en-US" altLang="ko-KR" dirty="0"/>
              <a:t>2</a:t>
            </a:r>
            <a:r>
              <a:rPr lang="ko-KR" altLang="en-US" dirty="0"/>
              <a:t>가지 해결방식을 도출</a:t>
            </a:r>
            <a:r>
              <a:rPr lang="en-US" altLang="ko-KR" dirty="0"/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077C4-DBA5-4BFA-8C20-1D00EDD0121C}"/>
              </a:ext>
            </a:extLst>
          </p:cNvPr>
          <p:cNvSpPr txBox="1"/>
          <p:nvPr/>
        </p:nvSpPr>
        <p:spPr>
          <a:xfrm>
            <a:off x="866648" y="4833653"/>
            <a:ext cx="737832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ko-KR" altLang="en-US" sz="2400"/>
              <a:t>두 번째 방식을 활용하여 해결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9993-2047-417A-B3C5-5956846729D1}"/>
              </a:ext>
            </a:extLst>
          </p:cNvPr>
          <p:cNvSpPr txBox="1"/>
          <p:nvPr/>
        </p:nvSpPr>
        <p:spPr>
          <a:xfrm>
            <a:off x="842614" y="2940203"/>
            <a:ext cx="7378323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결측치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후의 데이터를 이용하여 해결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정확성 낮아서 추천하지 않음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존재하는 부분의 분기별 평균을 이용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4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처리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>
                <a:solidFill>
                  <a:srgbClr val="000000"/>
                </a:solidFill>
              </a:rPr>
              <a:t>특징값</a:t>
            </a:r>
            <a:r>
              <a:rPr lang="ko-KR" altLang="en-US" dirty="0">
                <a:solidFill>
                  <a:srgbClr val="000000"/>
                </a:solidFill>
              </a:rPr>
              <a:t> 추출</a:t>
            </a:r>
            <a:r>
              <a:rPr lang="en-US" altLang="ko-KR" dirty="0">
                <a:solidFill>
                  <a:srgbClr val="000000"/>
                </a:solidFill>
              </a:rPr>
              <a:t> / </a:t>
            </a:r>
            <a:r>
              <a:rPr lang="ko-KR" altLang="en-US" dirty="0">
                <a:solidFill>
                  <a:srgbClr val="000000"/>
                </a:solidFill>
              </a:rPr>
              <a:t>도산가능성 산출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518BA66-8CC9-41B0-8BC1-D8FECE06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72634"/>
              </p:ext>
            </p:extLst>
          </p:nvPr>
        </p:nvGraphicFramePr>
        <p:xfrm>
          <a:off x="625770" y="2081459"/>
          <a:ext cx="3698249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가중치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자금사정실적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내수전망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판매대금회수지연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영업이익실적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업체간과당경쟁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경기전망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CAC64D0-3C18-4B98-B663-09A0BD142CBD}"/>
              </a:ext>
            </a:extLst>
          </p:cNvPr>
          <p:cNvSpPr/>
          <p:nvPr/>
        </p:nvSpPr>
        <p:spPr>
          <a:xfrm>
            <a:off x="4531776" y="2127778"/>
            <a:ext cx="380585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가지 선택된 평가요소에</a:t>
            </a:r>
            <a:endParaRPr lang="en-US" altLang="ko-KR" dirty="0"/>
          </a:p>
          <a:p>
            <a:r>
              <a:rPr lang="ko-KR" altLang="en-US" dirty="0"/>
              <a:t>가중치를 곱하여</a:t>
            </a:r>
            <a:endParaRPr lang="en-US" altLang="ko-KR" dirty="0"/>
          </a:p>
          <a:p>
            <a:r>
              <a:rPr lang="ko-KR" altLang="en-US" dirty="0"/>
              <a:t>도산가능성을 산출한 후</a:t>
            </a:r>
            <a:endParaRPr lang="en-US" altLang="ko-KR" dirty="0"/>
          </a:p>
          <a:p>
            <a:r>
              <a:rPr lang="ko-KR" altLang="en-US" dirty="0"/>
              <a:t>데이터프레임에 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도산가능성은</a:t>
            </a:r>
            <a:endParaRPr lang="en-US" altLang="ko-KR" dirty="0"/>
          </a:p>
          <a:p>
            <a:r>
              <a:rPr lang="ko-KR" altLang="en-US" dirty="0"/>
              <a:t>평가요소에 가중치를 곱한 후</a:t>
            </a:r>
            <a:endParaRPr lang="en-US" altLang="ko-KR" dirty="0"/>
          </a:p>
          <a:p>
            <a:r>
              <a:rPr lang="en-US" altLang="ko-KR" dirty="0"/>
              <a:t>12(</a:t>
            </a:r>
            <a:r>
              <a:rPr lang="ko-KR" altLang="en-US" dirty="0"/>
              <a:t>개월 수</a:t>
            </a:r>
            <a:r>
              <a:rPr lang="en-US" altLang="ko-KR" dirty="0"/>
              <a:t>)</a:t>
            </a:r>
            <a:r>
              <a:rPr lang="ko-KR" altLang="en-US" dirty="0"/>
              <a:t>로 나누어 </a:t>
            </a:r>
            <a:endParaRPr lang="en-US" altLang="ko-KR" dirty="0"/>
          </a:p>
          <a:p>
            <a:r>
              <a:rPr lang="ko-KR" altLang="en-US" dirty="0"/>
              <a:t>소수점 둘째자리까지 나오도록 산출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3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44C3AA-9285-43D7-A489-4F4289021575}"/>
              </a:ext>
            </a:extLst>
          </p:cNvPr>
          <p:cNvSpPr/>
          <p:nvPr/>
        </p:nvSpPr>
        <p:spPr>
          <a:xfrm>
            <a:off x="224353" y="268399"/>
            <a:ext cx="65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ea typeface="나눔스퀘어_ac Bold"/>
              </a:rPr>
              <a:t>목</a:t>
            </a:r>
            <a:r>
              <a:rPr lang="en-US" altLang="ko-KR" sz="3600" dirty="0">
                <a:ea typeface="나눔스퀘어_ac Bold"/>
              </a:rPr>
              <a:t>	</a:t>
            </a:r>
            <a:r>
              <a:rPr lang="ko-KR" altLang="en-US" sz="3600" dirty="0">
                <a:ea typeface="나눔스퀘어_ac Bold"/>
              </a:rPr>
              <a:t>차</a:t>
            </a:r>
            <a:endParaRPr lang="en-US" altLang="ko-KR" sz="3600" dirty="0"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0E70C-34D4-4C44-99DE-0DDB1586219A}"/>
              </a:ext>
            </a:extLst>
          </p:cNvPr>
          <p:cNvSpPr/>
          <p:nvPr/>
        </p:nvSpPr>
        <p:spPr>
          <a:xfrm>
            <a:off x="652978" y="1213106"/>
            <a:ext cx="770044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1. CAR: </a:t>
            </a:r>
            <a:r>
              <a:rPr lang="ko-KR" altLang="en-US" sz="3200" dirty="0">
                <a:ea typeface="나눔스퀘어_ac Bold"/>
              </a:rPr>
              <a:t>팀원소개</a:t>
            </a:r>
            <a:endParaRPr lang="en-US" altLang="ko-KR" sz="3200" dirty="0">
              <a:ea typeface="나눔스퀘어_ac Bold"/>
            </a:endParaRP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2. CAR: </a:t>
            </a:r>
            <a:r>
              <a:rPr lang="ko-KR" altLang="en-US" sz="3200" dirty="0">
                <a:ea typeface="나눔스퀘어_ac Bold"/>
              </a:rPr>
              <a:t>목</a:t>
            </a:r>
            <a:r>
              <a:rPr lang="en-US" altLang="ko-KR" sz="3200" dirty="0">
                <a:ea typeface="나눔스퀘어_ac Bold"/>
              </a:rPr>
              <a:t>		</a:t>
            </a:r>
            <a:r>
              <a:rPr lang="ko-KR" altLang="en-US" sz="3200" dirty="0">
                <a:ea typeface="나눔스퀘어_ac Bold"/>
              </a:rPr>
              <a:t>적</a:t>
            </a:r>
            <a:endParaRPr lang="en-US" altLang="ko-KR" sz="32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2.1. CAR: </a:t>
            </a:r>
            <a:r>
              <a:rPr lang="ko-KR" altLang="en-US" sz="2400" dirty="0">
                <a:ea typeface="나눔스퀘어_ac Bold"/>
              </a:rPr>
              <a:t>개발동기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2.2. CAR: </a:t>
            </a:r>
            <a:r>
              <a:rPr lang="ko-KR" altLang="en-US" sz="2400" dirty="0">
                <a:ea typeface="나눔스퀘어_ac Bold"/>
              </a:rPr>
              <a:t>목적과 기대효과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3. CAR : </a:t>
            </a:r>
            <a:r>
              <a:rPr lang="ko-KR" altLang="en-US" sz="3200" dirty="0">
                <a:ea typeface="나눔스퀘어_ac Bold"/>
              </a:rPr>
              <a:t>개발내용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3.1. CAR: </a:t>
            </a:r>
            <a:r>
              <a:rPr lang="ko-KR" altLang="en-US" sz="2400" dirty="0">
                <a:ea typeface="나눔스퀘어_ac Bold"/>
              </a:rPr>
              <a:t>개발순서와 개발환경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3.2. CAR: </a:t>
            </a:r>
            <a:r>
              <a:rPr lang="ko-KR" altLang="en-US" sz="2400" dirty="0">
                <a:ea typeface="나눔스퀘어_ac Bold"/>
              </a:rPr>
              <a:t>구</a:t>
            </a:r>
            <a:r>
              <a:rPr lang="en-US" altLang="ko-KR" sz="2400" dirty="0">
                <a:ea typeface="나눔스퀘어_ac Bold"/>
              </a:rPr>
              <a:t>	</a:t>
            </a:r>
            <a:r>
              <a:rPr lang="ko-KR" altLang="en-US" sz="2400" dirty="0">
                <a:ea typeface="나눔스퀘어_ac Bold"/>
              </a:rPr>
              <a:t>조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3.3. CAR: </a:t>
            </a:r>
            <a:r>
              <a:rPr lang="ko-KR" altLang="en-US" sz="2400" dirty="0">
                <a:ea typeface="나눔스퀘어_ac Bold"/>
              </a:rPr>
              <a:t>설</a:t>
            </a:r>
            <a:r>
              <a:rPr lang="en-US" altLang="ko-KR" sz="2400" dirty="0">
                <a:ea typeface="나눔스퀘어_ac Bold"/>
              </a:rPr>
              <a:t>	</a:t>
            </a:r>
            <a:r>
              <a:rPr lang="ko-KR" altLang="en-US" sz="2400" dirty="0">
                <a:ea typeface="나눔스퀘어_ac Bold"/>
              </a:rPr>
              <a:t>계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3.4. CAR: </a:t>
            </a:r>
            <a:r>
              <a:rPr lang="ko-KR" altLang="en-US" sz="2400" dirty="0">
                <a:ea typeface="나눔스퀘어_ac Bold"/>
              </a:rPr>
              <a:t>구</a:t>
            </a:r>
            <a:r>
              <a:rPr lang="en-US" altLang="ko-KR" sz="2400" dirty="0">
                <a:ea typeface="나눔스퀘어_ac Bold"/>
              </a:rPr>
              <a:t>	</a:t>
            </a:r>
            <a:r>
              <a:rPr lang="ko-KR" altLang="en-US" sz="2400" dirty="0">
                <a:ea typeface="나눔스퀘어_ac Bold"/>
              </a:rPr>
              <a:t>현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4. CAR: </a:t>
            </a:r>
            <a:r>
              <a:rPr lang="ko-KR" altLang="en-US" sz="3200" dirty="0">
                <a:ea typeface="나눔스퀘어_ac Bold"/>
              </a:rPr>
              <a:t>구현결과</a:t>
            </a:r>
            <a:br>
              <a:rPr lang="en-US" altLang="ko-KR" sz="3600" dirty="0">
                <a:ea typeface="나눔스퀘어_ac Bold"/>
              </a:rPr>
            </a:b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5. </a:t>
            </a:r>
            <a:r>
              <a:rPr lang="ko-KR" altLang="en-US" sz="3200" dirty="0">
                <a:ea typeface="나눔스퀘어_ac Bold"/>
              </a:rPr>
              <a:t>참고자료</a:t>
            </a:r>
            <a:endParaRPr lang="en-US" altLang="ko-KR" sz="36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8694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저장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48944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>
                <a:solidFill>
                  <a:srgbClr val="000000"/>
                </a:solidFill>
              </a:rPr>
              <a:t>데이터 처리가 모두 완료된 상태의 데이터프레임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C0AE3-5C2B-4F2D-8113-E3CA1AD4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3" t="32837" r="26730" b="15935"/>
          <a:stretch/>
        </p:blipFill>
        <p:spPr>
          <a:xfrm>
            <a:off x="593582" y="2579687"/>
            <a:ext cx="6222961" cy="329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8AE7C-6038-4583-95A2-95C1933B735D}"/>
              </a:ext>
            </a:extLst>
          </p:cNvPr>
          <p:cNvSpPr txBox="1"/>
          <p:nvPr/>
        </p:nvSpPr>
        <p:spPr>
          <a:xfrm>
            <a:off x="6859153" y="2579687"/>
            <a:ext cx="199325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>
                <a:solidFill>
                  <a:srgbClr val="7030A0"/>
                </a:solidFill>
              </a:rPr>
              <a:t>일자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기업코드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10</a:t>
            </a:r>
            <a:r>
              <a:rPr lang="ko-KR" altLang="en-US" dirty="0">
                <a:solidFill>
                  <a:srgbClr val="FFC000"/>
                </a:solidFill>
              </a:rPr>
              <a:t>개 평가요소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도산가능성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E8082-3845-49B1-A94B-4A9F426C6321}"/>
              </a:ext>
            </a:extLst>
          </p:cNvPr>
          <p:cNvSpPr/>
          <p:nvPr/>
        </p:nvSpPr>
        <p:spPr>
          <a:xfrm flipH="1">
            <a:off x="1059179" y="2641242"/>
            <a:ext cx="407747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C5E8E-451B-4261-B164-4AD5E916394C}"/>
              </a:ext>
            </a:extLst>
          </p:cNvPr>
          <p:cNvSpPr/>
          <p:nvPr/>
        </p:nvSpPr>
        <p:spPr>
          <a:xfrm flipH="1">
            <a:off x="1517495" y="2641242"/>
            <a:ext cx="4839277" cy="32613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2CAD8-8DB9-4E82-A858-10BC4C951DF4}"/>
              </a:ext>
            </a:extLst>
          </p:cNvPr>
          <p:cNvSpPr/>
          <p:nvPr/>
        </p:nvSpPr>
        <p:spPr>
          <a:xfrm flipH="1">
            <a:off x="6399720" y="2641242"/>
            <a:ext cx="416823" cy="3261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E4404-A213-4537-BD9D-FFE01D012F29}"/>
              </a:ext>
            </a:extLst>
          </p:cNvPr>
          <p:cNvSpPr/>
          <p:nvPr/>
        </p:nvSpPr>
        <p:spPr>
          <a:xfrm flipH="1">
            <a:off x="608822" y="2641242"/>
            <a:ext cx="407747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8489E4-33AB-4A4E-9FC4-6F7AAA4451B1}"/>
              </a:ext>
            </a:extLst>
          </p:cNvPr>
          <p:cNvSpPr/>
          <p:nvPr/>
        </p:nvSpPr>
        <p:spPr>
          <a:xfrm>
            <a:off x="535393" y="1954615"/>
            <a:ext cx="622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데이터프레임에서 우리가 원하는 컬럼만 뽑아내어 </a:t>
            </a:r>
            <a:endParaRPr lang="en-US" altLang="ko-KR" dirty="0"/>
          </a:p>
          <a:p>
            <a:r>
              <a:rPr lang="ko-KR" altLang="en-US" dirty="0"/>
              <a:t>테이블 구조에 맞게</a:t>
            </a:r>
            <a:r>
              <a:rPr lang="en-US" altLang="ko-KR" dirty="0"/>
              <a:t> </a:t>
            </a:r>
            <a:r>
              <a:rPr lang="ko-KR" altLang="en-US" dirty="0"/>
              <a:t>데이터베이스에 저장하였음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6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데이터 저장 </a:t>
            </a:r>
            <a:r>
              <a:rPr lang="en-US" altLang="ko-KR" sz="2400" dirty="0"/>
              <a:t>: </a:t>
            </a:r>
            <a:r>
              <a:rPr lang="ko-KR" altLang="en-US" sz="2400" dirty="0"/>
              <a:t>결과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2488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DB</a:t>
            </a:r>
            <a:r>
              <a:rPr lang="ko-KR" altLang="en-US" dirty="0">
                <a:solidFill>
                  <a:srgbClr val="000000"/>
                </a:solidFill>
              </a:rPr>
              <a:t>에 데이터를 저장한 이후의 결과임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F292-D760-47B1-A6B6-F8E192690894}"/>
              </a:ext>
            </a:extLst>
          </p:cNvPr>
          <p:cNvSpPr txBox="1"/>
          <p:nvPr/>
        </p:nvSpPr>
        <p:spPr>
          <a:xfrm>
            <a:off x="2851311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Corporates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99FD30-7673-478A-94BB-C1AA1E5C5D4E}"/>
              </a:ext>
            </a:extLst>
          </p:cNvPr>
          <p:cNvGrpSpPr/>
          <p:nvPr/>
        </p:nvGrpSpPr>
        <p:grpSpPr>
          <a:xfrm>
            <a:off x="475620" y="2204260"/>
            <a:ext cx="2375692" cy="1790014"/>
            <a:chOff x="558747" y="1693702"/>
            <a:chExt cx="2950345" cy="261937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E1AC19-6B56-474B-BB01-448654D33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827B128-3091-4C63-B5BB-1A4A6E76DFA1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2E0ED4-0E0D-4775-8938-B9D6D9D4B329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A69D44-49CA-4D84-B56A-DDBBB8D1A8EC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A041FA-C987-432C-B2DB-7C4B98B44589}"/>
              </a:ext>
            </a:extLst>
          </p:cNvPr>
          <p:cNvGrpSpPr/>
          <p:nvPr/>
        </p:nvGrpSpPr>
        <p:grpSpPr>
          <a:xfrm>
            <a:off x="4485851" y="2204260"/>
            <a:ext cx="2516962" cy="1790014"/>
            <a:chOff x="5840960" y="1693702"/>
            <a:chExt cx="3756275" cy="22918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47A3173-ED7B-4BDF-9A1F-DE672751F157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F649D87-CB01-4FA9-AF73-F0882CE04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01E5904-479E-4585-8E5E-FB5E61B7812C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2442259A-1286-4FB6-8C9F-5ED044ADF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34F1E2D-0C8C-450E-AB9C-975EA9327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589A365-CC66-41E7-91E5-5523340FA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C32B0-19DA-4C0E-A946-1A2F8B540BA9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F1B452-6AAA-4DF4-9DEB-9487505B9326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F8F689E-E26B-4F2C-A18C-834F76FF09D8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DCA712-C3B8-484B-B000-790FA59B9764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C0D7405-89F0-4F16-B5FB-A56B0437ABC1}"/>
              </a:ext>
            </a:extLst>
          </p:cNvPr>
          <p:cNvSpPr txBox="1"/>
          <p:nvPr/>
        </p:nvSpPr>
        <p:spPr>
          <a:xfrm>
            <a:off x="7076154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Cor_risk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02EA895B-3672-495E-8AA0-5E742008E7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11824" r="5979" b="25485"/>
          <a:stretch/>
        </p:blipFill>
        <p:spPr>
          <a:xfrm>
            <a:off x="6336527" y="4743571"/>
            <a:ext cx="1645016" cy="168580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F7E046F-D360-4683-9A71-DCF9A5AA5F0F}"/>
              </a:ext>
            </a:extLst>
          </p:cNvPr>
          <p:cNvGrpSpPr/>
          <p:nvPr/>
        </p:nvGrpSpPr>
        <p:grpSpPr>
          <a:xfrm>
            <a:off x="1216772" y="4410347"/>
            <a:ext cx="4949035" cy="1801825"/>
            <a:chOff x="413540" y="4344509"/>
            <a:chExt cx="5537253" cy="2015981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C0BEE4A-3B6F-4040-B981-2306FAC10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0" t="3840" b="10326"/>
            <a:stretch/>
          </p:blipFill>
          <p:spPr>
            <a:xfrm>
              <a:off x="413540" y="4353474"/>
              <a:ext cx="5537253" cy="200701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A5DA92-B3B9-4D5E-9E3F-3C0E4584C0F2}"/>
                </a:ext>
              </a:extLst>
            </p:cNvPr>
            <p:cNvSpPr/>
            <p:nvPr/>
          </p:nvSpPr>
          <p:spPr>
            <a:xfrm>
              <a:off x="499131" y="4344509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8B4B54-5944-461B-8B7B-C8B161B57B6C}"/>
                </a:ext>
              </a:extLst>
            </p:cNvPr>
            <p:cNvSpPr/>
            <p:nvPr/>
          </p:nvSpPr>
          <p:spPr>
            <a:xfrm>
              <a:off x="1691240" y="4563614"/>
              <a:ext cx="455920" cy="17968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8CD417-3D23-4F81-AFDD-6962089545B2}"/>
                </a:ext>
              </a:extLst>
            </p:cNvPr>
            <p:cNvSpPr/>
            <p:nvPr/>
          </p:nvSpPr>
          <p:spPr>
            <a:xfrm>
              <a:off x="2175735" y="4563614"/>
              <a:ext cx="381000" cy="17968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C74888-EAB5-452C-B221-AA3935BCB02B}"/>
                </a:ext>
              </a:extLst>
            </p:cNvPr>
            <p:cNvSpPr/>
            <p:nvPr/>
          </p:nvSpPr>
          <p:spPr>
            <a:xfrm>
              <a:off x="2585309" y="4563614"/>
              <a:ext cx="3365483" cy="17968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5DFA11-8067-414E-A082-7E38A7C3BEDC}"/>
              </a:ext>
            </a:extLst>
          </p:cNvPr>
          <p:cNvSpPr txBox="1"/>
          <p:nvPr/>
        </p:nvSpPr>
        <p:spPr>
          <a:xfrm>
            <a:off x="6256044" y="4282936"/>
            <a:ext cx="16450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Cor_features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86D4DC-617C-4D68-9085-266871D3481E}"/>
              </a:ext>
            </a:extLst>
          </p:cNvPr>
          <p:cNvGrpSpPr/>
          <p:nvPr/>
        </p:nvGrpSpPr>
        <p:grpSpPr>
          <a:xfrm>
            <a:off x="2916247" y="2854875"/>
            <a:ext cx="1393459" cy="752215"/>
            <a:chOff x="2916247" y="2564533"/>
            <a:chExt cx="1393459" cy="917271"/>
          </a:xfrm>
        </p:grpSpPr>
        <p:pic>
          <p:nvPicPr>
            <p:cNvPr id="55" name="그림 5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7463E6-6C89-4C4E-A670-380D0681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t="12335" r="66505" b="65404"/>
            <a:stretch/>
          </p:blipFill>
          <p:spPr>
            <a:xfrm>
              <a:off x="2916247" y="2564533"/>
              <a:ext cx="1393459" cy="917271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470C4F-EFBA-4280-84ED-7C0B73687284}"/>
                </a:ext>
              </a:extLst>
            </p:cNvPr>
            <p:cNvSpPr/>
            <p:nvPr/>
          </p:nvSpPr>
          <p:spPr>
            <a:xfrm>
              <a:off x="3019744" y="2844344"/>
              <a:ext cx="579860" cy="22576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2538AA-5F5A-4C15-AF15-C096F105AF7B}"/>
                </a:ext>
              </a:extLst>
            </p:cNvPr>
            <p:cNvSpPr/>
            <p:nvPr/>
          </p:nvSpPr>
          <p:spPr>
            <a:xfrm>
              <a:off x="3019744" y="3152633"/>
              <a:ext cx="579860" cy="2257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64318-3809-47BD-A10A-62CF3FFC86D1}"/>
              </a:ext>
            </a:extLst>
          </p:cNvPr>
          <p:cNvGrpSpPr/>
          <p:nvPr/>
        </p:nvGrpSpPr>
        <p:grpSpPr>
          <a:xfrm>
            <a:off x="7072670" y="2934688"/>
            <a:ext cx="1497644" cy="722296"/>
            <a:chOff x="7076154" y="2554304"/>
            <a:chExt cx="1497644" cy="987849"/>
          </a:xfrm>
        </p:grpSpPr>
        <p:pic>
          <p:nvPicPr>
            <p:cNvPr id="56" name="그림 5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6035331-FB37-49D2-9570-502AB255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" t="65220" r="64628" b="10806"/>
            <a:stretch/>
          </p:blipFill>
          <p:spPr>
            <a:xfrm>
              <a:off x="7076154" y="2554304"/>
              <a:ext cx="1497644" cy="98784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36BEBAE-80AC-4210-AE1B-123EEECB0649}"/>
                </a:ext>
              </a:extLst>
            </p:cNvPr>
            <p:cNvSpPr/>
            <p:nvPr/>
          </p:nvSpPr>
          <p:spPr>
            <a:xfrm>
              <a:off x="7228082" y="2790827"/>
              <a:ext cx="839593" cy="18803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E4577E-3158-41D5-ABBB-FB4CD45AD025}"/>
                </a:ext>
              </a:extLst>
            </p:cNvPr>
            <p:cNvSpPr/>
            <p:nvPr/>
          </p:nvSpPr>
          <p:spPr>
            <a:xfrm>
              <a:off x="7228082" y="3004496"/>
              <a:ext cx="839593" cy="18803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FF7288B-E040-4943-9C91-EC7AD2DEAD38}"/>
                </a:ext>
              </a:extLst>
            </p:cNvPr>
            <p:cNvSpPr/>
            <p:nvPr/>
          </p:nvSpPr>
          <p:spPr>
            <a:xfrm>
              <a:off x="7228082" y="3253059"/>
              <a:ext cx="839593" cy="188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58A5B1-FEF5-4AEC-ADF3-12ADFB5C7EC9}"/>
              </a:ext>
            </a:extLst>
          </p:cNvPr>
          <p:cNvSpPr/>
          <p:nvPr/>
        </p:nvSpPr>
        <p:spPr>
          <a:xfrm>
            <a:off x="6380976" y="4902859"/>
            <a:ext cx="1323052" cy="1136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7B4F5-6CEF-4E9D-9D6A-041B66E1C071}"/>
              </a:ext>
            </a:extLst>
          </p:cNvPr>
          <p:cNvSpPr/>
          <p:nvPr/>
        </p:nvSpPr>
        <p:spPr>
          <a:xfrm>
            <a:off x="6380976" y="5046575"/>
            <a:ext cx="1323052" cy="1136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0CDA0-91B6-424A-8070-55FE18B99220}"/>
              </a:ext>
            </a:extLst>
          </p:cNvPr>
          <p:cNvSpPr/>
          <p:nvPr/>
        </p:nvSpPr>
        <p:spPr>
          <a:xfrm>
            <a:off x="6380976" y="5222217"/>
            <a:ext cx="1323052" cy="10795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 현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</a:t>
            </a:r>
            <a:r>
              <a:rPr lang="ko-KR" altLang="en-US" sz="2400" dirty="0"/>
              <a:t>웹 사이트 빌드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1645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>
                <a:solidFill>
                  <a:srgbClr val="000000"/>
                </a:solidFill>
              </a:rPr>
              <a:t>프로젝트의 웹 사이트 기본 개념도는 다음과 같음</a:t>
            </a:r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882838" y="4899756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ko-KR" altLang="en-US" dirty="0">
                <a:solidFill>
                  <a:srgbClr val="000000"/>
                </a:solidFill>
              </a:rPr>
              <a:t>데이터베이스 내의 데이터를 활용한 데이터 시각화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간단한 설명을 포함하여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웹 사이트 형태로 제공하는 것이 목적임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C4F88D-B31B-4DBE-B13A-2E2080CBEBF4}"/>
              </a:ext>
            </a:extLst>
          </p:cNvPr>
          <p:cNvSpPr/>
          <p:nvPr/>
        </p:nvSpPr>
        <p:spPr>
          <a:xfrm>
            <a:off x="1493664" y="2987977"/>
            <a:ext cx="1513162" cy="10186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00457A-3FB6-48E6-A504-0BDFC5E99F00}"/>
              </a:ext>
            </a:extLst>
          </p:cNvPr>
          <p:cNvSpPr/>
          <p:nvPr/>
        </p:nvSpPr>
        <p:spPr>
          <a:xfrm>
            <a:off x="3522554" y="3145772"/>
            <a:ext cx="1902518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도산가능성 순위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모든 중소기업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8526D2-F742-455B-8E6A-EABA08A1CE2E}"/>
              </a:ext>
            </a:extLst>
          </p:cNvPr>
          <p:cNvSpPr/>
          <p:nvPr/>
        </p:nvSpPr>
        <p:spPr>
          <a:xfrm>
            <a:off x="5940800" y="2379190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도산가능성 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광주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C3AE7E-FF1D-4935-974D-920EDEFA7E90}"/>
              </a:ext>
            </a:extLst>
          </p:cNvPr>
          <p:cNvSpPr/>
          <p:nvPr/>
        </p:nvSpPr>
        <p:spPr>
          <a:xfrm>
            <a:off x="5940800" y="3145772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도산가능성 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전남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270C883-0A33-415E-BB3C-502243F6461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3006826" y="3497301"/>
            <a:ext cx="515728" cy="24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909F741-B05B-42AE-B560-1D3871DF4EC2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>
            <a:off x="5425072" y="3499715"/>
            <a:ext cx="51572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EF6DF9D-9C91-44C3-983E-44EFA17320A8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5425072" y="2733133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837677-F2C4-4BBA-B88C-75E07DB08C49}"/>
              </a:ext>
            </a:extLst>
          </p:cNvPr>
          <p:cNvSpPr/>
          <p:nvPr/>
        </p:nvSpPr>
        <p:spPr>
          <a:xfrm>
            <a:off x="5940800" y="3912354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도산가능성 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검색기능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6C95336-AF71-42F3-BB8C-0F37BA312F53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5425072" y="3499715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results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implemented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follows</a:t>
            </a:r>
            <a:r>
              <a:rPr lang="ko-KR" altLang="en-US" sz="2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F515-B976-4356-8228-F92765F2CF22}"/>
              </a:ext>
            </a:extLst>
          </p:cNvPr>
          <p:cNvSpPr/>
          <p:nvPr/>
        </p:nvSpPr>
        <p:spPr>
          <a:xfrm>
            <a:off x="912639" y="2043681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ECE7D-70E4-45C2-9763-D3AC3AA9C844}"/>
              </a:ext>
            </a:extLst>
          </p:cNvPr>
          <p:cNvSpPr/>
          <p:nvPr/>
        </p:nvSpPr>
        <p:spPr>
          <a:xfrm>
            <a:off x="912639" y="3249938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도산가능성 순위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모든 중소기업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9AAFCC-8E5F-44B0-81DD-CCCEEE7AAAFD}"/>
              </a:ext>
            </a:extLst>
          </p:cNvPr>
          <p:cNvSpPr/>
          <p:nvPr/>
        </p:nvSpPr>
        <p:spPr>
          <a:xfrm>
            <a:off x="912639" y="4420202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도산가능성 순위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광주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4451D3-91CD-414A-BDB3-0AA7A9747A7C}"/>
              </a:ext>
            </a:extLst>
          </p:cNvPr>
          <p:cNvSpPr/>
          <p:nvPr/>
        </p:nvSpPr>
        <p:spPr>
          <a:xfrm>
            <a:off x="912639" y="5053706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도산가능성 순위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검색 기능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B06CD-D288-41A4-A06B-E53EDAA0F92D}"/>
              </a:ext>
            </a:extLst>
          </p:cNvPr>
          <p:cNvSpPr/>
          <p:nvPr/>
        </p:nvSpPr>
        <p:spPr>
          <a:xfrm>
            <a:off x="3354561" y="21467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홈</a:t>
            </a:r>
            <a:r>
              <a:rPr lang="en-US" altLang="ko-KR" dirty="0"/>
              <a:t>)</a:t>
            </a:r>
            <a:r>
              <a:rPr lang="ko-KR" altLang="en-US" dirty="0"/>
              <a:t> 페이지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0BAC3-9FA4-4382-A973-4CA9B442BF4D}"/>
              </a:ext>
            </a:extLst>
          </p:cNvPr>
          <p:cNvSpPr/>
          <p:nvPr/>
        </p:nvSpPr>
        <p:spPr>
          <a:xfrm>
            <a:off x="811038" y="4250372"/>
            <a:ext cx="2287761" cy="14995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73">
            <a:extLst>
              <a:ext uri="{FF2B5EF4-FFF2-40B4-BE49-F238E27FC236}">
                <a16:creationId xmlns:a16="http://schemas.microsoft.com/office/drawing/2014/main" id="{56AC7253-101E-4BB4-BFB3-297CAF48444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956507" y="2589479"/>
            <a:ext cx="0" cy="6604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73">
            <a:extLst>
              <a:ext uri="{FF2B5EF4-FFF2-40B4-BE49-F238E27FC236}">
                <a16:creationId xmlns:a16="http://schemas.microsoft.com/office/drawing/2014/main" id="{3887626D-0EC3-4710-BAF7-0B163086768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956507" y="3795736"/>
            <a:ext cx="0" cy="6244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B22682-3813-49BE-84B8-3E37D5E10C83}"/>
              </a:ext>
            </a:extLst>
          </p:cNvPr>
          <p:cNvSpPr/>
          <p:nvPr/>
        </p:nvSpPr>
        <p:spPr>
          <a:xfrm>
            <a:off x="3354561" y="3199671"/>
            <a:ext cx="5103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순위표 형태로 도산가능성이 높은 </a:t>
            </a:r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 기업과 관련요소 표시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77197-6CCA-4D8B-94D3-436EA878C7E3}"/>
              </a:ext>
            </a:extLst>
          </p:cNvPr>
          <p:cNvSpPr/>
          <p:nvPr/>
        </p:nvSpPr>
        <p:spPr>
          <a:xfrm>
            <a:off x="3354561" y="42725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중소기업에 대한 시각화</a:t>
            </a:r>
            <a:r>
              <a:rPr lang="en-US" altLang="ko-KR" dirty="0"/>
              <a:t>, </a:t>
            </a:r>
            <a:r>
              <a:rPr lang="ko-KR" altLang="en-US" dirty="0"/>
              <a:t>데이터분석을 포함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광주</a:t>
            </a:r>
            <a:r>
              <a:rPr lang="en-US" altLang="ko-KR" dirty="0"/>
              <a:t>/</a:t>
            </a:r>
            <a:r>
              <a:rPr lang="ko-KR" altLang="en-US" dirty="0"/>
              <a:t>전남지역 소재 기업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검색한 기업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간단한 설명과 함께 표시</a:t>
            </a:r>
          </a:p>
        </p:txBody>
      </p:sp>
    </p:spTree>
    <p:extLst>
      <p:ext uri="{BB962C8B-B14F-4D97-AF65-F5344CB8AC3E}">
        <p14:creationId xmlns:p14="http://schemas.microsoft.com/office/powerpoint/2010/main" val="287009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메인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10ED8-E7A1-4B83-AF04-8813A92B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902F7-0C29-48FE-9B4A-B22D61BF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140D4-2F18-4EAE-A521-046417FE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B4D331-C3FB-4757-96F3-807701F4C6F3}"/>
              </a:ext>
            </a:extLst>
          </p:cNvPr>
          <p:cNvSpPr/>
          <p:nvPr/>
        </p:nvSpPr>
        <p:spPr>
          <a:xfrm>
            <a:off x="5114925" y="2019300"/>
            <a:ext cx="400050" cy="162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973A5-F442-4F62-B42F-D77B905D6A1B}"/>
              </a:ext>
            </a:extLst>
          </p:cNvPr>
          <p:cNvSpPr/>
          <p:nvPr/>
        </p:nvSpPr>
        <p:spPr>
          <a:xfrm>
            <a:off x="4769427" y="2340926"/>
            <a:ext cx="3753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기업정보 버튼을 누를 경우</a:t>
            </a:r>
            <a:endParaRPr lang="en-US" altLang="ko-KR" dirty="0"/>
          </a:p>
          <a:p>
            <a:r>
              <a:rPr lang="ko-KR" altLang="en-US" dirty="0"/>
              <a:t>하위 페이지로 이동함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도산가능성 순위</a:t>
            </a:r>
            <a:r>
              <a:rPr lang="en-US" altLang="ko-KR" sz="24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모든 중소기업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DA84B-A6CE-4B1C-91B8-D9932F65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7" y="1720161"/>
            <a:ext cx="7145867" cy="4019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EE1259-5064-4781-B364-E62FA64E090F}"/>
              </a:ext>
            </a:extLst>
          </p:cNvPr>
          <p:cNvSpPr/>
          <p:nvPr/>
        </p:nvSpPr>
        <p:spPr>
          <a:xfrm>
            <a:off x="3517908" y="4666366"/>
            <a:ext cx="52260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순위표 형태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도산가능성이 높은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상위 </a:t>
            </a:r>
            <a:r>
              <a:rPr lang="en-US" altLang="ko-KR" sz="2000" dirty="0">
                <a:solidFill>
                  <a:srgbClr val="FF0000"/>
                </a:solidFill>
              </a:rPr>
              <a:t>10</a:t>
            </a:r>
            <a:r>
              <a:rPr lang="ko-KR" altLang="en-US" sz="2000" dirty="0">
                <a:solidFill>
                  <a:srgbClr val="FF0000"/>
                </a:solidFill>
              </a:rPr>
              <a:t>개 기업 리스트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F42D3-2CF4-4F0E-B17F-94F6D635FEB9}"/>
              </a:ext>
            </a:extLst>
          </p:cNvPr>
          <p:cNvSpPr/>
          <p:nvPr/>
        </p:nvSpPr>
        <p:spPr>
          <a:xfrm>
            <a:off x="1876425" y="2567886"/>
            <a:ext cx="5819775" cy="200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9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46B51-E45D-4CF2-9B7A-1F7F7DC6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53967"/>
            <a:ext cx="5441416" cy="3487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D4CE0-C5B0-4462-B617-86184038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762372"/>
            <a:ext cx="5441416" cy="34879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1451557" y="5442261"/>
            <a:ext cx="624088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sz="2400" dirty="0"/>
              <a:t>광주</a:t>
            </a:r>
            <a:r>
              <a:rPr lang="en-US" altLang="ko-KR" sz="2400" dirty="0"/>
              <a:t>/</a:t>
            </a:r>
            <a:r>
              <a:rPr lang="ko-KR" altLang="en-US" sz="2400" dirty="0"/>
              <a:t>전남 두 페이지 모두 동일한 기능을 제공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11C2E-21EF-4EE8-967C-C614368717EA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도산가능성 순위</a:t>
            </a:r>
            <a:r>
              <a:rPr lang="en-US" altLang="ko-KR" sz="24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광주</a:t>
            </a:r>
            <a:r>
              <a:rPr lang="en-US" altLang="ko-KR" sz="2000" dirty="0"/>
              <a:t>/</a:t>
            </a:r>
            <a:r>
              <a:rPr lang="ko-KR" altLang="en-US" sz="2000" dirty="0"/>
              <a:t>전남</a:t>
            </a:r>
            <a:r>
              <a:rPr lang="en-US" altLang="ko-KR" sz="20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D4E4-7FDA-4DC1-A93E-FD46A4577966}"/>
              </a:ext>
            </a:extLst>
          </p:cNvPr>
          <p:cNvSpPr/>
          <p:nvPr/>
        </p:nvSpPr>
        <p:spPr>
          <a:xfrm>
            <a:off x="1576076" y="2238058"/>
            <a:ext cx="4394194" cy="12433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2A8CC-F6AB-4AA3-BE90-B3EFF4EEAD4F}"/>
              </a:ext>
            </a:extLst>
          </p:cNvPr>
          <p:cNvSpPr/>
          <p:nvPr/>
        </p:nvSpPr>
        <p:spPr>
          <a:xfrm>
            <a:off x="1576076" y="3552826"/>
            <a:ext cx="4394194" cy="17059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54C92-A3CE-4459-811E-4A9D66600EA9}"/>
              </a:ext>
            </a:extLst>
          </p:cNvPr>
          <p:cNvSpPr/>
          <p:nvPr/>
        </p:nvSpPr>
        <p:spPr>
          <a:xfrm>
            <a:off x="6089115" y="2699345"/>
            <a:ext cx="29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소재지역 평균 도산가능성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시각화</a:t>
            </a:r>
            <a:r>
              <a:rPr lang="en-US" altLang="ko-KR" dirty="0">
                <a:solidFill>
                  <a:srgbClr val="00B050"/>
                </a:solidFill>
              </a:rPr>
              <a:t> &amp; </a:t>
            </a:r>
            <a:r>
              <a:rPr lang="ko-KR" altLang="en-US" dirty="0">
                <a:solidFill>
                  <a:srgbClr val="00B050"/>
                </a:solidFill>
              </a:rPr>
              <a:t>간단한 설명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A85CE-28F6-46D1-9B69-C07048E82BD3}"/>
              </a:ext>
            </a:extLst>
          </p:cNvPr>
          <p:cNvSpPr/>
          <p:nvPr/>
        </p:nvSpPr>
        <p:spPr>
          <a:xfrm>
            <a:off x="6089115" y="4335421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기업에 대한 각종 평가요소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>
                <a:solidFill>
                  <a:srgbClr val="0000FF"/>
                </a:solidFill>
              </a:rPr>
              <a:t>비중값을</a:t>
            </a:r>
            <a:r>
              <a:rPr lang="ko-KR" altLang="en-US" dirty="0">
                <a:solidFill>
                  <a:srgbClr val="0000FF"/>
                </a:solidFill>
              </a:rPr>
              <a:t> 제공함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도산가능성 내림차순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7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8A262-A139-4F1B-A6D4-90CFAF09C11D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도산가능성 순위</a:t>
            </a:r>
            <a:r>
              <a:rPr lang="en-US" altLang="ko-KR" sz="24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검색 기능</a:t>
            </a:r>
            <a:r>
              <a:rPr lang="en-US" altLang="ko-KR" sz="2000" dirty="0"/>
              <a:t>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F5B4E5-A13E-4EE3-B910-DD8C2E3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62373"/>
            <a:ext cx="6435764" cy="362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3688168" y="4229899"/>
            <a:ext cx="480813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ko-KR" altLang="en-US" dirty="0">
                <a:solidFill>
                  <a:srgbClr val="000000"/>
                </a:solidFill>
              </a:rPr>
              <a:t>검색한 기업에 대한 분석 자료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시각화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와 간단한 설명을 제공함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</a:t>
            </a:r>
            <a:r>
              <a:rPr lang="ko-KR" altLang="en-US" sz="2400" dirty="0">
                <a:solidFill>
                  <a:srgbClr val="000000"/>
                </a:solidFill>
              </a:rPr>
              <a:t>도산가능성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</a:t>
            </a:r>
            <a:r>
              <a:rPr lang="ko-KR" altLang="en-US" sz="2400" dirty="0">
                <a:solidFill>
                  <a:srgbClr val="000000"/>
                </a:solidFill>
              </a:rPr>
              <a:t>개별 요소의 비중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</a:t>
            </a:r>
            <a:r>
              <a:rPr lang="ko-KR" altLang="en-US" sz="2400" dirty="0">
                <a:solidFill>
                  <a:srgbClr val="000000"/>
                </a:solidFill>
              </a:rPr>
              <a:t>간단한 설명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조언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77AC2D-5992-4BD8-823B-82CF0E3BA905}"/>
              </a:ext>
            </a:extLst>
          </p:cNvPr>
          <p:cNvSpPr/>
          <p:nvPr/>
        </p:nvSpPr>
        <p:spPr>
          <a:xfrm>
            <a:off x="647700" y="2493818"/>
            <a:ext cx="1035627" cy="2909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1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</a:t>
            </a:r>
            <a:r>
              <a:rPr lang="ko-KR" altLang="en-US" sz="3600" dirty="0">
                <a:ea typeface="나눔스퀘어_ac Bold"/>
              </a:rPr>
              <a:t>구현결과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2AB4D-A73A-486C-A98D-FA3E92587283}"/>
              </a:ext>
            </a:extLst>
          </p:cNvPr>
          <p:cNvSpPr/>
          <p:nvPr/>
        </p:nvSpPr>
        <p:spPr>
          <a:xfrm>
            <a:off x="1799585" y="2156966"/>
            <a:ext cx="5464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200" dirty="0">
                <a:solidFill>
                  <a:prstClr val="black"/>
                </a:solidFill>
                <a:ea typeface="나눔스퀘어_ac Bold"/>
              </a:rPr>
              <a:t>웹 사이트 주소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: 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https://f1b28b326635.ngrok.io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206BF-6F82-4332-888E-EB56AE103FC1}"/>
              </a:ext>
            </a:extLst>
          </p:cNvPr>
          <p:cNvSpPr/>
          <p:nvPr/>
        </p:nvSpPr>
        <p:spPr>
          <a:xfrm>
            <a:off x="1552575" y="4239310"/>
            <a:ext cx="6038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현재 트래픽 제한으로</a:t>
            </a:r>
            <a:endParaRPr lang="en-US" altLang="ko-KR" sz="2800" dirty="0"/>
          </a:p>
          <a:p>
            <a:pPr algn="ctr"/>
            <a:r>
              <a:rPr lang="ko-KR" altLang="en-US" sz="2800" dirty="0"/>
              <a:t>최대 동시접속자가</a:t>
            </a:r>
            <a:endParaRPr lang="en-US" altLang="ko-KR" sz="2800" dirty="0"/>
          </a:p>
          <a:p>
            <a:pPr algn="ctr"/>
            <a:r>
              <a:rPr lang="en-US" altLang="ko-KR" sz="2800" dirty="0"/>
              <a:t>4-5</a:t>
            </a:r>
            <a:r>
              <a:rPr lang="ko-KR" altLang="en-US" sz="2800" dirty="0"/>
              <a:t>명으로 제한됨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4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</a:t>
            </a:r>
            <a:r>
              <a:rPr lang="ko-KR" altLang="en-US" sz="3600" dirty="0">
                <a:ea typeface="나눔스퀘어_ac Bold"/>
              </a:rPr>
              <a:t>참고자료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481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ea typeface="나눔스퀘어_ac Bold"/>
              </a:rPr>
              <a:t>파이썬으로</a:t>
            </a:r>
            <a:r>
              <a:rPr lang="ko-KR" altLang="en-US" sz="2000" dirty="0">
                <a:ea typeface="나눔스퀘어_ac Bold"/>
              </a:rPr>
              <a:t> 데이터 주무르기</a:t>
            </a:r>
            <a:r>
              <a:rPr lang="ko-KR" altLang="en-US" sz="1600" dirty="0">
                <a:ea typeface="나눔스퀘어_ac Bold"/>
              </a:rPr>
              <a:t> 민형기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비제이퍼블릭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웨스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맥키니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ea typeface="Adobe Fan Heiti Std B" panose="020B0700000000000000" pitchFamily="34" charset="-128"/>
              </a:rPr>
              <a:t>Django</a:t>
            </a:r>
            <a:r>
              <a:rPr lang="ko-KR" altLang="en-US" sz="2000" dirty="0">
                <a:ea typeface="나눔스퀘어_ac Bold"/>
              </a:rPr>
              <a:t>로 배우는 쉽고 빠른 웹 개발 </a:t>
            </a:r>
            <a:r>
              <a:rPr lang="en-US" altLang="ko-KR" sz="2000" dirty="0">
                <a:ea typeface="Adobe Fan Heiti Std B" panose="020B0700000000000000" pitchFamily="34" charset="-128"/>
              </a:rPr>
              <a:t>: </a:t>
            </a:r>
            <a:r>
              <a:rPr lang="ko-KR" altLang="en-US" sz="2000" dirty="0">
                <a:ea typeface="나눔스퀘어_ac Bold"/>
              </a:rPr>
              <a:t>파이썬 웹 프로그래밍</a:t>
            </a:r>
            <a:r>
              <a:rPr lang="en-US" altLang="ko-KR" sz="1600" dirty="0">
                <a:ea typeface="Adobe Fan Heiti Std B" panose="020B0700000000000000" pitchFamily="34" charset="-128"/>
              </a:rPr>
              <a:t> </a:t>
            </a:r>
            <a:r>
              <a:rPr lang="ko-KR" altLang="en-US" sz="1600" dirty="0">
                <a:ea typeface="나눔스퀘어_ac Bold"/>
              </a:rPr>
              <a:t>김석훈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en-US" altLang="ko-KR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 dirty="0">
              <a:ea typeface="Adobe Fan Heiti Std B" panose="020B0700000000000000" pitchFamily="34" charset="-128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Adobe Fan Heiti Std B" panose="020B0700000000000000" pitchFamily="34" charset="-128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</a:t>
            </a:r>
            <a:r>
              <a:rPr lang="en-US" altLang="ko-KR" sz="1600" dirty="0"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logNo=221135110180&amp;proxyReferer=https:%2F%2Fwww.google.com%2F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600" dirty="0"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0781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24F4E35-9385-4DFF-A3D8-B12E1B30E3A0}"/>
              </a:ext>
            </a:extLst>
          </p:cNvPr>
          <p:cNvCxnSpPr/>
          <p:nvPr/>
        </p:nvCxnSpPr>
        <p:spPr>
          <a:xfrm>
            <a:off x="748695" y="244421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EC472-C750-498B-BBBD-C15B30A5EE55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1. CAR: </a:t>
            </a:r>
            <a:r>
              <a:rPr lang="ko-KR" altLang="en-US" sz="3600" dirty="0">
                <a:ea typeface="나눔스퀘어_ac Bold"/>
              </a:rPr>
              <a:t>팀원소개</a:t>
            </a:r>
            <a:endParaRPr lang="en-US" altLang="ko-KR" sz="3600" dirty="0">
              <a:ea typeface="나눔스퀘어_ac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A9B49-FF19-4B4C-975E-0A56E740E7B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3203878" y="2125334"/>
            <a:ext cx="12960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18C57-243B-432A-B408-D2E937E454A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3203878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C37ECB48-A548-494C-947F-1066F8112893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644123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그림 40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8ABB3192-84D5-4DFB-B506-0560A343B2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644124" y="2125334"/>
            <a:ext cx="1295399" cy="155420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41A4B3-271C-4F98-ABDC-6991EC1AC822}"/>
              </a:ext>
            </a:extLst>
          </p:cNvPr>
          <p:cNvSpPr/>
          <p:nvPr/>
        </p:nvSpPr>
        <p:spPr>
          <a:xfrm>
            <a:off x="1990158" y="1998719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ea typeface="나눔스퀘어_ac Bold"/>
              </a:rPr>
              <a:t>임 형 열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0D5FE-058A-40B8-A278-B768FD1CC4D5}"/>
              </a:ext>
            </a:extLst>
          </p:cNvPr>
          <p:cNvSpPr/>
          <p:nvPr/>
        </p:nvSpPr>
        <p:spPr>
          <a:xfrm>
            <a:off x="1999414" y="4125032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ea typeface="나눔스퀘어_ac Bold"/>
              </a:rPr>
              <a:t>김 동 진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9C7DD9-E9F7-4641-92A9-C5809E6BAA63}"/>
              </a:ext>
            </a:extLst>
          </p:cNvPr>
          <p:cNvSpPr/>
          <p:nvPr/>
        </p:nvSpPr>
        <p:spPr>
          <a:xfrm>
            <a:off x="5975700" y="1992077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ea typeface="나눔스퀘어_ac Bold"/>
              </a:rPr>
              <a:t>조 재 혁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93D00D-9E36-446C-B57E-A64E6F73DF60}"/>
              </a:ext>
            </a:extLst>
          </p:cNvPr>
          <p:cNvSpPr/>
          <p:nvPr/>
        </p:nvSpPr>
        <p:spPr>
          <a:xfrm>
            <a:off x="5975700" y="4125032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ea typeface="나눔스퀘어_ac Bold"/>
              </a:rPr>
              <a:t>김 태 </a:t>
            </a:r>
            <a:r>
              <a:rPr lang="ko-KR" altLang="en-US" sz="2400" dirty="0" err="1">
                <a:ea typeface="나눔스퀘어_ac Bold"/>
              </a:rPr>
              <a:t>완</a:t>
            </a:r>
            <a:endParaRPr lang="ko-KR" altLang="en-US" sz="24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5B0CD-C43B-4109-9DC4-07F95BA7A4A1}"/>
              </a:ext>
            </a:extLst>
          </p:cNvPr>
          <p:cNvCxnSpPr/>
          <p:nvPr/>
        </p:nvCxnSpPr>
        <p:spPr>
          <a:xfrm>
            <a:off x="748695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1FBC53-DF3A-41B6-9351-1D0E41A50713}"/>
              </a:ext>
            </a:extLst>
          </p:cNvPr>
          <p:cNvCxnSpPr/>
          <p:nvPr/>
        </p:nvCxnSpPr>
        <p:spPr>
          <a:xfrm>
            <a:off x="5939523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3026106-4133-422D-A1DD-04414EAB6BFB}"/>
              </a:ext>
            </a:extLst>
          </p:cNvPr>
          <p:cNvCxnSpPr/>
          <p:nvPr/>
        </p:nvCxnSpPr>
        <p:spPr>
          <a:xfrm>
            <a:off x="5939523" y="246038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612F59-09BD-4A10-8C20-20239F42E2AB}"/>
              </a:ext>
            </a:extLst>
          </p:cNvPr>
          <p:cNvSpPr/>
          <p:nvPr/>
        </p:nvSpPr>
        <p:spPr>
          <a:xfrm>
            <a:off x="819302" y="2460384"/>
            <a:ext cx="24016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6"/>
              </a:rPr>
              <a:t>doodleima@naver.com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ko-KR" altLang="en-US" dirty="0">
                <a:ea typeface="나눔스퀘어_ac Bold"/>
              </a:rPr>
              <a:t>데이터 </a:t>
            </a:r>
            <a:r>
              <a:rPr lang="ko-KR" altLang="en-US" dirty="0" err="1">
                <a:ea typeface="나눔스퀘어_ac Bold"/>
              </a:rPr>
              <a:t>전처리</a:t>
            </a:r>
            <a:endParaRPr lang="en-US" altLang="ko-KR" dirty="0">
              <a:ea typeface="나눔스퀘어_ac Bold"/>
            </a:endParaRPr>
          </a:p>
          <a:p>
            <a:pPr algn="r"/>
            <a:r>
              <a:rPr lang="ko-KR" altLang="en-US" dirty="0">
                <a:ea typeface="나눔스퀘어_ac Bold"/>
              </a:rPr>
              <a:t>데이터 분석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F56EFC-2A99-4878-89B4-423AEF0F68B2}"/>
              </a:ext>
            </a:extLst>
          </p:cNvPr>
          <p:cNvSpPr/>
          <p:nvPr/>
        </p:nvSpPr>
        <p:spPr>
          <a:xfrm>
            <a:off x="611484" y="4596370"/>
            <a:ext cx="256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스퀘어_ac Bold"/>
                <a:hlinkClick r:id="rId7"/>
              </a:rPr>
              <a:t>engadoridori@gmail.com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ko-KR" altLang="en-US" dirty="0">
                <a:ea typeface="나눔스퀘어_ac Bold"/>
              </a:rPr>
              <a:t>데이터 </a:t>
            </a:r>
            <a:r>
              <a:rPr lang="ko-KR" altLang="en-US" dirty="0" err="1">
                <a:ea typeface="나눔스퀘어_ac Bold"/>
              </a:rPr>
              <a:t>전처리</a:t>
            </a:r>
            <a:endParaRPr lang="en-US" altLang="ko-KR" dirty="0">
              <a:ea typeface="나눔스퀘어_ac Bold"/>
            </a:endParaRPr>
          </a:p>
          <a:p>
            <a:pPr algn="r"/>
            <a:r>
              <a:rPr lang="ko-KR" altLang="en-US" dirty="0">
                <a:ea typeface="나눔스퀘어_ac Bold"/>
              </a:rPr>
              <a:t>데이터 분석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B9BA40-5961-4F4F-A3F8-3C2DC0E52325}"/>
              </a:ext>
            </a:extLst>
          </p:cNvPr>
          <p:cNvSpPr/>
          <p:nvPr/>
        </p:nvSpPr>
        <p:spPr>
          <a:xfrm>
            <a:off x="5975700" y="2477010"/>
            <a:ext cx="22171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8"/>
              </a:rPr>
              <a:t>jjhst2285@naver.com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ko-KR" altLang="en-US" dirty="0">
                <a:ea typeface="나눔스퀘어_ac Bold"/>
              </a:rPr>
              <a:t>웹 서비스 설계</a:t>
            </a:r>
            <a:endParaRPr lang="en-US" altLang="ko-KR" dirty="0">
              <a:ea typeface="나눔스퀘어_ac Bold"/>
            </a:endParaRPr>
          </a:p>
          <a:p>
            <a:r>
              <a:rPr lang="ko-KR" altLang="en-US" dirty="0">
                <a:ea typeface="나눔스퀘어_ac Bold"/>
              </a:rPr>
              <a:t>웹 서비스 구현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F4E78D-B385-4064-8089-9E45CD1F04EB}"/>
              </a:ext>
            </a:extLst>
          </p:cNvPr>
          <p:cNvSpPr/>
          <p:nvPr/>
        </p:nvSpPr>
        <p:spPr>
          <a:xfrm>
            <a:off x="5975700" y="4595010"/>
            <a:ext cx="2407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9"/>
              </a:rPr>
              <a:t>ktwan0782@gmail.com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ko-KR" altLang="en-US" dirty="0">
                <a:ea typeface="나눔스퀘어_ac Bold"/>
              </a:rPr>
              <a:t>데이터베이스 모델 설계</a:t>
            </a:r>
            <a:endParaRPr lang="en-US" altLang="ko-KR" dirty="0">
              <a:ea typeface="나눔스퀘어_ac Bold"/>
            </a:endParaRPr>
          </a:p>
          <a:p>
            <a:r>
              <a:rPr lang="ko-KR" altLang="en-US" dirty="0">
                <a:ea typeface="나눔스퀘어_ac Bold"/>
              </a:rPr>
              <a:t>웹 서비스 기초 설계</a:t>
            </a:r>
            <a:endParaRPr lang="en-US" altLang="ko-KR" dirty="0">
              <a:ea typeface="나눔스퀘어_ac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CA397-E648-4521-82F0-FF8B9D71087D}"/>
              </a:ext>
            </a:extLst>
          </p:cNvPr>
          <p:cNvSpPr/>
          <p:nvPr/>
        </p:nvSpPr>
        <p:spPr>
          <a:xfrm>
            <a:off x="518115" y="1320403"/>
            <a:ext cx="5635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</a:rPr>
              <a:t>본 팀은 총 </a:t>
            </a:r>
            <a:r>
              <a:rPr lang="en-US" altLang="ko-KR" sz="2800" dirty="0">
                <a:solidFill>
                  <a:srgbClr val="000000"/>
                </a:solidFill>
              </a:rPr>
              <a:t>4</a:t>
            </a:r>
            <a:r>
              <a:rPr lang="ko-KR" altLang="en-US" sz="2800" dirty="0">
                <a:solidFill>
                  <a:srgbClr val="000000"/>
                </a:solidFill>
              </a:rPr>
              <a:t>명으로 구성되어 있음</a:t>
            </a:r>
            <a:r>
              <a:rPr lang="en-US" altLang="ko-KR" sz="2800" dirty="0">
                <a:solidFill>
                  <a:srgbClr val="000000"/>
                </a:solidFill>
              </a:rPr>
              <a:t>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 tooltip="https://coding-factory.tistory.com/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https://coding-factory.tistory.com/180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6" tooltip="https://unikys.tistory.com/369"/>
              </a:rPr>
              <a:t>https://unikys.tistory.com/369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7" tooltip="https://steemit.com/kr/@tanky/django-or-feat-highcharts"/>
              </a:rPr>
              <a:t>https://steemit.com/kr/@tanky/django-or-feat-highcharts</a:t>
            </a:r>
            <a:r>
              <a:rPr lang="en-US" altLang="ko-KR" sz="1600" dirty="0">
                <a:ea typeface="나눔스퀘어_a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26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D455C6-CE1B-4BA9-BDC4-9289286B4F1F}"/>
              </a:ext>
            </a:extLst>
          </p:cNvPr>
          <p:cNvSpPr/>
          <p:nvPr/>
        </p:nvSpPr>
        <p:spPr>
          <a:xfrm>
            <a:off x="719137" y="1213009"/>
            <a:ext cx="77057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600" dirty="0">
                <a:solidFill>
                  <a:prstClr val="black"/>
                </a:solidFill>
                <a:ea typeface="나눔스퀘어_ac Bold"/>
              </a:rPr>
              <a:t>Q &amp; A</a:t>
            </a:r>
          </a:p>
          <a:p>
            <a:pPr lvl="0" algn="ctr">
              <a:defRPr/>
            </a:pPr>
            <a:endParaRPr lang="en-US" altLang="ko-KR" sz="3600" dirty="0">
              <a:solidFill>
                <a:prstClr val="black"/>
              </a:solidFill>
              <a:ea typeface="나눔스퀘어_ac Bold"/>
            </a:endParaRPr>
          </a:p>
          <a:p>
            <a:pPr lvl="0" algn="ctr">
              <a:defRPr/>
            </a:pPr>
            <a:r>
              <a:rPr lang="en-US" altLang="ko-KR" sz="3600" dirty="0">
                <a:solidFill>
                  <a:prstClr val="black"/>
                </a:solidFill>
                <a:ea typeface="나눔스퀘어_ac Bold"/>
              </a:rPr>
              <a:t>Thanks for watching!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17722-A95E-484B-947E-41377311C8AB}"/>
              </a:ext>
            </a:extLst>
          </p:cNvPr>
          <p:cNvGrpSpPr/>
          <p:nvPr/>
        </p:nvGrpSpPr>
        <p:grpSpPr>
          <a:xfrm>
            <a:off x="3056561" y="2281498"/>
            <a:ext cx="3030876" cy="79011"/>
            <a:chOff x="1" y="1234997"/>
            <a:chExt cx="11233744" cy="1471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AB0E23-BA57-4ED8-9E5B-94A08549DD19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DD0B29-A27C-4E1F-BFE4-A82FCB07026C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A36D8-5F89-42B2-A1C7-EE491B90C7D4}"/>
              </a:ext>
            </a:extLst>
          </p:cNvPr>
          <p:cNvSpPr/>
          <p:nvPr/>
        </p:nvSpPr>
        <p:spPr>
          <a:xfrm>
            <a:off x="925874" y="4408589"/>
            <a:ext cx="7331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 err="1">
                <a:solidFill>
                  <a:prstClr val="black"/>
                </a:solidFill>
                <a:ea typeface="나눔스퀘어_ac Bold"/>
              </a:rPr>
              <a:t>Github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 : 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https://github.com/cutiecrab/CAR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4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5D82E3-0A85-4256-BEF4-99C401D25AA1}"/>
              </a:ext>
            </a:extLst>
          </p:cNvPr>
          <p:cNvSpPr/>
          <p:nvPr/>
        </p:nvSpPr>
        <p:spPr>
          <a:xfrm>
            <a:off x="2286000" y="179972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/>
              <a:t>이 사건들의 공통점은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4A1C1-FC2D-47E6-A916-C2120EEE6D0F}"/>
              </a:ext>
            </a:extLst>
          </p:cNvPr>
          <p:cNvSpPr/>
          <p:nvPr/>
        </p:nvSpPr>
        <p:spPr>
          <a:xfrm>
            <a:off x="666583" y="2886555"/>
            <a:ext cx="196560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IMF </a:t>
            </a:r>
            <a:r>
              <a:rPr lang="ko-KR" altLang="en-US" sz="2400" dirty="0">
                <a:solidFill>
                  <a:srgbClr val="000000"/>
                </a:solidFill>
              </a:rPr>
              <a:t>경제위기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(1997 ~ 2001)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</a:t>
            </a:r>
            <a:r>
              <a:rPr lang="ko-KR" altLang="en-US" sz="3600" dirty="0">
                <a:ea typeface="나눔스퀘어_ac Bold"/>
              </a:rPr>
              <a:t>목</a:t>
            </a:r>
            <a:r>
              <a:rPr lang="en-US" altLang="ko-KR" sz="3600" dirty="0">
                <a:ea typeface="나눔스퀘어_ac Bold"/>
              </a:rPr>
              <a:t>		</a:t>
            </a:r>
            <a:r>
              <a:rPr lang="ko-KR" altLang="en-US" sz="3600" dirty="0">
                <a:ea typeface="나눔스퀘어_ac Bold"/>
              </a:rPr>
              <a:t>적</a:t>
            </a:r>
            <a:endParaRPr lang="en-US" altLang="ko-KR" sz="3600" dirty="0"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4C971F-C3E7-468D-A56A-51D54F5DAF41}"/>
              </a:ext>
            </a:extLst>
          </p:cNvPr>
          <p:cNvSpPr/>
          <p:nvPr/>
        </p:nvSpPr>
        <p:spPr>
          <a:xfrm>
            <a:off x="3025743" y="2888458"/>
            <a:ext cx="309251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</a:rPr>
              <a:t>미국發 세계 경제위기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(2007 ~ 2008)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0B933-4B5A-4F98-82E1-A340F7CBAC30}"/>
              </a:ext>
            </a:extLst>
          </p:cNvPr>
          <p:cNvSpPr/>
          <p:nvPr/>
        </p:nvSpPr>
        <p:spPr>
          <a:xfrm>
            <a:off x="6431367" y="2888458"/>
            <a:ext cx="20858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</a:rPr>
              <a:t>코로나 </a:t>
            </a:r>
            <a:r>
              <a:rPr lang="en-US" altLang="ko-KR" sz="2400" dirty="0">
                <a:solidFill>
                  <a:srgbClr val="000000"/>
                </a:solidFill>
              </a:rPr>
              <a:t>19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(2019 ~ 2020(</a:t>
            </a:r>
            <a:r>
              <a:rPr lang="ko-KR" altLang="en-US" dirty="0">
                <a:solidFill>
                  <a:srgbClr val="000000"/>
                </a:solidFill>
              </a:rPr>
              <a:t>현재</a:t>
            </a:r>
            <a:r>
              <a:rPr lang="en-US" altLang="ko-KR" dirty="0">
                <a:solidFill>
                  <a:srgbClr val="000000"/>
                </a:solidFill>
              </a:rPr>
              <a:t>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A6D3A-1DA8-45E9-A034-77D9525D6947}"/>
              </a:ext>
            </a:extLst>
          </p:cNvPr>
          <p:cNvSpPr/>
          <p:nvPr/>
        </p:nvSpPr>
        <p:spPr>
          <a:xfrm>
            <a:off x="3431301" y="4351976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</a:rPr>
              <a:t>“</a:t>
            </a:r>
            <a:r>
              <a:rPr lang="ko-KR" altLang="en-US" sz="2800" dirty="0">
                <a:solidFill>
                  <a:srgbClr val="000000"/>
                </a:solidFill>
              </a:rPr>
              <a:t>예측불가능</a:t>
            </a:r>
            <a:r>
              <a:rPr lang="en-US" altLang="ko-KR" sz="2800" dirty="0">
                <a:solidFill>
                  <a:srgbClr val="000000"/>
                </a:solidFill>
              </a:rPr>
              <a:t>”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2772103" y="4930378"/>
            <a:ext cx="3599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</a:t>
            </a:r>
            <a:r>
              <a:rPr lang="ko-KR" altLang="en-US" sz="2800" dirty="0">
                <a:solidFill>
                  <a:srgbClr val="000000"/>
                </a:solidFill>
              </a:rPr>
              <a:t>유동성 위기</a:t>
            </a:r>
            <a:r>
              <a:rPr lang="en-US" altLang="ko-KR" sz="2800" dirty="0">
                <a:solidFill>
                  <a:srgbClr val="000000"/>
                </a:solidFill>
              </a:rPr>
              <a:t>”</a:t>
            </a:r>
            <a:r>
              <a:rPr lang="ko-KR" altLang="en-US" sz="2800" dirty="0">
                <a:solidFill>
                  <a:srgbClr val="000000"/>
                </a:solidFill>
              </a:rPr>
              <a:t>와 연관</a:t>
            </a:r>
          </a:p>
        </p:txBody>
      </p:sp>
    </p:spTree>
    <p:extLst>
      <p:ext uri="{BB962C8B-B14F-4D97-AF65-F5344CB8AC3E}">
        <p14:creationId xmlns:p14="http://schemas.microsoft.com/office/powerpoint/2010/main" val="14088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</a:t>
            </a:r>
            <a:r>
              <a:rPr lang="ko-KR" altLang="en-US" sz="3600" dirty="0">
                <a:ea typeface="나눔스퀘어_ac Bold"/>
              </a:rPr>
              <a:t>목</a:t>
            </a:r>
            <a:r>
              <a:rPr lang="en-US" altLang="ko-KR" sz="3600" dirty="0">
                <a:ea typeface="나눔스퀘어_ac Bold"/>
              </a:rPr>
              <a:t>		</a:t>
            </a:r>
            <a:r>
              <a:rPr lang="ko-KR" altLang="en-US" sz="3600" dirty="0">
                <a:ea typeface="나눔스퀘어_ac Bold"/>
              </a:rPr>
              <a:t>적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_2.1.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개발동기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518115" y="1320403"/>
            <a:ext cx="7757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</a:rPr>
              <a:t>유동성 위기</a:t>
            </a:r>
            <a:r>
              <a:rPr lang="en-US" altLang="ko-KR" sz="2800" dirty="0">
                <a:solidFill>
                  <a:srgbClr val="000000"/>
                </a:solidFill>
              </a:rPr>
              <a:t> : </a:t>
            </a:r>
            <a:r>
              <a:rPr lang="ko-KR" altLang="en-US" sz="2400" dirty="0">
                <a:solidFill>
                  <a:srgbClr val="000000"/>
                </a:solidFill>
              </a:rPr>
              <a:t>자금의 흐름이 유연하지 않은 것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4364F-600D-4ADF-A499-C6110D5826AD}"/>
              </a:ext>
            </a:extLst>
          </p:cNvPr>
          <p:cNvSpPr/>
          <p:nvPr/>
        </p:nvSpPr>
        <p:spPr>
          <a:xfrm>
            <a:off x="518115" y="2235547"/>
            <a:ext cx="7646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대기업은 유동성 위기에 상대적으로 대처하기 쉽지만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중소기업은 유동성 위기에 직면할 경우 대처하기 어려움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ACA53-DCF4-4322-9301-6DFB13A18D08}"/>
              </a:ext>
            </a:extLst>
          </p:cNvPr>
          <p:cNvSpPr/>
          <p:nvPr/>
        </p:nvSpPr>
        <p:spPr>
          <a:xfrm>
            <a:off x="518115" y="3598605"/>
            <a:ext cx="74638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</a:rPr>
              <a:t>결정적으로 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000000"/>
                </a:solidFill>
              </a:rPr>
              <a:t>대기업은 기업에 대한 </a:t>
            </a:r>
            <a:r>
              <a:rPr lang="ko-KR" altLang="en-US" sz="2400" dirty="0">
                <a:solidFill>
                  <a:srgbClr val="0000FF"/>
                </a:solidFill>
              </a:rPr>
              <a:t>많은 평가자료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000000"/>
                </a:solidFill>
              </a:rPr>
              <a:t>중소기업은 </a:t>
            </a:r>
            <a:r>
              <a:rPr lang="ko-KR" altLang="en-US" sz="2400" dirty="0">
                <a:solidFill>
                  <a:srgbClr val="FF0000"/>
                </a:solidFill>
              </a:rPr>
              <a:t>적거나 아예 없음</a:t>
            </a:r>
            <a:r>
              <a:rPr lang="en-US" altLang="ko-KR" sz="2400" dirty="0">
                <a:solidFill>
                  <a:srgbClr val="FF0000"/>
                </a:solidFill>
              </a:rPr>
              <a:t>! 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9D2859-72D6-403D-BD30-E9D5AD0EF872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</a:t>
            </a:r>
            <a:r>
              <a:rPr lang="ko-KR" altLang="en-US" sz="3600" dirty="0">
                <a:ea typeface="나눔스퀘어_ac Bold"/>
              </a:rPr>
              <a:t>목</a:t>
            </a:r>
            <a:r>
              <a:rPr lang="en-US" altLang="ko-KR" sz="3600" dirty="0">
                <a:ea typeface="나눔스퀘어_ac Bold"/>
              </a:rPr>
              <a:t>		</a:t>
            </a:r>
            <a:r>
              <a:rPr lang="ko-KR" altLang="en-US" sz="3600" dirty="0">
                <a:ea typeface="나눔스퀘어_ac Bold"/>
              </a:rPr>
              <a:t>적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_2.2.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목적과 기대효과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0F1FE-0AE0-4DAE-BCE0-997B0B8F6F2F}"/>
              </a:ext>
            </a:extLst>
          </p:cNvPr>
          <p:cNvSpPr/>
          <p:nvPr/>
        </p:nvSpPr>
        <p:spPr>
          <a:xfrm>
            <a:off x="651465" y="1524176"/>
            <a:ext cx="746383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도산가능성 분석자료</a:t>
            </a:r>
            <a:r>
              <a:rPr lang="en-US" altLang="ko-KR" sz="2000" dirty="0"/>
              <a:t> </a:t>
            </a:r>
            <a:r>
              <a:rPr lang="ko-KR" altLang="en-US" sz="2000" dirty="0"/>
              <a:t>제공 </a:t>
            </a:r>
            <a:r>
              <a:rPr lang="en-US" altLang="ko-KR" sz="2000" dirty="0"/>
              <a:t>: </a:t>
            </a:r>
            <a:r>
              <a:rPr lang="ko-KR" altLang="en-US" sz="2000" dirty="0"/>
              <a:t>중소기업의 위험성을 줄이는 것</a:t>
            </a:r>
            <a:r>
              <a:rPr lang="en-US" altLang="ko-KR" sz="2000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유동성 위기와 관련된 </a:t>
            </a:r>
            <a:r>
              <a:rPr lang="ko-KR" altLang="en-US" dirty="0" err="1"/>
              <a:t>특징값으로</a:t>
            </a:r>
            <a:r>
              <a:rPr lang="ko-KR" altLang="en-US" dirty="0"/>
              <a:t> 분석한</a:t>
            </a:r>
            <a:r>
              <a:rPr lang="en-US" altLang="ko-KR" dirty="0"/>
              <a:t>)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FDAA22-36CE-4115-A812-0280B153CCBC}"/>
              </a:ext>
            </a:extLst>
          </p:cNvPr>
          <p:cNvSpPr/>
          <p:nvPr/>
        </p:nvSpPr>
        <p:spPr>
          <a:xfrm>
            <a:off x="651465" y="3074899"/>
            <a:ext cx="777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FF"/>
                </a:solidFill>
                <a:latin typeface="Noto Sans"/>
              </a:rPr>
              <a:t>웹 사이트 형식 </a:t>
            </a:r>
            <a:r>
              <a:rPr lang="ko-KR" altLang="en-US" sz="2400" dirty="0">
                <a:latin typeface="Noto Sans"/>
              </a:rPr>
              <a:t>평가자료</a:t>
            </a:r>
            <a:r>
              <a:rPr lang="en-US" altLang="ko-KR" sz="2400" dirty="0">
                <a:latin typeface="Noto Sans"/>
              </a:rPr>
              <a:t>(</a:t>
            </a:r>
            <a:r>
              <a:rPr lang="ko-KR" altLang="en-US" sz="2400" dirty="0">
                <a:latin typeface="Noto Sans"/>
              </a:rPr>
              <a:t>보고서</a:t>
            </a:r>
            <a:r>
              <a:rPr lang="en-US" altLang="ko-KR" sz="2400" dirty="0">
                <a:latin typeface="Noto Sans"/>
              </a:rPr>
              <a:t>)</a:t>
            </a:r>
            <a:r>
              <a:rPr lang="ko-KR" altLang="en-US" sz="2400" dirty="0">
                <a:latin typeface="Noto Sans"/>
              </a:rPr>
              <a:t>를 제공함으로써 </a:t>
            </a:r>
            <a:endParaRPr lang="en-US" altLang="ko-KR" sz="2400" dirty="0">
              <a:latin typeface="Noto Sans"/>
            </a:endParaRPr>
          </a:p>
          <a:p>
            <a:pPr algn="ctr"/>
            <a:r>
              <a:rPr lang="ko-KR" altLang="en-US" sz="2400" dirty="0">
                <a:latin typeface="Noto Sans"/>
              </a:rPr>
              <a:t>중소기업은</a:t>
            </a:r>
            <a:r>
              <a:rPr lang="en-US" altLang="ko-KR" sz="2400" dirty="0">
                <a:latin typeface="Noto Sans"/>
              </a:rPr>
              <a:t>..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A04FF-ACF5-4CCD-8501-D8327D2914E1}"/>
              </a:ext>
            </a:extLst>
          </p:cNvPr>
          <p:cNvSpPr/>
          <p:nvPr/>
        </p:nvSpPr>
        <p:spPr>
          <a:xfrm>
            <a:off x="1502625" y="4874914"/>
            <a:ext cx="5761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FF"/>
                </a:solidFill>
              </a:rPr>
              <a:t>기업에 대한 하나의 평가자료로 활용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EE3538-015A-412A-B205-1F9200E04ADD}"/>
              </a:ext>
            </a:extLst>
          </p:cNvPr>
          <p:cNvSpPr/>
          <p:nvPr/>
        </p:nvSpPr>
        <p:spPr>
          <a:xfrm>
            <a:off x="305747" y="4208075"/>
            <a:ext cx="8669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FF"/>
                </a:solidFill>
              </a:rPr>
              <a:t>도산가능성을 차지하는 주요 원인을 파악하고 스스로 대처 가능</a:t>
            </a:r>
          </a:p>
        </p:txBody>
      </p:sp>
    </p:spTree>
    <p:extLst>
      <p:ext uri="{BB962C8B-B14F-4D97-AF65-F5344CB8AC3E}">
        <p14:creationId xmlns:p14="http://schemas.microsoft.com/office/powerpoint/2010/main" val="19867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</a:t>
            </a:r>
            <a:r>
              <a:rPr lang="ko-KR" altLang="en-US" sz="3600" dirty="0">
                <a:ea typeface="나눔스퀘어_ac Bold"/>
              </a:rPr>
              <a:t>개발내용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 _3.1.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개발순서와 개발환경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10476A-B485-4AF5-B3A3-710E24202CB3}"/>
              </a:ext>
            </a:extLst>
          </p:cNvPr>
          <p:cNvSpPr/>
          <p:nvPr/>
        </p:nvSpPr>
        <p:spPr>
          <a:xfrm>
            <a:off x="465178" y="4459282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프로젝트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구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CC18A6-C87E-4C2F-BADD-0EACB22544D7}"/>
              </a:ext>
            </a:extLst>
          </p:cNvPr>
          <p:cNvSpPr/>
          <p:nvPr/>
        </p:nvSpPr>
        <p:spPr>
          <a:xfrm>
            <a:off x="5064251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웹사이트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BE67C-A308-40EB-969C-47E59F50D6FD}"/>
              </a:ext>
            </a:extLst>
          </p:cNvPr>
          <p:cNvSpPr/>
          <p:nvPr/>
        </p:nvSpPr>
        <p:spPr>
          <a:xfrm>
            <a:off x="6858000" y="445928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나눔스퀘어_ac Bold" panose="020B0600000101010101" pitchFamily="50" charset="-127"/>
              </a:rPr>
              <a:t>웹 서버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배포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F0E7E9-1C40-4C86-B6B5-A71121209947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5400000" flipH="1" flipV="1">
            <a:off x="4529911" y="2146409"/>
            <a:ext cx="2" cy="6392822"/>
          </a:xfrm>
          <a:prstGeom prst="bentConnector3">
            <a:avLst>
              <a:gd name="adj1" fmla="val -114300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2C075-81BA-4C68-AF8A-BF2A4F951B9E}"/>
              </a:ext>
            </a:extLst>
          </p:cNvPr>
          <p:cNvSpPr/>
          <p:nvPr/>
        </p:nvSpPr>
        <p:spPr>
          <a:xfrm>
            <a:off x="465178" y="1706058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운영체제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B10AEF-537A-4FBC-9435-56EE1CA451F7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333501" y="2589597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47768-862A-44D4-89A3-8C68DB2E6EF9}"/>
              </a:ext>
            </a:extLst>
          </p:cNvPr>
          <p:cNvSpPr/>
          <p:nvPr/>
        </p:nvSpPr>
        <p:spPr>
          <a:xfrm>
            <a:off x="2201822" y="1878516"/>
            <a:ext cx="173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MS windows 10</a:t>
            </a:r>
          </a:p>
          <a:p>
            <a:pPr algn="ctr"/>
            <a:r>
              <a:rPr lang="ko-KR" altLang="en-US" dirty="0"/>
              <a:t>기반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189B2-D97C-445F-942C-93BFF8946B86}"/>
              </a:ext>
            </a:extLst>
          </p:cNvPr>
          <p:cNvSpPr/>
          <p:nvPr/>
        </p:nvSpPr>
        <p:spPr>
          <a:xfrm>
            <a:off x="2471617" y="408638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Python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3.7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B6E98-F658-42A7-8858-240F34F3919D}"/>
              </a:ext>
            </a:extLst>
          </p:cNvPr>
          <p:cNvSpPr/>
          <p:nvPr/>
        </p:nvSpPr>
        <p:spPr>
          <a:xfrm>
            <a:off x="3765147" y="4093621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MySQL 8.0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C6688-8DE5-4C43-AA8F-CB7B436951ED}"/>
              </a:ext>
            </a:extLst>
          </p:cNvPr>
          <p:cNvSpPr/>
          <p:nvPr/>
        </p:nvSpPr>
        <p:spPr>
          <a:xfrm>
            <a:off x="4993714" y="409362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Django 2.1.1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186727-F060-4E6D-9525-C5C15CDFDC04}"/>
              </a:ext>
            </a:extLst>
          </p:cNvPr>
          <p:cNvSpPr/>
          <p:nvPr/>
        </p:nvSpPr>
        <p:spPr>
          <a:xfrm>
            <a:off x="6859265" y="4082714"/>
            <a:ext cx="71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ea typeface="나눔스퀘어_ac Bold"/>
              </a:rPr>
              <a:t>ngrok</a:t>
            </a:r>
            <a:endParaRPr lang="en-US" altLang="ko-KR" dirty="0">
              <a:ea typeface="나눔스퀘어_ac 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712DB-190D-4FE2-B12B-C062FCB9F21D}"/>
              </a:ext>
            </a:extLst>
          </p:cNvPr>
          <p:cNvSpPr/>
          <p:nvPr/>
        </p:nvSpPr>
        <p:spPr>
          <a:xfrm>
            <a:off x="465178" y="308267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프로젝트</a:t>
            </a:r>
            <a:endParaRPr lang="en-US" altLang="ko-KR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설</a:t>
            </a:r>
            <a:r>
              <a:rPr lang="en-US" altLang="ko-KR" dirty="0">
                <a:ea typeface="나눔스퀘어_ac Bold" panose="020B0600000101010101" pitchFamily="50" charset="-127"/>
              </a:rPr>
              <a:t>	</a:t>
            </a:r>
            <a:r>
              <a:rPr lang="ko-KR" altLang="en-US" dirty="0">
                <a:ea typeface="나눔스퀘어_ac Bold" panose="020B0600000101010101" pitchFamily="50" charset="-127"/>
              </a:rPr>
              <a:t>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848404-60E4-445E-AAE4-9B000DCD80E1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333501" y="3966209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C917B-B8FD-4155-AFD5-9981AA10AF09}"/>
              </a:ext>
            </a:extLst>
          </p:cNvPr>
          <p:cNvSpPr/>
          <p:nvPr/>
        </p:nvSpPr>
        <p:spPr>
          <a:xfrm>
            <a:off x="3938468" y="1666267"/>
            <a:ext cx="3164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사이트 형식으로 구현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에 종속되지 않음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OS</a:t>
            </a:r>
            <a:r>
              <a:rPr lang="ko-KR" altLang="en-US" dirty="0"/>
              <a:t>에서 실행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218841-5E72-4EAA-BB25-BE263CD5B326}"/>
              </a:ext>
            </a:extLst>
          </p:cNvPr>
          <p:cNvSpPr/>
          <p:nvPr/>
        </p:nvSpPr>
        <p:spPr>
          <a:xfrm>
            <a:off x="2425439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 수집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4B0449-BCC6-4712-A639-7F00798F1585}"/>
              </a:ext>
            </a:extLst>
          </p:cNvPr>
          <p:cNvSpPr/>
          <p:nvPr/>
        </p:nvSpPr>
        <p:spPr>
          <a:xfrm>
            <a:off x="3745980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 분석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2C05CD-1905-4F9E-9FFE-4EE6D2F4A904}"/>
              </a:ext>
            </a:extLst>
          </p:cNvPr>
          <p:cNvSpPr/>
          <p:nvPr/>
        </p:nvSpPr>
        <p:spPr>
          <a:xfrm>
            <a:off x="3745980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나눔스퀘어_ac Bold" panose="020B0600000101010101" pitchFamily="50" charset="-127"/>
              </a:rPr>
              <a:t>데이터 저장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59449-E9E3-474F-B223-E2DB4DDFEDC1}"/>
              </a:ext>
            </a:extLst>
          </p:cNvPr>
          <p:cNvSpPr/>
          <p:nvPr/>
        </p:nvSpPr>
        <p:spPr>
          <a:xfrm>
            <a:off x="2427709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나눔스퀘어_ac Bold" panose="020B0600000101010101" pitchFamily="50" charset="-127"/>
              </a:rPr>
              <a:t>데이터 처리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1C44DC1-0CA4-4084-B5C4-85DDAEAFB826}"/>
              </a:ext>
            </a:extLst>
          </p:cNvPr>
          <p:cNvCxnSpPr>
            <a:stCxn id="37" idx="2"/>
            <a:endCxn id="32" idx="2"/>
          </p:cNvCxnSpPr>
          <p:nvPr/>
        </p:nvCxnSpPr>
        <p:spPr>
          <a:xfrm rot="16200000" flipH="1">
            <a:off x="3697744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A9090A7-2C33-42E3-8C66-81DE2BD29474}"/>
              </a:ext>
            </a:extLst>
          </p:cNvPr>
          <p:cNvCxnSpPr>
            <a:cxnSpLocks/>
            <a:stCxn id="32" idx="2"/>
            <a:endCxn id="5" idx="2"/>
          </p:cNvCxnSpPr>
          <p:nvPr/>
        </p:nvCxnSpPr>
        <p:spPr>
          <a:xfrm rot="16200000" flipH="1">
            <a:off x="5016015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3">
            <a:extLst>
              <a:ext uri="{FF2B5EF4-FFF2-40B4-BE49-F238E27FC236}">
                <a16:creationId xmlns:a16="http://schemas.microsoft.com/office/drawing/2014/main" id="{CFFB943E-E4A6-4F2A-9F4F-8A800A5D69CC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3696609" y="3116795"/>
            <a:ext cx="12700" cy="132054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10D4CF-ABFC-43EA-8852-3EA59C4F1985}"/>
              </a:ext>
            </a:extLst>
          </p:cNvPr>
          <p:cNvGrpSpPr/>
          <p:nvPr/>
        </p:nvGrpSpPr>
        <p:grpSpPr>
          <a:xfrm>
            <a:off x="7026119" y="3028259"/>
            <a:ext cx="551099" cy="700559"/>
            <a:chOff x="9328398" y="2206232"/>
            <a:chExt cx="551099" cy="700559"/>
          </a:xfrm>
          <a:solidFill>
            <a:srgbClr val="00206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52F05CB-747A-4BDC-B1F8-EB273BE1C66D}"/>
                </a:ext>
              </a:extLst>
            </p:cNvPr>
            <p:cNvSpPr/>
            <p:nvPr/>
          </p:nvSpPr>
          <p:spPr>
            <a:xfrm>
              <a:off x="9493726" y="2206232"/>
              <a:ext cx="226323" cy="226323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60789C8-8E99-4468-BAAF-0BA09478DBB8}"/>
                </a:ext>
              </a:extLst>
            </p:cNvPr>
            <p:cNvGrpSpPr/>
            <p:nvPr/>
          </p:nvGrpSpPr>
          <p:grpSpPr>
            <a:xfrm>
              <a:off x="9328398" y="2483785"/>
              <a:ext cx="551099" cy="169816"/>
              <a:chOff x="9328398" y="2483784"/>
              <a:chExt cx="673690" cy="182745"/>
            </a:xfrm>
            <a:grpFill/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071020-E137-40C8-9F1F-826EB66A750D}"/>
                  </a:ext>
                </a:extLst>
              </p:cNvPr>
              <p:cNvSpPr/>
              <p:nvPr/>
            </p:nvSpPr>
            <p:spPr>
              <a:xfrm>
                <a:off x="9819343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F2B3A959-BF75-46B7-9152-A8BCE62ABE7E}"/>
                  </a:ext>
                </a:extLst>
              </p:cNvPr>
              <p:cNvSpPr/>
              <p:nvPr/>
            </p:nvSpPr>
            <p:spPr>
              <a:xfrm>
                <a:off x="9328398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C6217C5-BDD1-4814-902F-3DFA3D9628C3}"/>
                  </a:ext>
                </a:extLst>
              </p:cNvPr>
              <p:cNvSpPr/>
              <p:nvPr/>
            </p:nvSpPr>
            <p:spPr>
              <a:xfrm>
                <a:off x="9419770" y="2483784"/>
                <a:ext cx="498136" cy="182745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2A9AD5-A4B9-4247-9F59-E754A54BC66D}"/>
                </a:ext>
              </a:extLst>
            </p:cNvPr>
            <p:cNvSpPr/>
            <p:nvPr/>
          </p:nvSpPr>
          <p:spPr>
            <a:xfrm>
              <a:off x="9328398" y="2568693"/>
              <a:ext cx="551099" cy="338098"/>
            </a:xfrm>
            <a:prstGeom prst="rect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25BEA6-57D9-4CF6-8E78-4C8D58C45293}"/>
              </a:ext>
            </a:extLst>
          </p:cNvPr>
          <p:cNvSpPr/>
          <p:nvPr/>
        </p:nvSpPr>
        <p:spPr>
          <a:xfrm>
            <a:off x="7627730" y="3105010"/>
            <a:ext cx="1051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0" name="연결선: 꺾임 53">
            <a:extLst>
              <a:ext uri="{FF2B5EF4-FFF2-40B4-BE49-F238E27FC236}">
                <a16:creationId xmlns:a16="http://schemas.microsoft.com/office/drawing/2014/main" id="{342CA624-F6E0-4087-98D2-E17FF3DD240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26323" y="3783421"/>
            <a:ext cx="2" cy="6758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0A642E-1635-4B46-9939-BD4E15FC862E}"/>
              </a:ext>
            </a:extLst>
          </p:cNvPr>
          <p:cNvSpPr/>
          <p:nvPr/>
        </p:nvSpPr>
        <p:spPr>
          <a:xfrm>
            <a:off x="5064251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나눔스퀘어_ac Bold" panose="020B0600000101010101" pitchFamily="50" charset="-127"/>
              </a:rPr>
              <a:t>데이터베이스</a:t>
            </a:r>
            <a:endParaRPr lang="en-US" altLang="ko-KR" sz="1400" dirty="0"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ea typeface="나눔스퀘어_ac Bold" panose="020B0600000101010101" pitchFamily="50" charset="-127"/>
              </a:rPr>
              <a:t>모델 설계</a:t>
            </a:r>
          </a:p>
        </p:txBody>
      </p:sp>
      <p:cxnSp>
        <p:nvCxnSpPr>
          <p:cNvPr id="75" name="연결선: 꺾임 53">
            <a:extLst>
              <a:ext uri="{FF2B5EF4-FFF2-40B4-BE49-F238E27FC236}">
                <a16:creationId xmlns:a16="http://schemas.microsoft.com/office/drawing/2014/main" id="{F7280CB6-D24F-4166-9692-BEC931C8D7BE}"/>
              </a:ext>
            </a:extLst>
          </p:cNvPr>
          <p:cNvCxnSpPr>
            <a:cxnSpLocks/>
            <a:stCxn id="26" idx="2"/>
            <a:endCxn id="74" idx="2"/>
          </p:cNvCxnSpPr>
          <p:nvPr/>
        </p:nvCxnSpPr>
        <p:spPr>
          <a:xfrm rot="16200000" flipH="1">
            <a:off x="5016015" y="311793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</a:t>
            </a:r>
            <a:r>
              <a:rPr lang="ko-KR" altLang="en-US" sz="3600" dirty="0">
                <a:ea typeface="나눔스퀘어_ac Bold"/>
              </a:rPr>
              <a:t>개발내용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3.1.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개발순서와 개발환경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4733F57-D4FF-4357-9363-6C13E29E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87628"/>
              </p:ext>
            </p:extLst>
          </p:nvPr>
        </p:nvGraphicFramePr>
        <p:xfrm>
          <a:off x="369502" y="1476363"/>
          <a:ext cx="8404996" cy="4398371"/>
        </p:xfrm>
        <a:graphic>
          <a:graphicData uri="http://schemas.openxmlformats.org/drawingml/2006/table">
            <a:tbl>
              <a:tblPr/>
              <a:tblGrid>
                <a:gridCol w="1275532">
                  <a:extLst>
                    <a:ext uri="{9D8B030D-6E8A-4147-A177-3AD203B41FA5}">
                      <a16:colId xmlns:a16="http://schemas.microsoft.com/office/drawing/2014/main" val="4058055975"/>
                    </a:ext>
                  </a:extLst>
                </a:gridCol>
                <a:gridCol w="2841666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428779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3062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절차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개발환경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설명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운영체제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MS Windows 10 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본 프로젝트는 웹 사이트 형식으로 구현됨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(OS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에 </a:t>
                      </a:r>
                      <a:r>
                        <a:rPr lang="ko-KR" altLang="en-US" sz="14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구애받지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않음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.)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3276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프로젝트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설계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데이터 수집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개의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데이터파일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정규화된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정형 데이터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30208"/>
                  </a:ext>
                </a:extLst>
              </a:tr>
              <a:tr h="32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데이터베이스 모델 설계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Erwin DB Modeler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데이터베이스 테이블 기초 설계 도구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58279"/>
                  </a:ext>
                </a:extLst>
              </a:tr>
              <a:tr h="655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프로젝트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데이터 처리</a:t>
                      </a:r>
                      <a:endParaRPr kumimoji="0" lang="en-US" altLang="ko-KR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- Python 3 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(Ver 3.7)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인터프리터 타입의 프로그래밍 언어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다른 언어 대비 간단하고 쉬운 문법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편의성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라이브러리 활용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7864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데이터 저장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MySQL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오픈 소스 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DBMS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오라클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DB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대비 더 많은 기능을 무료로 사용 가능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3930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웹 사이트 빌드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Django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2.1.1)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파이썬 기반의 웹 프레임워크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615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웹 서버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배포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Ngrok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2.3.3.5)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AWS, Heroku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와 같은 다른 웹 서버 배포 도구보다 더 쉽고 간단한 사용 방법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7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3.2. CAR: 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구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	</a:t>
            </a:r>
            <a:r>
              <a:rPr lang="ko-KR" altLang="en-US" sz="2400" dirty="0">
                <a:solidFill>
                  <a:prstClr val="black"/>
                </a:solidFill>
                <a:ea typeface="나눔스퀘어_ac Bold"/>
              </a:rPr>
              <a:t>조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8A08B-E7DE-4E50-A4E0-9507ACBA6B45}"/>
              </a:ext>
            </a:extLst>
          </p:cNvPr>
          <p:cNvSpPr/>
          <p:nvPr/>
        </p:nvSpPr>
        <p:spPr>
          <a:xfrm>
            <a:off x="619125" y="2173332"/>
            <a:ext cx="3811047" cy="1020213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5F1F76-3E02-4375-80D3-70B27B07708C}"/>
              </a:ext>
            </a:extLst>
          </p:cNvPr>
          <p:cNvGrpSpPr/>
          <p:nvPr/>
        </p:nvGrpSpPr>
        <p:grpSpPr>
          <a:xfrm>
            <a:off x="719062" y="3611281"/>
            <a:ext cx="1888990" cy="1708132"/>
            <a:chOff x="1024539" y="2142191"/>
            <a:chExt cx="3317136" cy="22691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B25B98-834C-4ACA-BC18-2FC3C384218C}"/>
                </a:ext>
              </a:extLst>
            </p:cNvPr>
            <p:cNvSpPr/>
            <p:nvPr/>
          </p:nvSpPr>
          <p:spPr>
            <a:xfrm>
              <a:off x="1203628" y="2218926"/>
              <a:ext cx="3138047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307125-5D6B-417F-89B7-66E8C7E25D8B}"/>
                </a:ext>
              </a:extLst>
            </p:cNvPr>
            <p:cNvSpPr/>
            <p:nvPr/>
          </p:nvSpPr>
          <p:spPr>
            <a:xfrm>
              <a:off x="1024539" y="2142191"/>
              <a:ext cx="1513716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Python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9C78C8-94D3-4B12-82A1-460F6A77D848}"/>
              </a:ext>
            </a:extLst>
          </p:cNvPr>
          <p:cNvSpPr/>
          <p:nvPr/>
        </p:nvSpPr>
        <p:spPr>
          <a:xfrm>
            <a:off x="776596" y="2422434"/>
            <a:ext cx="1134634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프로젝트</a:t>
            </a:r>
            <a:endParaRPr lang="en-US" altLang="ko-KR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b="1" dirty="0">
                <a:ea typeface="나눔스퀘어_ac" panose="020B0600000101010101" pitchFamily="50" charset="-127"/>
              </a:rPr>
              <a:t>설</a:t>
            </a:r>
            <a:r>
              <a:rPr lang="en-US" altLang="ko-KR" sz="1600" b="1" dirty="0">
                <a:ea typeface="나눔스퀘어_ac" panose="020B0600000101010101" pitchFamily="50" charset="-127"/>
              </a:rPr>
              <a:t>	</a:t>
            </a:r>
            <a:r>
              <a:rPr lang="ko-KR" altLang="en-US" sz="1600" b="1" dirty="0">
                <a:ea typeface="나눔스퀘어_ac" panose="020B0600000101010101" pitchFamily="50" charset="-127"/>
              </a:rPr>
              <a:t>계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cxnSp>
        <p:nvCxnSpPr>
          <p:cNvPr id="11" name="직선 화살표 연결선 13">
            <a:extLst>
              <a:ext uri="{FF2B5EF4-FFF2-40B4-BE49-F238E27FC236}">
                <a16:creationId xmlns:a16="http://schemas.microsoft.com/office/drawing/2014/main" id="{B1110D9C-C385-4065-BE08-F9C68C69FCF5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 flipH="1">
            <a:off x="1706559" y="2683439"/>
            <a:ext cx="2723613" cy="1367441"/>
          </a:xfrm>
          <a:prstGeom prst="bentConnector4">
            <a:avLst>
              <a:gd name="adj1" fmla="val -8393"/>
              <a:gd name="adj2" fmla="val 64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>
            <a:extLst>
              <a:ext uri="{FF2B5EF4-FFF2-40B4-BE49-F238E27FC236}">
                <a16:creationId xmlns:a16="http://schemas.microsoft.com/office/drawing/2014/main" id="{E2E88AB7-03D4-4C2E-93A6-E81F2AF8D2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463735" y="4327831"/>
            <a:ext cx="532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D719A2-3E60-43C8-9AAE-8E34B20437F7}"/>
              </a:ext>
            </a:extLst>
          </p:cNvPr>
          <p:cNvGrpSpPr/>
          <p:nvPr/>
        </p:nvGrpSpPr>
        <p:grpSpPr>
          <a:xfrm>
            <a:off x="6324886" y="3567106"/>
            <a:ext cx="2114305" cy="2093647"/>
            <a:chOff x="2669691" y="2332805"/>
            <a:chExt cx="1605079" cy="21923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9D48E1-F543-4706-B5DB-3C9911204426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D11D1F-509B-4E4B-AF9A-E0F67E725802}"/>
                </a:ext>
              </a:extLst>
            </p:cNvPr>
            <p:cNvSpPr/>
            <p:nvPr/>
          </p:nvSpPr>
          <p:spPr>
            <a:xfrm>
              <a:off x="2669691" y="2332805"/>
              <a:ext cx="1602058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Framework: </a:t>
              </a:r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Django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5E1E1-860A-418E-A648-7BB115928F60}"/>
              </a:ext>
            </a:extLst>
          </p:cNvPr>
          <p:cNvSpPr/>
          <p:nvPr/>
        </p:nvSpPr>
        <p:spPr>
          <a:xfrm>
            <a:off x="4739907" y="5084869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나눔스퀘어_ac" panose="020B0600000101010101" pitchFamily="50" charset="-127"/>
              </a:rPr>
              <a:t>데이터 저장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0CA0E-CE74-496F-9D67-2078EFD0B8E5}"/>
              </a:ext>
            </a:extLst>
          </p:cNvPr>
          <p:cNvSpPr/>
          <p:nvPr/>
        </p:nvSpPr>
        <p:spPr>
          <a:xfrm>
            <a:off x="6407894" y="4005745"/>
            <a:ext cx="1959458" cy="1082308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ea typeface="나눔스퀘어_ac" panose="020B0600000101010101" pitchFamily="50" charset="-127"/>
              </a:rPr>
              <a:t>데이터 시각화</a:t>
            </a:r>
            <a:r>
              <a:rPr lang="en-US" altLang="ko-KR" sz="1400" dirty="0">
                <a:ea typeface="나눔스퀘어_ac" panose="020B0600000101010101" pitchFamily="50" charset="-127"/>
              </a:rPr>
              <a:t>:</a:t>
            </a:r>
          </a:p>
          <a:p>
            <a:pPr algn="ctr"/>
            <a:r>
              <a:rPr lang="en-US" altLang="ko-KR" sz="1200" dirty="0">
                <a:ea typeface="나눔스퀘어_ac" panose="020B0600000101010101" pitchFamily="50" charset="-127"/>
              </a:rPr>
              <a:t>(DB</a:t>
            </a:r>
            <a:r>
              <a:rPr lang="ko-KR" altLang="en-US" sz="1200" dirty="0">
                <a:ea typeface="나눔스퀘어_ac" panose="020B0600000101010101" pitchFamily="50" charset="-127"/>
              </a:rPr>
              <a:t>에 저장된 데이터를 사용</a:t>
            </a:r>
            <a:r>
              <a:rPr lang="en-US" altLang="ko-KR" sz="1200" dirty="0">
                <a:ea typeface="나눔스퀘어_ac" panose="020B0600000101010101" pitchFamily="50" charset="-127"/>
              </a:rPr>
              <a:t>)</a:t>
            </a:r>
          </a:p>
          <a:p>
            <a:pPr algn="ctr"/>
            <a:r>
              <a:rPr lang="ko-KR" altLang="en-US" sz="1400" dirty="0">
                <a:ea typeface="나눔스퀘어_ac" panose="020B0600000101010101" pitchFamily="50" charset="-127"/>
              </a:rPr>
              <a:t>간단한 설명을 포함</a:t>
            </a:r>
            <a:endParaRPr lang="en-US" altLang="ko-KR" sz="1200" dirty="0"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AB489D-942C-4DE2-BF17-904875A5385C}"/>
              </a:ext>
            </a:extLst>
          </p:cNvPr>
          <p:cNvSpPr/>
          <p:nvPr/>
        </p:nvSpPr>
        <p:spPr>
          <a:xfrm>
            <a:off x="7173256" y="2756198"/>
            <a:ext cx="1285088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나눔스퀘어_ac" panose="020B0600000101010101" pitchFamily="50" charset="-127"/>
              </a:rPr>
              <a:t>웹 서버 배포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94B5B7-AFDD-44A6-B28A-6E33C8A7FF2C}"/>
              </a:ext>
            </a:extLst>
          </p:cNvPr>
          <p:cNvSpPr/>
          <p:nvPr/>
        </p:nvSpPr>
        <p:spPr>
          <a:xfrm>
            <a:off x="949382" y="4050880"/>
            <a:ext cx="1514353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ea typeface="나눔스퀘어_ac" panose="020B0600000101010101" pitchFamily="50" charset="-127"/>
              </a:rPr>
              <a:t>processing.ipynb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cxnSp>
        <p:nvCxnSpPr>
          <p:cNvPr id="21" name="직선 화살표 연결선 13">
            <a:extLst>
              <a:ext uri="{FF2B5EF4-FFF2-40B4-BE49-F238E27FC236}">
                <a16:creationId xmlns:a16="http://schemas.microsoft.com/office/drawing/2014/main" id="{04851868-670C-40C9-B47B-05C6ED87DCF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64579" y="445039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0E5AC0-672E-4CDF-8213-DCE0B8B2D465}"/>
              </a:ext>
            </a:extLst>
          </p:cNvPr>
          <p:cNvGrpSpPr/>
          <p:nvPr/>
        </p:nvGrpSpPr>
        <p:grpSpPr>
          <a:xfrm>
            <a:off x="2936369" y="3790061"/>
            <a:ext cx="1228210" cy="1547528"/>
            <a:chOff x="4942849" y="4361733"/>
            <a:chExt cx="1228210" cy="15475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5397F6C-38C3-426F-93E1-DB4C1541FCAA}"/>
                </a:ext>
              </a:extLst>
            </p:cNvPr>
            <p:cNvGrpSpPr/>
            <p:nvPr/>
          </p:nvGrpSpPr>
          <p:grpSpPr>
            <a:xfrm>
              <a:off x="5003004" y="4361733"/>
              <a:ext cx="1168055" cy="1547528"/>
              <a:chOff x="4792628" y="4055051"/>
              <a:chExt cx="1168055" cy="154752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9C2CB0E-5F4D-4969-8397-C6358053471B}"/>
                  </a:ext>
                </a:extLst>
              </p:cNvPr>
              <p:cNvSpPr/>
              <p:nvPr/>
            </p:nvSpPr>
            <p:spPr>
              <a:xfrm>
                <a:off x="4983078" y="4055051"/>
                <a:ext cx="977605" cy="1320676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2E6FED-3549-4B3B-8425-16C283816DFD}"/>
                  </a:ext>
                </a:extLst>
              </p:cNvPr>
              <p:cNvSpPr/>
              <p:nvPr/>
            </p:nvSpPr>
            <p:spPr>
              <a:xfrm>
                <a:off x="4891602" y="4176790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FE9D81-B46E-42A4-BA16-57DADD0B97A6}"/>
                  </a:ext>
                </a:extLst>
              </p:cNvPr>
              <p:cNvSpPr/>
              <p:nvPr/>
            </p:nvSpPr>
            <p:spPr>
              <a:xfrm>
                <a:off x="4792628" y="4281903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B349C7-A453-41A0-A5B4-9CA9332D56CE}"/>
                </a:ext>
              </a:extLst>
            </p:cNvPr>
            <p:cNvSpPr/>
            <p:nvPr/>
          </p:nvSpPr>
          <p:spPr>
            <a:xfrm>
              <a:off x="4942849" y="4527036"/>
              <a:ext cx="1064903" cy="1317133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Corporates.</a:t>
              </a:r>
              <a:r>
                <a:rPr lang="en-US" altLang="ko-KR" sz="8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Cor_features.CSV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Cor_risk.CSV</a:t>
              </a:r>
              <a:endParaRPr lang="ko-KR" altLang="en-US" sz="8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68DC77-56FA-4C7D-B94D-EB383672C895}"/>
              </a:ext>
            </a:extLst>
          </p:cNvPr>
          <p:cNvGrpSpPr/>
          <p:nvPr/>
        </p:nvGrpSpPr>
        <p:grpSpPr>
          <a:xfrm>
            <a:off x="4603073" y="3679629"/>
            <a:ext cx="1392865" cy="1725209"/>
            <a:chOff x="6898377" y="3442564"/>
            <a:chExt cx="2000104" cy="2353271"/>
          </a:xfrm>
        </p:grpSpPr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DF184DE3-4E32-4CEA-9ED5-56F124A73E01}"/>
                </a:ext>
              </a:extLst>
            </p:cNvPr>
            <p:cNvSpPr/>
            <p:nvPr/>
          </p:nvSpPr>
          <p:spPr>
            <a:xfrm>
              <a:off x="6898377" y="3853808"/>
              <a:ext cx="1849332" cy="1942027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C186DF-AC65-480E-9F15-193F7E8E3217}"/>
                </a:ext>
              </a:extLst>
            </p:cNvPr>
            <p:cNvSpPr/>
            <p:nvPr/>
          </p:nvSpPr>
          <p:spPr>
            <a:xfrm>
              <a:off x="6902507" y="3442564"/>
              <a:ext cx="1849334" cy="4026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MySQL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F9F900-8CB5-484F-B922-5224AF7AF4E7}"/>
                </a:ext>
              </a:extLst>
            </p:cNvPr>
            <p:cNvSpPr/>
            <p:nvPr/>
          </p:nvSpPr>
          <p:spPr>
            <a:xfrm>
              <a:off x="7028698" y="4449304"/>
              <a:ext cx="1869783" cy="684204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Corporates</a:t>
              </a:r>
            </a:p>
            <a:p>
              <a:r>
                <a:rPr lang="en-US" altLang="ko-KR" sz="1400" dirty="0" err="1">
                  <a:ea typeface="나눔스퀘어_ac" panose="020B0600000101010101" pitchFamily="50" charset="-127"/>
                </a:rPr>
                <a:t>Cor_features</a:t>
              </a:r>
              <a:endParaRPr lang="en-US" altLang="ko-KR" sz="1400" dirty="0">
                <a:ea typeface="나눔스퀘어_ac" panose="020B0600000101010101" pitchFamily="50" charset="-127"/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Cor_risk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27BBCD-DA31-4FE3-9EBD-F7E4F3E16CCF}"/>
              </a:ext>
            </a:extLst>
          </p:cNvPr>
          <p:cNvSpPr/>
          <p:nvPr/>
        </p:nvSpPr>
        <p:spPr>
          <a:xfrm>
            <a:off x="921679" y="4824544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나눔스퀘어_ac" panose="020B0600000101010101" pitchFamily="50" charset="-127"/>
              </a:rPr>
              <a:t>데이터 처리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942215-452B-430B-82DB-786C14286101}"/>
              </a:ext>
            </a:extLst>
          </p:cNvPr>
          <p:cNvSpPr/>
          <p:nvPr/>
        </p:nvSpPr>
        <p:spPr>
          <a:xfrm>
            <a:off x="6738171" y="5227204"/>
            <a:ext cx="1565653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나눔스퀘어_ac" panose="020B0600000101010101" pitchFamily="50" charset="-127"/>
              </a:rPr>
              <a:t>웹 사이트 빌드</a:t>
            </a:r>
          </a:p>
        </p:txBody>
      </p:sp>
      <p:cxnSp>
        <p:nvCxnSpPr>
          <p:cNvPr id="34" name="직선 화살표 연결선 13">
            <a:extLst>
              <a:ext uri="{FF2B5EF4-FFF2-40B4-BE49-F238E27FC236}">
                <a16:creationId xmlns:a16="http://schemas.microsoft.com/office/drawing/2014/main" id="{15BB0386-3DC1-4FA2-99F9-24DE019802B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5890939" y="469297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B6A52A-7FA9-45E1-BA02-35894C5EFE1B}"/>
              </a:ext>
            </a:extLst>
          </p:cNvPr>
          <p:cNvSpPr/>
          <p:nvPr/>
        </p:nvSpPr>
        <p:spPr>
          <a:xfrm>
            <a:off x="465319" y="1538343"/>
            <a:ext cx="8213362" cy="464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7F8300-88A9-4F42-8D1B-BA75D18BD4BD}"/>
              </a:ext>
            </a:extLst>
          </p:cNvPr>
          <p:cNvGrpSpPr/>
          <p:nvPr/>
        </p:nvGrpSpPr>
        <p:grpSpPr>
          <a:xfrm>
            <a:off x="6331660" y="1793630"/>
            <a:ext cx="2169449" cy="700559"/>
            <a:chOff x="8211908" y="2679809"/>
            <a:chExt cx="1858586" cy="7005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067ADB8-543D-4ACE-ADC5-A40F79C9CFE5}"/>
                </a:ext>
              </a:extLst>
            </p:cNvPr>
            <p:cNvGrpSpPr/>
            <p:nvPr/>
          </p:nvGrpSpPr>
          <p:grpSpPr>
            <a:xfrm>
              <a:off x="8211908" y="2679809"/>
              <a:ext cx="551099" cy="700559"/>
              <a:chOff x="9328398" y="2206232"/>
              <a:chExt cx="551099" cy="700559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9499A25-DC6B-470F-AEF4-D594878AE40F}"/>
                  </a:ext>
                </a:extLst>
              </p:cNvPr>
              <p:cNvSpPr/>
              <p:nvPr/>
            </p:nvSpPr>
            <p:spPr>
              <a:xfrm>
                <a:off x="9493726" y="2206232"/>
                <a:ext cx="226323" cy="2263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384CAB1-790F-47A2-9522-1EE06A305721}"/>
                  </a:ext>
                </a:extLst>
              </p:cNvPr>
              <p:cNvGrpSpPr/>
              <p:nvPr/>
            </p:nvGrpSpPr>
            <p:grpSpPr>
              <a:xfrm>
                <a:off x="9328398" y="2483785"/>
                <a:ext cx="551099" cy="169816"/>
                <a:chOff x="9328398" y="2483784"/>
                <a:chExt cx="673690" cy="18274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7C9B8F7-D090-469C-A412-292234EC3D09}"/>
                    </a:ext>
                  </a:extLst>
                </p:cNvPr>
                <p:cNvSpPr/>
                <p:nvPr/>
              </p:nvSpPr>
              <p:spPr>
                <a:xfrm>
                  <a:off x="9819343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42A16AF-C2AA-4900-9748-365A4D4D2FF6}"/>
                    </a:ext>
                  </a:extLst>
                </p:cNvPr>
                <p:cNvSpPr/>
                <p:nvPr/>
              </p:nvSpPr>
              <p:spPr>
                <a:xfrm>
                  <a:off x="9328398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4C1A58B-8375-4C71-A0B9-1A118EECCD47}"/>
                    </a:ext>
                  </a:extLst>
                </p:cNvPr>
                <p:cNvSpPr/>
                <p:nvPr/>
              </p:nvSpPr>
              <p:spPr>
                <a:xfrm>
                  <a:off x="9419770" y="2483784"/>
                  <a:ext cx="498136" cy="1827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1C14F1-E042-4838-BED6-A4E3867E080A}"/>
                  </a:ext>
                </a:extLst>
              </p:cNvPr>
              <p:cNvSpPr/>
              <p:nvPr/>
            </p:nvSpPr>
            <p:spPr>
              <a:xfrm>
                <a:off x="9328398" y="2568693"/>
                <a:ext cx="551099" cy="338098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5699A-CC84-46E9-906C-B91E86BDA09D}"/>
                </a:ext>
              </a:extLst>
            </p:cNvPr>
            <p:cNvSpPr/>
            <p:nvPr/>
          </p:nvSpPr>
          <p:spPr>
            <a:xfrm>
              <a:off x="8781547" y="2770916"/>
              <a:ext cx="1288947" cy="472276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사용자는</a:t>
              </a:r>
              <a:endParaRPr lang="en-US" altLang="ko-KR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ea typeface="나눔스퀘어_ac" panose="020B0600000101010101" pitchFamily="50" charset="-127"/>
                </a:rPr>
                <a:t>자신들이 가진</a:t>
              </a:r>
              <a:endParaRPr lang="en-US" altLang="ko-KR" sz="1400" dirty="0"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웹 브라우저로</a:t>
              </a:r>
              <a:endParaRPr lang="en-US" altLang="ko-KR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ea typeface="나눔스퀘어_ac" panose="020B0600000101010101" pitchFamily="50" charset="-127"/>
                </a:rPr>
                <a:t>접속 가능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2F01C8-CF19-4694-A8D8-2E088B972173}"/>
              </a:ext>
            </a:extLst>
          </p:cNvPr>
          <p:cNvGrpSpPr/>
          <p:nvPr/>
        </p:nvGrpSpPr>
        <p:grpSpPr>
          <a:xfrm>
            <a:off x="5977914" y="1384699"/>
            <a:ext cx="2947028" cy="1818136"/>
            <a:chOff x="7676321" y="1773151"/>
            <a:chExt cx="3485421" cy="18181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FA5C15-02A2-4E5C-82D3-29F063C7433B}"/>
                </a:ext>
              </a:extLst>
            </p:cNvPr>
            <p:cNvSpPr/>
            <p:nvPr/>
          </p:nvSpPr>
          <p:spPr>
            <a:xfrm>
              <a:off x="7676321" y="1943819"/>
              <a:ext cx="3195026" cy="1647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6BACE9A-E601-41B1-8D57-F4B2375FE3A3}"/>
                </a:ext>
              </a:extLst>
            </p:cNvPr>
            <p:cNvGrpSpPr/>
            <p:nvPr/>
          </p:nvGrpSpPr>
          <p:grpSpPr>
            <a:xfrm>
              <a:off x="7684298" y="1773151"/>
              <a:ext cx="3477444" cy="1808846"/>
              <a:chOff x="7684298" y="1773151"/>
              <a:chExt cx="3477444" cy="180884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0895FC-DD87-4193-A703-21C7FF864D5E}"/>
                  </a:ext>
                </a:extLst>
              </p:cNvPr>
              <p:cNvSpPr/>
              <p:nvPr/>
            </p:nvSpPr>
            <p:spPr>
              <a:xfrm>
                <a:off x="10722379" y="1939057"/>
                <a:ext cx="439363" cy="1642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C98E18C-F7C9-46F9-97CC-74AABCB6AA94}"/>
                  </a:ext>
                </a:extLst>
              </p:cNvPr>
              <p:cNvSpPr/>
              <p:nvPr/>
            </p:nvSpPr>
            <p:spPr>
              <a:xfrm>
                <a:off x="7684298" y="1773151"/>
                <a:ext cx="3376168" cy="340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64BB45-A777-410B-B213-D26E8FE3B2DF}"/>
              </a:ext>
            </a:extLst>
          </p:cNvPr>
          <p:cNvSpPr/>
          <p:nvPr/>
        </p:nvSpPr>
        <p:spPr>
          <a:xfrm>
            <a:off x="2568811" y="1615074"/>
            <a:ext cx="1744007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a typeface="나눔스퀘어_ac" panose="020B0600000101010101" pitchFamily="50" charset="-127"/>
              </a:rPr>
              <a:t>운영체제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49CFA8-C1DE-426B-85BF-5DFB55ADB898}"/>
              </a:ext>
            </a:extLst>
          </p:cNvPr>
          <p:cNvSpPr/>
          <p:nvPr/>
        </p:nvSpPr>
        <p:spPr>
          <a:xfrm>
            <a:off x="2443190" y="1849428"/>
            <a:ext cx="1995247" cy="267871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MS Windows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5206AF-3A54-4672-9374-0A10FA603B8E}"/>
              </a:ext>
            </a:extLst>
          </p:cNvPr>
          <p:cNvSpPr/>
          <p:nvPr/>
        </p:nvSpPr>
        <p:spPr>
          <a:xfrm>
            <a:off x="2008307" y="227255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</a:t>
            </a:r>
            <a:r>
              <a:rPr lang="ko-KR" altLang="en-US" sz="1400" dirty="0">
                <a:ea typeface="나눔스퀘어_ac" panose="020B0600000101010101" pitchFamily="50" charset="-127"/>
              </a:rPr>
              <a:t>데이터 수집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A266AD-26D0-4E74-91E1-DB077042CE3F}"/>
              </a:ext>
            </a:extLst>
          </p:cNvPr>
          <p:cNvSpPr/>
          <p:nvPr/>
        </p:nvSpPr>
        <p:spPr>
          <a:xfrm>
            <a:off x="2008307" y="2566281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</a:t>
            </a:r>
            <a:r>
              <a:rPr lang="ko-KR" altLang="en-US" sz="1400" dirty="0">
                <a:ea typeface="나눔스퀘어_ac" panose="020B0600000101010101" pitchFamily="50" charset="-127"/>
              </a:rPr>
              <a:t>데이터 분석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6B37AB-CABB-40E4-9424-378003649F0B}"/>
              </a:ext>
            </a:extLst>
          </p:cNvPr>
          <p:cNvSpPr/>
          <p:nvPr/>
        </p:nvSpPr>
        <p:spPr>
          <a:xfrm>
            <a:off x="619125" y="3455551"/>
            <a:ext cx="7934325" cy="252199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2ED9C3-ED70-4CC6-B0DB-754C29420B25}"/>
              </a:ext>
            </a:extLst>
          </p:cNvPr>
          <p:cNvSpPr/>
          <p:nvPr/>
        </p:nvSpPr>
        <p:spPr>
          <a:xfrm>
            <a:off x="3242007" y="5415221"/>
            <a:ext cx="2640836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프로젝트 구현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E6FB6B-574E-4EEB-A9AE-736E93FB6D6E}"/>
              </a:ext>
            </a:extLst>
          </p:cNvPr>
          <p:cNvSpPr/>
          <p:nvPr/>
        </p:nvSpPr>
        <p:spPr>
          <a:xfrm>
            <a:off x="2007582" y="2274901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55A93B-CB62-4D3B-8C0C-FAFD304B0CEF}"/>
              </a:ext>
            </a:extLst>
          </p:cNvPr>
          <p:cNvSpPr/>
          <p:nvPr/>
        </p:nvSpPr>
        <p:spPr>
          <a:xfrm>
            <a:off x="2007582" y="257052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9D3044-DA73-435E-8538-60D5035D08AC}"/>
              </a:ext>
            </a:extLst>
          </p:cNvPr>
          <p:cNvSpPr/>
          <p:nvPr/>
        </p:nvSpPr>
        <p:spPr>
          <a:xfrm>
            <a:off x="933926" y="490226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C54538-ED3F-4D7C-84FB-AE3823DB6C73}"/>
              </a:ext>
            </a:extLst>
          </p:cNvPr>
          <p:cNvSpPr/>
          <p:nvPr/>
        </p:nvSpPr>
        <p:spPr>
          <a:xfrm>
            <a:off x="4674904" y="5108196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37E895-F150-4025-8ECA-F5378419A369}"/>
              </a:ext>
            </a:extLst>
          </p:cNvPr>
          <p:cNvSpPr/>
          <p:nvPr/>
        </p:nvSpPr>
        <p:spPr>
          <a:xfrm>
            <a:off x="6651384" y="5244990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6DE238-924B-4988-9FD6-5BBDF2FBBD1C}"/>
              </a:ext>
            </a:extLst>
          </p:cNvPr>
          <p:cNvSpPr/>
          <p:nvPr/>
        </p:nvSpPr>
        <p:spPr>
          <a:xfrm>
            <a:off x="7005156" y="2844621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2BB472-8D2F-4CC9-B849-8F660F71DD8C}"/>
              </a:ext>
            </a:extLst>
          </p:cNvPr>
          <p:cNvSpPr/>
          <p:nvPr/>
        </p:nvSpPr>
        <p:spPr>
          <a:xfrm>
            <a:off x="6252604" y="2701038"/>
            <a:ext cx="2300846" cy="75391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7E1ADF-411E-4400-87EC-ABFF8AD8362C}"/>
              </a:ext>
            </a:extLst>
          </p:cNvPr>
          <p:cNvSpPr/>
          <p:nvPr/>
        </p:nvSpPr>
        <p:spPr>
          <a:xfrm>
            <a:off x="6272213" y="3270413"/>
            <a:ext cx="2263377" cy="23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13">
            <a:extLst>
              <a:ext uri="{FF2B5EF4-FFF2-40B4-BE49-F238E27FC236}">
                <a16:creationId xmlns:a16="http://schemas.microsoft.com/office/drawing/2014/main" id="{8D07C70E-FFE0-4D86-844E-8ED12CC90510}"/>
              </a:ext>
            </a:extLst>
          </p:cNvPr>
          <p:cNvCxnSpPr>
            <a:cxnSpLocks/>
          </p:cNvCxnSpPr>
          <p:nvPr/>
        </p:nvCxnSpPr>
        <p:spPr>
          <a:xfrm flipV="1">
            <a:off x="6918865" y="2533650"/>
            <a:ext cx="0" cy="10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BBF18C-E0A1-4C72-9C41-8E287510A33D}"/>
              </a:ext>
            </a:extLst>
          </p:cNvPr>
          <p:cNvSpPr/>
          <p:nvPr/>
        </p:nvSpPr>
        <p:spPr>
          <a:xfrm>
            <a:off x="2008307" y="285472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</a:t>
            </a:r>
            <a:r>
              <a:rPr lang="ko-KR" altLang="en-US" sz="1400" dirty="0">
                <a:ea typeface="나눔스퀘어_ac" panose="020B0600000101010101" pitchFamily="50" charset="-127"/>
              </a:rPr>
              <a:t>데이터베이스 모델 설계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FF8FF-D83F-4AB2-BECD-F68353E70C0E}"/>
              </a:ext>
            </a:extLst>
          </p:cNvPr>
          <p:cNvSpPr/>
          <p:nvPr/>
        </p:nvSpPr>
        <p:spPr>
          <a:xfrm>
            <a:off x="2007582" y="2858969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1757</Words>
  <Application>Microsoft Office PowerPoint</Application>
  <PresentationFormat>화면 슬라이드 쇼(4:3)</PresentationFormat>
  <Paragraphs>459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Noto Sans</vt:lpstr>
      <vt:lpstr>Whitney</vt:lpstr>
      <vt:lpstr>나눔스퀘어_ac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84</cp:revision>
  <dcterms:created xsi:type="dcterms:W3CDTF">2020-06-23T14:00:58Z</dcterms:created>
  <dcterms:modified xsi:type="dcterms:W3CDTF">2020-06-26T13:09:27Z</dcterms:modified>
</cp:coreProperties>
</file>