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FE240-F6A5-42B4-B759-E1C90F081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1D8485-F079-4FFE-92C3-098F0F543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D63E6-1C19-4859-9454-39CE6FEB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3B3C-FA53-4BA8-9CFF-3FCC2133F772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B7B16-DF7B-4C74-92BC-64688E97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4292A-C2D1-402F-9340-C4B57E69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FD49-0505-4C10-8CB4-91664D493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5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56363-77B3-49B5-8B39-7D78F5D2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AF0BB2-C647-4B12-ABF9-CDCC3892B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C686A-F772-4B97-92C5-3598EE60F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3B3C-FA53-4BA8-9CFF-3FCC2133F772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3CD96F-9302-4B52-BF1F-2A3888DC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D766E5-3CCE-47D5-A476-332F3611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FD49-0505-4C10-8CB4-91664D493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19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56F90F-C4E0-4677-851A-FA8C1A21C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4E70B7-0989-420A-B7E3-729001898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D0CC3-D057-4AAC-AAF0-85DC2D97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3B3C-FA53-4BA8-9CFF-3FCC2133F772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58DEE-5648-45BD-8008-723CAA8F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9EE5FF-5C21-4CE9-A349-52B40B75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FD49-0505-4C10-8CB4-91664D493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09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8DF6D-AAFB-4D39-ADE4-245BF0BD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06D4C-D44B-4CCE-B769-032137BF4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6CE28-C981-4CC5-AEE9-EE6CE294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3B3C-FA53-4BA8-9CFF-3FCC2133F772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3DDFC-23E1-42F6-A080-6943D3F4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0EF3E6-E473-4193-A203-7B17CC80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FD49-0505-4C10-8CB4-91664D493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42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FFCE5-A0AC-43E1-BB74-23652C9BF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6C7F17-B790-4BFB-B498-280C11F9F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1D9C8-C19C-4F06-A499-31F27C7E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3B3C-FA53-4BA8-9CFF-3FCC2133F772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5DE07-29CB-46A8-8CBA-550C7FC8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CD6E7-11DD-46F3-BD76-FF64129A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FD49-0505-4C10-8CB4-91664D493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42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2F8EF-9680-4E40-A8C2-E07679D2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5CCC3-90CB-4C5B-9A32-DB49EFA93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3D3AE3-BD59-4AB8-983B-BC03D08F6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4A1193-F13D-4070-B819-69C9FDDF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3B3C-FA53-4BA8-9CFF-3FCC2133F772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277732-164F-4440-BCDF-DC597A8E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9ABC80-8E55-45AC-A922-098F1506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FD49-0505-4C10-8CB4-91664D493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6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410CF-235F-4081-B974-4796162C1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A74B5E-3E26-4EC8-9819-CCBA8D7DC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71DCEA-2C2F-42C3-80FA-0E1C03CB1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A30A2D-F58E-4A33-87AE-AE7B6F9EC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4BCC77-EAC4-40F0-9FD9-A575EF5AC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288013-8875-4B13-9359-A1DDDA7C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3B3C-FA53-4BA8-9CFF-3FCC2133F772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C97E8C-D27E-47C2-8EF2-590EE184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FEBF24-0C9F-45BA-AFC9-E9703829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FD49-0505-4C10-8CB4-91664D493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73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34FE7-2B27-41B1-941F-68CAE922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61E396-256C-4ED2-98A4-F4B69036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3B3C-FA53-4BA8-9CFF-3FCC2133F772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FFE8C0-AD61-4F10-A146-720218B90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A09261-25F1-4846-AA2C-19FEB9F4E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FD49-0505-4C10-8CB4-91664D493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41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CE78A4-3B8A-4706-8A8A-3B958CB5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3B3C-FA53-4BA8-9CFF-3FCC2133F772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305F64-D75D-4552-A104-44E3785B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A075E3-C4D5-40B7-AFB1-0C4C090E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FD49-0505-4C10-8CB4-91664D493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2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CBE31-AF8F-4B7B-A00A-2727186A9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6A1A7-A329-41CC-BD0E-D6972D271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DF842D-3ADB-4E86-9D64-D2A408634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2B4277-B01A-44F6-B117-D0A23E9C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3B3C-FA53-4BA8-9CFF-3FCC2133F772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7986EE-D922-4615-B057-CA898B32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A93BAC-563B-4604-A108-53B2DA51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FD49-0505-4C10-8CB4-91664D493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3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785D8-0C4E-41CD-9205-4322CABA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E0A825-4C1C-44ED-A296-1BA75F891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89DB01-A786-4A13-825A-FA0D688E7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E31224-254E-47A6-B658-162E5BFE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3B3C-FA53-4BA8-9CFF-3FCC2133F772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F8885D-06C7-4682-948A-17800260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FBD3C-FEEF-4DD6-B4E1-3842FE1B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FD49-0505-4C10-8CB4-91664D493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58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69A333-65AA-4DAE-937E-FC960AC6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9C0B5-837F-42CD-BA11-E809A6F39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8DB601-0CD4-48A7-AF11-FCA888181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A3B3C-FA53-4BA8-9CFF-3FCC2133F772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148DD-67AB-45E3-B15D-A90BC9384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E16979-3B4E-4AD8-B7FA-939149D54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9FD49-0505-4C10-8CB4-91664D493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81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FBF6F995-28EE-4C3A-B143-4228E9DE7C31}"/>
              </a:ext>
            </a:extLst>
          </p:cNvPr>
          <p:cNvGrpSpPr/>
          <p:nvPr/>
        </p:nvGrpSpPr>
        <p:grpSpPr>
          <a:xfrm>
            <a:off x="689341" y="1651000"/>
            <a:ext cx="9330959" cy="4296211"/>
            <a:chOff x="694855" y="1143580"/>
            <a:chExt cx="10681227" cy="480363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CB58C28-9C8C-426B-8885-B75424E1CC3D}"/>
                </a:ext>
              </a:extLst>
            </p:cNvPr>
            <p:cNvSpPr/>
            <p:nvPr/>
          </p:nvSpPr>
          <p:spPr>
            <a:xfrm>
              <a:off x="4801065" y="1638447"/>
              <a:ext cx="3091008" cy="430876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94DA3F7-C7D4-4445-A45A-F802B023AC62}"/>
                </a:ext>
              </a:extLst>
            </p:cNvPr>
            <p:cNvSpPr/>
            <p:nvPr/>
          </p:nvSpPr>
          <p:spPr>
            <a:xfrm>
              <a:off x="8480482" y="1638447"/>
              <a:ext cx="2895600" cy="430876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496DD7C-68E4-43FD-B757-6F4681D19193}"/>
                </a:ext>
              </a:extLst>
            </p:cNvPr>
            <p:cNvSpPr/>
            <p:nvPr/>
          </p:nvSpPr>
          <p:spPr>
            <a:xfrm>
              <a:off x="5862973" y="1143580"/>
              <a:ext cx="989734" cy="9897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pic>
          <p:nvPicPr>
            <p:cNvPr id="1026" name="Picture 2" descr="blogthumb2.naver.net/MjAxNzEwMDhfMTkx/MDAxNTA3N...">
              <a:extLst>
                <a:ext uri="{FF2B5EF4-FFF2-40B4-BE49-F238E27FC236}">
                  <a16:creationId xmlns:a16="http://schemas.microsoft.com/office/drawing/2014/main" id="{C2DB9D55-0B60-4C0E-B815-7AB645E302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3152" y="1149058"/>
              <a:ext cx="989734" cy="989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023AB29F-621E-4669-BCB1-83882C262F60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7493237" y="5271541"/>
              <a:ext cx="1316184" cy="10655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0" name="Picture 6" descr="django - 튜토리얼 part1">
              <a:extLst>
                <a:ext uri="{FF2B5EF4-FFF2-40B4-BE49-F238E27FC236}">
                  <a16:creationId xmlns:a16="http://schemas.microsoft.com/office/drawing/2014/main" id="{D20ED182-8AD2-4D4C-96DC-B44A7176C9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11" t="25038" r="23755" b="32157"/>
            <a:stretch/>
          </p:blipFill>
          <p:spPr bwMode="auto">
            <a:xfrm>
              <a:off x="9230204" y="1368438"/>
              <a:ext cx="1396155" cy="550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9B2F150-E835-4BA3-B2BF-24E658F163F8}"/>
                </a:ext>
              </a:extLst>
            </p:cNvPr>
            <p:cNvSpPr/>
            <p:nvPr/>
          </p:nvSpPr>
          <p:spPr>
            <a:xfrm>
              <a:off x="5177252" y="2508543"/>
              <a:ext cx="2315985" cy="664093"/>
            </a:xfrm>
            <a:prstGeom prst="rect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데이터 가공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6668D6A-9721-497F-8877-ED8D6933B059}"/>
                </a:ext>
              </a:extLst>
            </p:cNvPr>
            <p:cNvSpPr/>
            <p:nvPr/>
          </p:nvSpPr>
          <p:spPr>
            <a:xfrm>
              <a:off x="5177252" y="3721689"/>
              <a:ext cx="2315985" cy="664093"/>
            </a:xfrm>
            <a:prstGeom prst="rect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데이터 도식화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0AA993F-9905-4D26-87C4-A61BF40E20D0}"/>
                </a:ext>
              </a:extLst>
            </p:cNvPr>
            <p:cNvSpPr/>
            <p:nvPr/>
          </p:nvSpPr>
          <p:spPr>
            <a:xfrm>
              <a:off x="5177252" y="4939494"/>
              <a:ext cx="2315985" cy="664093"/>
            </a:xfrm>
            <a:prstGeom prst="rect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예측모델 생성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검증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642BEE9-667E-4E4A-A914-848C1DC7346F}"/>
                </a:ext>
              </a:extLst>
            </p:cNvPr>
            <p:cNvSpPr/>
            <p:nvPr/>
          </p:nvSpPr>
          <p:spPr>
            <a:xfrm>
              <a:off x="8809421" y="2508543"/>
              <a:ext cx="2193592" cy="3095044"/>
            </a:xfrm>
            <a:prstGeom prst="rect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600" b="1" dirty="0"/>
                <a:t>웹 페이지에서</a:t>
              </a:r>
              <a:endParaRPr lang="en-US" altLang="ko-KR" sz="1600" b="1" dirty="0"/>
            </a:p>
            <a:p>
              <a:pPr algn="ctr"/>
              <a:r>
                <a:rPr lang="ko-KR" altLang="en-US" sz="1600" b="1" dirty="0"/>
                <a:t>분석자료</a:t>
              </a:r>
              <a:r>
                <a:rPr lang="en-US" altLang="ko-KR" sz="1600" b="1" dirty="0"/>
                <a:t>/</a:t>
              </a:r>
              <a:r>
                <a:rPr lang="ko-KR" altLang="en-US" sz="1600" b="1" dirty="0"/>
                <a:t>예측모델</a:t>
              </a:r>
              <a:endParaRPr lang="en-US" altLang="ko-KR" sz="1600" b="1" dirty="0"/>
            </a:p>
            <a:p>
              <a:pPr algn="ctr"/>
              <a:r>
                <a:rPr lang="ko-KR" altLang="en-US" sz="1600" b="1" dirty="0"/>
                <a:t>출력</a:t>
              </a:r>
              <a:endParaRPr lang="en-US" altLang="ko-KR" sz="1600" b="1" dirty="0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46E33FE-83E2-4F0C-BE28-201100ACE6E4}"/>
                </a:ext>
              </a:extLst>
            </p:cNvPr>
            <p:cNvGrpSpPr/>
            <p:nvPr/>
          </p:nvGrpSpPr>
          <p:grpSpPr>
            <a:xfrm>
              <a:off x="810082" y="2840589"/>
              <a:ext cx="3592147" cy="2451329"/>
              <a:chOff x="314651" y="2026944"/>
              <a:chExt cx="3592147" cy="2451329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B6C70882-CE3F-4B4C-A03B-68D736C1E840}"/>
                  </a:ext>
                </a:extLst>
              </p:cNvPr>
              <p:cNvGrpSpPr/>
              <p:nvPr/>
            </p:nvGrpSpPr>
            <p:grpSpPr>
              <a:xfrm>
                <a:off x="352012" y="2221332"/>
                <a:ext cx="3475828" cy="1947396"/>
                <a:chOff x="555329" y="2394982"/>
                <a:chExt cx="3475828" cy="1947396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5BD3E06C-A798-4FA2-9C4E-7E6EB4EA6F58}"/>
                    </a:ext>
                  </a:extLst>
                </p:cNvPr>
                <p:cNvSpPr/>
                <p:nvPr/>
              </p:nvSpPr>
              <p:spPr>
                <a:xfrm>
                  <a:off x="865424" y="3053859"/>
                  <a:ext cx="26200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>
                      <a:latin typeface="+mn-ea"/>
                    </a:rPr>
                    <a:t>(https://www.mss.go.kr)</a:t>
                  </a:r>
                </a:p>
              </p:txBody>
            </p:sp>
            <p:pic>
              <p:nvPicPr>
                <p:cNvPr id="9" name="그림 8" descr="그리기이(가) 표시된 사진&#10;&#10;자동 생성된 설명">
                  <a:extLst>
                    <a:ext uri="{FF2B5EF4-FFF2-40B4-BE49-F238E27FC236}">
                      <a16:creationId xmlns:a16="http://schemas.microsoft.com/office/drawing/2014/main" id="{F56E87D5-A0D7-4F97-9D2F-872DA3D64B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5329" y="2394982"/>
                  <a:ext cx="3475828" cy="769717"/>
                </a:xfrm>
                <a:prstGeom prst="rect">
                  <a:avLst/>
                </a:prstGeom>
              </p:spPr>
            </p:pic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BCB35DFF-C53D-4B5D-8C36-E34EC6DD01A9}"/>
                    </a:ext>
                  </a:extLst>
                </p:cNvPr>
                <p:cNvSpPr/>
                <p:nvPr/>
              </p:nvSpPr>
              <p:spPr>
                <a:xfrm>
                  <a:off x="849970" y="3588325"/>
                  <a:ext cx="2929007" cy="7540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1600" b="1" dirty="0">
                      <a:solidFill>
                        <a:schemeClr val="tx1"/>
                      </a:solidFill>
                      <a:latin typeface="+mn-ea"/>
                    </a:rPr>
                    <a:t>통계자료 </a:t>
                  </a:r>
                  <a:r>
                    <a:rPr lang="en-US" altLang="ko-KR" sz="1600" b="1" dirty="0">
                      <a:solidFill>
                        <a:schemeClr val="tx1"/>
                      </a:solidFill>
                      <a:latin typeface="+mn-ea"/>
                    </a:rPr>
                    <a:t>&gt;&gt; </a:t>
                  </a:r>
                  <a:r>
                    <a:rPr lang="ko-KR" altLang="en-US" sz="1600" b="1" dirty="0">
                      <a:solidFill>
                        <a:schemeClr val="tx1"/>
                      </a:solidFill>
                      <a:latin typeface="+mn-ea"/>
                    </a:rPr>
                    <a:t>주제별 통계</a:t>
                  </a:r>
                  <a:endParaRPr lang="en-US" altLang="ko-KR" sz="1600" b="1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700" b="1" dirty="0">
                    <a:latin typeface="+mn-ea"/>
                  </a:endParaRPr>
                </a:p>
                <a:p>
                  <a:pPr algn="ctr"/>
                  <a:r>
                    <a:rPr lang="ko-KR" altLang="en-US" sz="2000" b="1" dirty="0">
                      <a:solidFill>
                        <a:schemeClr val="tx1"/>
                      </a:solidFill>
                      <a:latin typeface="+mn-ea"/>
                    </a:rPr>
                    <a:t>중소기업 관련 통계자료</a:t>
                  </a:r>
                </a:p>
              </p:txBody>
            </p:sp>
          </p:grp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199C785-E931-43AE-BA88-1354F6B8AF91}"/>
                  </a:ext>
                </a:extLst>
              </p:cNvPr>
              <p:cNvSpPr/>
              <p:nvPr/>
            </p:nvSpPr>
            <p:spPr>
              <a:xfrm>
                <a:off x="314651" y="2026944"/>
                <a:ext cx="3592147" cy="2451329"/>
              </a:xfrm>
              <a:prstGeom prst="rect">
                <a:avLst/>
              </a:prstGeom>
              <a:ln w="762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sz="1600" b="1" dirty="0"/>
              </a:p>
            </p:txBody>
          </p:sp>
        </p:grp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CC7B1770-C485-424D-917B-CD05CBD7F1C8}"/>
                </a:ext>
              </a:extLst>
            </p:cNvPr>
            <p:cNvCxnSpPr>
              <a:cxnSpLocks/>
            </p:cNvCxnSpPr>
            <p:nvPr/>
          </p:nvCxnSpPr>
          <p:spPr>
            <a:xfrm>
              <a:off x="4311079" y="2840589"/>
              <a:ext cx="866172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3C988425-FD98-4748-B002-8D1EFB8D4B5C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6335245" y="3172636"/>
              <a:ext cx="0" cy="549053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93FDD97-03D1-4E6E-9BC6-80AD09E6F9A7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>
              <a:off x="6335245" y="4385782"/>
              <a:ext cx="0" cy="553712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155263E-2823-458F-AFF0-DC749EC8FD6C}"/>
                </a:ext>
              </a:extLst>
            </p:cNvPr>
            <p:cNvSpPr/>
            <p:nvPr/>
          </p:nvSpPr>
          <p:spPr>
            <a:xfrm>
              <a:off x="694855" y="2402012"/>
              <a:ext cx="1723658" cy="332452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ko-KR" altLang="en-US" sz="2000" b="1" dirty="0">
                  <a:solidFill>
                    <a:schemeClr val="tx1"/>
                  </a:solidFill>
                </a:rPr>
                <a:t>데이터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197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D45CF405-FAA6-4249-9EC0-A907BB61F5C2}"/>
              </a:ext>
            </a:extLst>
          </p:cNvPr>
          <p:cNvGrpSpPr/>
          <p:nvPr/>
        </p:nvGrpSpPr>
        <p:grpSpPr>
          <a:xfrm>
            <a:off x="3363451" y="2050289"/>
            <a:ext cx="5715240" cy="2757421"/>
            <a:chOff x="1362529" y="1427034"/>
            <a:chExt cx="5715240" cy="275742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0C78CD9-BE36-432D-9FBC-B6041660343C}"/>
                </a:ext>
              </a:extLst>
            </p:cNvPr>
            <p:cNvGrpSpPr/>
            <p:nvPr/>
          </p:nvGrpSpPr>
          <p:grpSpPr>
            <a:xfrm>
              <a:off x="3039434" y="1427034"/>
              <a:ext cx="1387736" cy="412524"/>
              <a:chOff x="2807746" y="1559341"/>
              <a:chExt cx="1467024" cy="495370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38DF8CD-3271-4629-A0C4-15378DA07DE8}"/>
                  </a:ext>
                </a:extLst>
              </p:cNvPr>
              <p:cNvSpPr/>
              <p:nvPr/>
            </p:nvSpPr>
            <p:spPr>
              <a:xfrm>
                <a:off x="2916175" y="1593158"/>
                <a:ext cx="1257793" cy="450795"/>
              </a:xfrm>
              <a:prstGeom prst="rect">
                <a:avLst/>
              </a:prstGeom>
              <a:ln w="7620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중소벤처기업부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데이터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(*.CSV)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8EA837D-7064-45F4-94F6-85310CC397A1}"/>
                  </a:ext>
                </a:extLst>
              </p:cNvPr>
              <p:cNvSpPr/>
              <p:nvPr/>
            </p:nvSpPr>
            <p:spPr>
              <a:xfrm>
                <a:off x="2807746" y="1559341"/>
                <a:ext cx="1467024" cy="495370"/>
              </a:xfrm>
              <a:prstGeom prst="rect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sz="1000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F4E10C8-9FBF-495B-A15D-292475392ECA}"/>
                </a:ext>
              </a:extLst>
            </p:cNvPr>
            <p:cNvGrpSpPr/>
            <p:nvPr/>
          </p:nvGrpSpPr>
          <p:grpSpPr>
            <a:xfrm>
              <a:off x="1362529" y="2367890"/>
              <a:ext cx="2454202" cy="1791520"/>
              <a:chOff x="1136723" y="2332805"/>
              <a:chExt cx="3138047" cy="2192389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E833AF2-A985-49AD-B37D-1DA794FC1921}"/>
                  </a:ext>
                </a:extLst>
              </p:cNvPr>
              <p:cNvSpPr/>
              <p:nvPr/>
            </p:nvSpPr>
            <p:spPr>
              <a:xfrm>
                <a:off x="1136724" y="2332805"/>
                <a:ext cx="3138046" cy="2192389"/>
              </a:xfrm>
              <a:prstGeom prst="rect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sz="1000" b="1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4032F3D-336D-45AC-85DD-4E904E2D9467}"/>
                  </a:ext>
                </a:extLst>
              </p:cNvPr>
              <p:cNvSpPr/>
              <p:nvPr/>
            </p:nvSpPr>
            <p:spPr>
              <a:xfrm>
                <a:off x="1136723" y="2332805"/>
                <a:ext cx="1626898" cy="450795"/>
              </a:xfrm>
              <a:prstGeom prst="rect">
                <a:avLst/>
              </a:prstGeom>
              <a:ln w="7620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Python</a:t>
                </a:r>
              </a:p>
              <a:p>
                <a:pPr algn="ctr"/>
                <a:r>
                  <a:rPr lang="en-US" altLang="ko-KR" sz="1000" dirty="0"/>
                  <a:t>(</a:t>
                </a:r>
                <a:r>
                  <a:rPr lang="en-US" altLang="ko-KR" sz="1000" dirty="0" err="1"/>
                  <a:t>Jupyter</a:t>
                </a:r>
                <a:r>
                  <a:rPr lang="en-US" altLang="ko-KR" sz="1000" dirty="0"/>
                  <a:t> Notebook)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7B4D679-17BF-4E64-9604-52908680B070}"/>
                </a:ext>
              </a:extLst>
            </p:cNvPr>
            <p:cNvSpPr/>
            <p:nvPr/>
          </p:nvSpPr>
          <p:spPr>
            <a:xfrm>
              <a:off x="2639436" y="2107644"/>
              <a:ext cx="979566" cy="240401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데이터 수집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B14B9DF-8DC8-46ED-B380-CDA730CB9701}"/>
                </a:ext>
              </a:extLst>
            </p:cNvPr>
            <p:cNvSpPr/>
            <p:nvPr/>
          </p:nvSpPr>
          <p:spPr>
            <a:xfrm>
              <a:off x="2089901" y="2863999"/>
              <a:ext cx="1224789" cy="330698"/>
            </a:xfrm>
            <a:prstGeom prst="rect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 err="1"/>
                <a:t>Preprocess.ipynb</a:t>
              </a:r>
              <a:endParaRPr lang="en-US" altLang="ko-KR" sz="1000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D70C8ED-8435-445B-BBED-9EED0C0E06E6}"/>
                </a:ext>
              </a:extLst>
            </p:cNvPr>
            <p:cNvCxnSpPr>
              <a:cxnSpLocks/>
              <a:stCxn id="5" idx="1"/>
              <a:endCxn id="12" idx="0"/>
            </p:cNvCxnSpPr>
            <p:nvPr/>
          </p:nvCxnSpPr>
          <p:spPr>
            <a:xfrm rot="10800000" flipV="1">
              <a:off x="2702296" y="1633295"/>
              <a:ext cx="337138" cy="123070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5BA44A5-E4B1-486D-BF04-F21D65107A2E}"/>
                </a:ext>
              </a:extLst>
            </p:cNvPr>
            <p:cNvSpPr/>
            <p:nvPr/>
          </p:nvSpPr>
          <p:spPr>
            <a:xfrm>
              <a:off x="2045650" y="3276274"/>
              <a:ext cx="1669100" cy="866861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데이</a:t>
              </a:r>
              <a:r>
                <a:rPr lang="ko-KR" altLang="en-US" sz="1000" dirty="0"/>
                <a:t>터 </a:t>
              </a:r>
              <a:r>
                <a:rPr lang="ko-KR" altLang="en-US" sz="1000" dirty="0" err="1"/>
                <a:t>전처리</a:t>
              </a:r>
              <a:endParaRPr lang="en-US" altLang="ko-KR" sz="1000" dirty="0"/>
            </a:p>
            <a:p>
              <a:endParaRPr lang="en-US" altLang="ko-KR" sz="100" dirty="0"/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불필요 요소 삭제 및 추출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800" dirty="0"/>
                <a:t>(</a:t>
              </a:r>
              <a:r>
                <a:rPr lang="ko-KR" altLang="en-US" sz="800" dirty="0"/>
                <a:t>광주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전남 소재 기업만 선택</a:t>
              </a:r>
              <a:r>
                <a:rPr lang="en-US" altLang="ko-KR" sz="800" dirty="0"/>
                <a:t>)</a:t>
              </a:r>
            </a:p>
            <a:p>
              <a:r>
                <a:rPr lang="ko-KR" altLang="en-US" sz="900" dirty="0"/>
                <a:t>데이터 형태 가공</a:t>
              </a:r>
              <a:endParaRPr lang="en-US" altLang="ko-KR" sz="900" dirty="0"/>
            </a:p>
            <a:p>
              <a:r>
                <a:rPr lang="ko-KR" altLang="en-US" sz="900" dirty="0"/>
                <a:t>데이터프레임 분리</a:t>
              </a:r>
              <a:r>
                <a:rPr lang="en-US" altLang="ko-KR" sz="900" dirty="0"/>
                <a:t>(</a:t>
              </a:r>
              <a:r>
                <a:rPr lang="ko-KR" altLang="en-US" sz="900" dirty="0"/>
                <a:t>기업별</a:t>
              </a:r>
              <a:r>
                <a:rPr lang="en-US" altLang="ko-KR" sz="900" dirty="0"/>
                <a:t>)</a:t>
              </a:r>
            </a:p>
            <a:p>
              <a:r>
                <a:rPr lang="ko-KR" altLang="en-US" sz="900" dirty="0"/>
                <a:t>예측모델 생성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화살표 연결선 13">
              <a:extLst>
                <a:ext uri="{FF2B5EF4-FFF2-40B4-BE49-F238E27FC236}">
                  <a16:creationId xmlns:a16="http://schemas.microsoft.com/office/drawing/2014/main" id="{75DDD4FF-2DDB-4489-B453-9C130BD364B5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3314690" y="3029348"/>
              <a:ext cx="14954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E658ECE-C113-4A61-9A50-A5AF7ACD4221}"/>
                </a:ext>
              </a:extLst>
            </p:cNvPr>
            <p:cNvGrpSpPr/>
            <p:nvPr/>
          </p:nvGrpSpPr>
          <p:grpSpPr>
            <a:xfrm>
              <a:off x="4623568" y="2392935"/>
              <a:ext cx="2454201" cy="1791520"/>
              <a:chOff x="1136724" y="2332805"/>
              <a:chExt cx="3138046" cy="2192389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DEEDC63-FBA6-4506-A4E2-5B14A18423FC}"/>
                  </a:ext>
                </a:extLst>
              </p:cNvPr>
              <p:cNvSpPr/>
              <p:nvPr/>
            </p:nvSpPr>
            <p:spPr>
              <a:xfrm>
                <a:off x="1136724" y="2332805"/>
                <a:ext cx="3138046" cy="2192389"/>
              </a:xfrm>
              <a:prstGeom prst="rect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sz="1000" b="1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23E19FD6-6DB1-4C42-AB05-E3F265A4D03F}"/>
                  </a:ext>
                </a:extLst>
              </p:cNvPr>
              <p:cNvSpPr/>
              <p:nvPr/>
            </p:nvSpPr>
            <p:spPr>
              <a:xfrm>
                <a:off x="2739320" y="2332806"/>
                <a:ext cx="1532429" cy="420146"/>
              </a:xfrm>
              <a:prstGeom prst="rect">
                <a:avLst/>
              </a:prstGeom>
              <a:ln w="7620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Framework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(Django)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원통형 28">
              <a:extLst>
                <a:ext uri="{FF2B5EF4-FFF2-40B4-BE49-F238E27FC236}">
                  <a16:creationId xmlns:a16="http://schemas.microsoft.com/office/drawing/2014/main" id="{771CACC3-3DF1-4B45-9147-B93C69600050}"/>
                </a:ext>
              </a:extLst>
            </p:cNvPr>
            <p:cNvSpPr/>
            <p:nvPr/>
          </p:nvSpPr>
          <p:spPr>
            <a:xfrm>
              <a:off x="4810125" y="2932952"/>
              <a:ext cx="978712" cy="1159454"/>
            </a:xfrm>
            <a:prstGeom prst="can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EDA18A8-FB24-4C84-B0F5-89993DE727CB}"/>
                </a:ext>
              </a:extLst>
            </p:cNvPr>
            <p:cNvSpPr/>
            <p:nvPr/>
          </p:nvSpPr>
          <p:spPr>
            <a:xfrm>
              <a:off x="4806671" y="2678805"/>
              <a:ext cx="978712" cy="240401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A592403-A9DB-4765-BC88-B208E939694D}"/>
                </a:ext>
              </a:extLst>
            </p:cNvPr>
            <p:cNvSpPr/>
            <p:nvPr/>
          </p:nvSpPr>
          <p:spPr>
            <a:xfrm>
              <a:off x="3771473" y="2728562"/>
              <a:ext cx="867814" cy="240401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데이터 저장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135F3C7-C1E4-49C3-BD6E-4BA47EC5C2FD}"/>
                </a:ext>
              </a:extLst>
            </p:cNvPr>
            <p:cNvSpPr/>
            <p:nvPr/>
          </p:nvSpPr>
          <p:spPr>
            <a:xfrm>
              <a:off x="4770486" y="3434297"/>
              <a:ext cx="1168723" cy="363882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ko-KR" altLang="en-US" sz="800" dirty="0"/>
                <a:t>정제된 기업 데이터</a:t>
              </a:r>
              <a:endParaRPr lang="en-US" altLang="ko-KR" sz="800" dirty="0"/>
            </a:p>
            <a:p>
              <a:r>
                <a:rPr lang="en-US" altLang="ko-KR" sz="800" dirty="0"/>
                <a:t>(</a:t>
              </a:r>
              <a:r>
                <a:rPr lang="ko-KR" altLang="en-US" sz="800" dirty="0"/>
                <a:t>광주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전남 소재</a:t>
              </a:r>
              <a:r>
                <a:rPr lang="en-US" altLang="ko-KR" sz="800" dirty="0"/>
                <a:t>)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DC01C4A1-BC49-40B9-8264-E8E2C0EBDADB}"/>
                </a:ext>
              </a:extLst>
            </p:cNvPr>
            <p:cNvGrpSpPr/>
            <p:nvPr/>
          </p:nvGrpSpPr>
          <p:grpSpPr>
            <a:xfrm>
              <a:off x="5876925" y="3288695"/>
              <a:ext cx="1139825" cy="762525"/>
              <a:chOff x="5986415" y="3067372"/>
              <a:chExt cx="978712" cy="762525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DA1D2F2-8BC0-4272-BCB9-1FE98B950DB5}"/>
                  </a:ext>
                </a:extLst>
              </p:cNvPr>
              <p:cNvSpPr/>
              <p:nvPr/>
            </p:nvSpPr>
            <p:spPr>
              <a:xfrm>
                <a:off x="5986415" y="3067372"/>
                <a:ext cx="978712" cy="253514"/>
              </a:xfrm>
              <a:prstGeom prst="rect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900" dirty="0"/>
                  <a:t>Default</a:t>
                </a: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8106D92-64C9-4D67-B9C8-7AC5E10E7B3E}"/>
                  </a:ext>
                </a:extLst>
              </p:cNvPr>
              <p:cNvSpPr/>
              <p:nvPr/>
            </p:nvSpPr>
            <p:spPr>
              <a:xfrm>
                <a:off x="5986415" y="3322869"/>
                <a:ext cx="978712" cy="253514"/>
              </a:xfrm>
              <a:prstGeom prst="rect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900" dirty="0"/>
                  <a:t>     Corporates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1DDAF4E-8054-4BA2-8D14-BB9E58ED9F74}"/>
                  </a:ext>
                </a:extLst>
              </p:cNvPr>
              <p:cNvSpPr/>
              <p:nvPr/>
            </p:nvSpPr>
            <p:spPr>
              <a:xfrm>
                <a:off x="5986415" y="3576383"/>
                <a:ext cx="978712" cy="253514"/>
              </a:xfrm>
              <a:prstGeom prst="rect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900" dirty="0"/>
                  <a:t> Regions</a:t>
                </a:r>
              </a:p>
            </p:txBody>
          </p:sp>
        </p:grpSp>
        <p:cxnSp>
          <p:nvCxnSpPr>
            <p:cNvPr id="45" name="직선 화살표 연결선 13">
              <a:extLst>
                <a:ext uri="{FF2B5EF4-FFF2-40B4-BE49-F238E27FC236}">
                  <a16:creationId xmlns:a16="http://schemas.microsoft.com/office/drawing/2014/main" id="{7F30B411-9413-4DFD-945F-83F9B3B1D817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5792291" y="3117550"/>
              <a:ext cx="654547" cy="17114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0E2F347-21AC-438A-8B10-0CEE1ABFBE24}"/>
                </a:ext>
              </a:extLst>
            </p:cNvPr>
            <p:cNvSpPr/>
            <p:nvPr/>
          </p:nvSpPr>
          <p:spPr>
            <a:xfrm>
              <a:off x="5944289" y="2857900"/>
              <a:ext cx="1035631" cy="240401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데이터 시각화</a:t>
              </a:r>
              <a:r>
                <a:rPr lang="en-US" altLang="ko-KR" sz="800" dirty="0"/>
                <a:t> </a:t>
              </a:r>
            </a:p>
            <a:p>
              <a:pPr algn="ctr"/>
              <a:r>
                <a:rPr lang="ko-KR" altLang="en-US" sz="800" dirty="0"/>
                <a:t>및 결과 출력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86F4663-F708-49BC-807D-02CE614CB7A5}"/>
                </a:ext>
              </a:extLst>
            </p:cNvPr>
            <p:cNvSpPr/>
            <p:nvPr/>
          </p:nvSpPr>
          <p:spPr>
            <a:xfrm>
              <a:off x="2634892" y="2147753"/>
              <a:ext cx="138560" cy="13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1</a:t>
              </a:r>
              <a:endParaRPr lang="ko-KR" altLang="en-US" sz="1200" b="1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CF5AEE0-E9F2-4B57-9F85-88DC2EDA2902}"/>
                </a:ext>
              </a:extLst>
            </p:cNvPr>
            <p:cNvSpPr/>
            <p:nvPr/>
          </p:nvSpPr>
          <p:spPr>
            <a:xfrm>
              <a:off x="1997007" y="3477166"/>
              <a:ext cx="113531" cy="101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2</a:t>
              </a:r>
              <a:endParaRPr lang="ko-KR" altLang="en-US" sz="1100" b="1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F9DEA5D-4660-4250-B60A-1257B610037F}"/>
                </a:ext>
              </a:extLst>
            </p:cNvPr>
            <p:cNvSpPr/>
            <p:nvPr/>
          </p:nvSpPr>
          <p:spPr>
            <a:xfrm>
              <a:off x="1998595" y="3738279"/>
              <a:ext cx="113531" cy="101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3</a:t>
              </a:r>
              <a:endParaRPr lang="ko-KR" altLang="en-US" sz="1100" b="1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ED4F8EC-4BEA-4018-A5DE-E34D79A97417}"/>
                </a:ext>
              </a:extLst>
            </p:cNvPr>
            <p:cNvSpPr/>
            <p:nvPr/>
          </p:nvSpPr>
          <p:spPr>
            <a:xfrm>
              <a:off x="1998595" y="3877977"/>
              <a:ext cx="113531" cy="101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4</a:t>
              </a:r>
              <a:endParaRPr lang="ko-KR" altLang="en-US" sz="1100" b="1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78E057D-7D23-4C6B-B7A5-715285A2DB54}"/>
                </a:ext>
              </a:extLst>
            </p:cNvPr>
            <p:cNvSpPr/>
            <p:nvPr/>
          </p:nvSpPr>
          <p:spPr>
            <a:xfrm>
              <a:off x="1998595" y="4016656"/>
              <a:ext cx="113531" cy="101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5</a:t>
              </a:r>
              <a:endParaRPr lang="ko-KR" altLang="en-US" sz="1100" b="1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E93150D-DC61-47D4-ADA6-D09A2BC14A7B}"/>
                </a:ext>
              </a:extLst>
            </p:cNvPr>
            <p:cNvSpPr/>
            <p:nvPr/>
          </p:nvSpPr>
          <p:spPr>
            <a:xfrm>
              <a:off x="4134954" y="2959741"/>
              <a:ext cx="138560" cy="13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6</a:t>
              </a:r>
              <a:endParaRPr lang="ko-KR" altLang="en-US" sz="1200" b="1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E72D36C-B171-4B83-9AD6-F9EF70381F07}"/>
                </a:ext>
              </a:extLst>
            </p:cNvPr>
            <p:cNvSpPr/>
            <p:nvPr/>
          </p:nvSpPr>
          <p:spPr>
            <a:xfrm>
              <a:off x="5226747" y="3320663"/>
              <a:ext cx="138560" cy="13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7</a:t>
              </a:r>
              <a:endParaRPr lang="ko-KR" altLang="en-US" sz="1200" b="1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DEADB63-B88D-440A-86F1-88C6B6696728}"/>
                </a:ext>
              </a:extLst>
            </p:cNvPr>
            <p:cNvSpPr/>
            <p:nvPr/>
          </p:nvSpPr>
          <p:spPr>
            <a:xfrm>
              <a:off x="5959675" y="3350805"/>
              <a:ext cx="138560" cy="13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9</a:t>
              </a:r>
              <a:endParaRPr lang="ko-KR" altLang="en-US" sz="1200" b="1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AA891C2-D2EA-46F0-985A-60A4DCC7CDC6}"/>
                </a:ext>
              </a:extLst>
            </p:cNvPr>
            <p:cNvSpPr/>
            <p:nvPr/>
          </p:nvSpPr>
          <p:spPr>
            <a:xfrm>
              <a:off x="5959675" y="3607035"/>
              <a:ext cx="136325" cy="13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/>
                <a:t>10</a:t>
              </a:r>
              <a:endParaRPr lang="ko-KR" altLang="en-US" sz="800" b="1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A3DE478-78B8-4067-AAF5-9D163EB9D1E8}"/>
                </a:ext>
              </a:extLst>
            </p:cNvPr>
            <p:cNvSpPr/>
            <p:nvPr/>
          </p:nvSpPr>
          <p:spPr>
            <a:xfrm>
              <a:off x="5959675" y="3855751"/>
              <a:ext cx="138560" cy="13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/>
                <a:t>11</a:t>
              </a:r>
              <a:endParaRPr lang="ko-KR" altLang="en-US" sz="1200" b="1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A5F879E-DA46-45BA-94FB-24C1D472FFE7}"/>
                </a:ext>
              </a:extLst>
            </p:cNvPr>
            <p:cNvSpPr/>
            <p:nvPr/>
          </p:nvSpPr>
          <p:spPr>
            <a:xfrm>
              <a:off x="5921449" y="2896521"/>
              <a:ext cx="138560" cy="13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8</a:t>
              </a:r>
              <a:endParaRPr lang="ko-KR" altLang="en-US" sz="1200" b="1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31F7814-E3BD-470A-938F-9270EF4F770C}"/>
                </a:ext>
              </a:extLst>
            </p:cNvPr>
            <p:cNvSpPr/>
            <p:nvPr/>
          </p:nvSpPr>
          <p:spPr>
            <a:xfrm>
              <a:off x="3102293" y="1573617"/>
              <a:ext cx="138560" cy="13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0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4639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112</Words>
  <Application>Microsoft Office PowerPoint</Application>
  <PresentationFormat>와이드스크린</PresentationFormat>
  <Paragraphs>47</Paragraphs>
  <Slides>2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Hyeong Yeol</dc:creator>
  <cp:lastModifiedBy>Lim Hyeong Yeol</cp:lastModifiedBy>
  <cp:revision>13</cp:revision>
  <dcterms:created xsi:type="dcterms:W3CDTF">2020-05-10T09:03:21Z</dcterms:created>
  <dcterms:modified xsi:type="dcterms:W3CDTF">2020-05-17T12:53:14Z</dcterms:modified>
</cp:coreProperties>
</file>