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13"/>
    <p:restoredTop sz="94660"/>
  </p:normalViewPr>
  <p:slideViewPr>
    <p:cSldViewPr snapToGrid="0">
      <p:cViewPr varScale="1">
        <p:scale>
          <a:sx n="64" d="100"/>
          <a:sy n="64" d="100"/>
        </p:scale>
        <p:origin x="1974" y="7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C2D7E22-BA91-4375-B560-FC8EDCD62DF9}"/>
              </a:ext>
            </a:extLst>
          </p:cNvPr>
          <p:cNvSpPr/>
          <p:nvPr userDrawn="1"/>
        </p:nvSpPr>
        <p:spPr>
          <a:xfrm>
            <a:off x="0" y="1234997"/>
            <a:ext cx="2208017" cy="1471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449A4D-EA6F-48C8-9B24-DDBD26A6CFF1}"/>
              </a:ext>
            </a:extLst>
          </p:cNvPr>
          <p:cNvSpPr/>
          <p:nvPr userDrawn="1"/>
        </p:nvSpPr>
        <p:spPr>
          <a:xfrm>
            <a:off x="109091" y="1234998"/>
            <a:ext cx="8316217" cy="14719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DA4D52-F840-4FDA-ACAE-24ADD024FC6B}"/>
              </a:ext>
            </a:extLst>
          </p:cNvPr>
          <p:cNvSpPr txBox="1"/>
          <p:nvPr userDrawn="1"/>
        </p:nvSpPr>
        <p:spPr>
          <a:xfrm>
            <a:off x="6815905" y="6519446"/>
            <a:ext cx="2328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INC-CAPSTONE DESIGN-1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0CFA9A-D6FF-4B36-8E10-CB05725FF6EB}"/>
              </a:ext>
            </a:extLst>
          </p:cNvPr>
          <p:cNvSpPr/>
          <p:nvPr userDrawn="1"/>
        </p:nvSpPr>
        <p:spPr>
          <a:xfrm>
            <a:off x="7281334" y="1234997"/>
            <a:ext cx="1143974" cy="1471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800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92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2020-04-24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2639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2020-04-24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25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2020-04-24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858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2020-04-24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37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2020-04-24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87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2020-04-24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69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2020-04-24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88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2020-04-24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99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2020-04-24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89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2020-04-24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392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79AE-B7A5-4F05-AF7F-A85C32355E7B}" type="datetimeFigureOut">
              <a:rPr lang="ko-KR" altLang="en-US" smtClean="0"/>
              <a:t>2020-04-24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01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843405"/>
            <a:ext cx="2208017" cy="11478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_ac Bold"/>
              <a:ea typeface="나눔스퀘어_ac Bold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9091" y="843406"/>
            <a:ext cx="8316217" cy="11478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_ac Bold"/>
              <a:ea typeface="나눔스퀘어_ac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8044" y="3692091"/>
            <a:ext cx="4366517" cy="2554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나눔스퀘어_ac ExtraBold"/>
                <a:ea typeface="나눔스퀘어_ac ExtraBold"/>
              </a:rPr>
              <a:t>학          기</a:t>
            </a:r>
            <a:r>
              <a:rPr lang="en-US" altLang="ko-KR">
                <a:latin typeface="나눔스퀘어_ac Bold"/>
                <a:ea typeface="나눔스퀘어_ac Bold"/>
              </a:rPr>
              <a:t>		2020-1</a:t>
            </a:r>
          </a:p>
          <a:p>
            <a:pPr lvl="0">
              <a:defRPr/>
            </a:pPr>
            <a:r>
              <a:rPr lang="ko-KR" altLang="en-US" b="1">
                <a:latin typeface="나눔스퀘어_ac ExtraBold"/>
                <a:ea typeface="나눔스퀘어_ac ExtraBold"/>
              </a:rPr>
              <a:t>강          의</a:t>
            </a:r>
            <a:r>
              <a:rPr lang="en-US" altLang="ko-KR">
                <a:latin typeface="나눔스퀘어_ac Bold"/>
                <a:ea typeface="나눔스퀘어_ac Bold"/>
              </a:rPr>
              <a:t>		</a:t>
            </a:r>
            <a:r>
              <a:rPr lang="ko-KR" altLang="en-US">
                <a:latin typeface="나눔스퀘어_ac Bold"/>
                <a:ea typeface="나눔스퀘어_ac Bold"/>
              </a:rPr>
              <a:t>산학 캡스톤디자인</a:t>
            </a:r>
            <a:r>
              <a:rPr lang="en-US" altLang="ko-KR">
                <a:latin typeface="나눔스퀘어_ac Bold"/>
                <a:ea typeface="나눔스퀘어_ac Bold"/>
              </a:rPr>
              <a:t>-1</a:t>
            </a:r>
          </a:p>
          <a:p>
            <a:pPr lvl="0">
              <a:defRPr/>
            </a:pPr>
            <a:r>
              <a:rPr lang="ko-KR" altLang="en-US" b="1">
                <a:latin typeface="나눔스퀘어_ac ExtraBold"/>
                <a:ea typeface="나눔스퀘어_ac ExtraBold"/>
              </a:rPr>
              <a:t>지 도 교 수</a:t>
            </a:r>
            <a:r>
              <a:rPr lang="en-US" altLang="ko-KR" b="1">
                <a:latin typeface="나눔스퀘어_ac Bold"/>
                <a:ea typeface="나눔스퀘어_ac Bold"/>
              </a:rPr>
              <a:t>	</a:t>
            </a:r>
            <a:r>
              <a:rPr lang="en-US" altLang="ko-KR">
                <a:latin typeface="나눔스퀘어_ac Bold"/>
                <a:ea typeface="나눔스퀘어_ac Bold"/>
              </a:rPr>
              <a:t>	</a:t>
            </a:r>
            <a:r>
              <a:rPr lang="ko-KR" altLang="en-US">
                <a:latin typeface="나눔스퀘어_ac Bold"/>
                <a:ea typeface="나눔스퀘어_ac Bold"/>
              </a:rPr>
              <a:t>정 현 숙</a:t>
            </a:r>
          </a:p>
          <a:p>
            <a:pPr lvl="0">
              <a:defRPr/>
            </a:pPr>
            <a:r>
              <a:rPr lang="ko-KR" altLang="en-US" b="1">
                <a:latin typeface="나눔스퀘어_ac ExtraBold"/>
                <a:ea typeface="나눔스퀘어_ac ExtraBold"/>
              </a:rPr>
              <a:t>조          장</a:t>
            </a:r>
            <a:r>
              <a:rPr lang="en-US" altLang="ko-KR">
                <a:latin typeface="나눔스퀘어_ac Bold"/>
                <a:ea typeface="나눔스퀘어_ac Bold"/>
              </a:rPr>
              <a:t>		</a:t>
            </a:r>
            <a:r>
              <a:rPr lang="ko-KR" altLang="en-US">
                <a:latin typeface="나눔스퀘어_ac Bold"/>
                <a:ea typeface="나눔스퀘어_ac Bold"/>
              </a:rPr>
              <a:t>임 형 열</a:t>
            </a:r>
          </a:p>
          <a:p>
            <a:pPr lvl="0">
              <a:defRPr/>
            </a:pPr>
            <a:r>
              <a:rPr lang="ko-KR" altLang="en-US" b="1">
                <a:latin typeface="나눔스퀘어_ac ExtraBold"/>
                <a:ea typeface="나눔스퀘어_ac ExtraBold"/>
              </a:rPr>
              <a:t>조          원</a:t>
            </a:r>
            <a:r>
              <a:rPr lang="en-US" altLang="ko-KR">
                <a:latin typeface="나눔스퀘어_ac Bold"/>
                <a:ea typeface="나눔스퀘어_ac Bold"/>
              </a:rPr>
              <a:t>		</a:t>
            </a:r>
            <a:r>
              <a:rPr lang="ko-KR" altLang="en-US">
                <a:latin typeface="나눔스퀘어_ac Bold"/>
                <a:ea typeface="나눔스퀘어_ac Bold"/>
              </a:rPr>
              <a:t>김 동 진</a:t>
            </a:r>
          </a:p>
          <a:p>
            <a:pPr lvl="0">
              <a:defRPr/>
            </a:pPr>
            <a:r>
              <a:rPr lang="en-US" altLang="ko-KR">
                <a:latin typeface="나눔스퀘어_ac Bold"/>
                <a:ea typeface="나눔스퀘어_ac Bold"/>
              </a:rPr>
              <a:t>				</a:t>
            </a:r>
            <a:r>
              <a:rPr lang="ko-KR" altLang="en-US">
                <a:latin typeface="나눔스퀘어_ac Bold"/>
                <a:ea typeface="나눔스퀘어_ac Bold"/>
              </a:rPr>
              <a:t>조 재 혁</a:t>
            </a:r>
          </a:p>
          <a:p>
            <a:pPr lvl="0">
              <a:defRPr/>
            </a:pPr>
            <a:r>
              <a:rPr lang="en-US" altLang="ko-KR">
                <a:latin typeface="나눔스퀘어_ac Bold"/>
                <a:ea typeface="나눔스퀘어_ac Bold"/>
              </a:rPr>
              <a:t>				</a:t>
            </a:r>
            <a:r>
              <a:rPr lang="ko-KR" altLang="en-US">
                <a:latin typeface="나눔스퀘어_ac Bold"/>
                <a:ea typeface="나눔스퀘어_ac Bold"/>
              </a:rPr>
              <a:t>김 태 완</a:t>
            </a:r>
          </a:p>
          <a:p>
            <a:pPr lvl="0">
              <a:defRPr/>
            </a:pPr>
            <a:endParaRPr lang="en-US" altLang="ko-KR"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ko-KR" altLang="en-US" b="1">
                <a:latin typeface="나눔스퀘어_ac ExtraBold"/>
                <a:ea typeface="나눔스퀘어_ac ExtraBold"/>
              </a:rPr>
              <a:t>발 표 일 자</a:t>
            </a:r>
            <a:r>
              <a:rPr lang="en-US" altLang="ko-KR">
                <a:latin typeface="나눔스퀘어_ac Bold"/>
                <a:ea typeface="나눔스퀘어_ac Bold"/>
              </a:rPr>
              <a:t>		2020. 4. 22. </a:t>
            </a:r>
            <a:r>
              <a:rPr lang="en-US" altLang="ko-KR" sz="1400">
                <a:latin typeface="나눔스퀘어_ac Bold"/>
                <a:ea typeface="나눔스퀘어_ac Bold"/>
              </a:rPr>
              <a:t>(</a:t>
            </a:r>
            <a:r>
              <a:rPr lang="ko-KR" altLang="en-US" sz="1400">
                <a:latin typeface="나눔스퀘어_ac Bold"/>
                <a:ea typeface="나눔스퀘어_ac Bold"/>
              </a:rPr>
              <a:t>수</a:t>
            </a:r>
            <a:r>
              <a:rPr lang="en-US" altLang="ko-KR" sz="1400">
                <a:latin typeface="나눔스퀘어_ac Bold"/>
                <a:ea typeface="나눔스퀘어_ac Bold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3880" y="890467"/>
            <a:ext cx="942654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chemeClr val="bg1"/>
                </a:solidFill>
                <a:latin typeface="나눔스퀘어_ac Bold"/>
                <a:ea typeface="나눔스퀘어_ac Bold"/>
              </a:rPr>
              <a:t>기업의 도산 가능성 분석 및 예측</a:t>
            </a:r>
          </a:p>
          <a:p>
            <a:pPr lvl="0">
              <a:defRPr/>
            </a:pPr>
            <a:endParaRPr lang="en-US" altLang="ko-KR" sz="300">
              <a:solidFill>
                <a:schemeClr val="bg1"/>
              </a:solidFill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400">
                <a:solidFill>
                  <a:schemeClr val="bg1"/>
                </a:solidFill>
                <a:latin typeface="나눔스퀘어_ac Bold"/>
                <a:ea typeface="나눔스퀘어_ac Bold"/>
              </a:rPr>
              <a:t>중소기업 데이터 활용</a:t>
            </a:r>
            <a:r>
              <a:rPr lang="en-US" altLang="ko-KR" sz="2400">
                <a:solidFill>
                  <a:schemeClr val="bg1"/>
                </a:solidFill>
                <a:latin typeface="나눔스퀘어_ac Bold"/>
                <a:ea typeface="나눔스퀘어_ac Bold"/>
              </a:rPr>
              <a:t>)</a:t>
            </a:r>
            <a:endParaRPr lang="ko-KR" altLang="en-US" sz="2400">
              <a:solidFill>
                <a:schemeClr val="bg1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81333" y="843405"/>
            <a:ext cx="1143974" cy="11478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800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0505" y="1949933"/>
            <a:ext cx="382504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dirty="0">
                <a:latin typeface="나눔스퀘어_ac Bold"/>
                <a:ea typeface="나눔스퀘어_ac Bold"/>
              </a:rPr>
              <a:t>분기 기준</a:t>
            </a:r>
            <a:endParaRPr lang="en-US" altLang="ko-KR" sz="2800" dirty="0">
              <a:latin typeface="나눔스퀘어_ac Bold"/>
              <a:ea typeface="나눔스퀘어_ac Bold"/>
            </a:endParaRPr>
          </a:p>
          <a:p>
            <a:pPr algn="ctr">
              <a:defRPr/>
            </a:pPr>
            <a:endParaRPr lang="en-US" altLang="ko-KR" sz="500" dirty="0"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각 분기에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결측치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존재시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해당 분기의 평균을 이용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8570" y="588667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>
                <a:latin typeface="나눔스퀘어_ac Bold"/>
                <a:ea typeface="나눔스퀘어_ac Bold"/>
              </a:rPr>
              <a:t>5. </a:t>
            </a:r>
            <a:r>
              <a:rPr lang="ko-KR" altLang="en-US" sz="3600">
                <a:latin typeface="나눔스퀘어_ac Bold"/>
                <a:ea typeface="나눔스퀘어_ac Bold"/>
              </a:rPr>
              <a:t>의  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63935" y="1949933"/>
            <a:ext cx="446193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dirty="0">
                <a:latin typeface="나눔스퀘어_ac Bold"/>
                <a:ea typeface="나눔스퀘어_ac Bold"/>
              </a:rPr>
              <a:t>전월 </a:t>
            </a:r>
            <a:r>
              <a:rPr lang="en-US" altLang="ko-KR" sz="2800" dirty="0">
                <a:latin typeface="나눔스퀘어_ac Bold"/>
                <a:ea typeface="나눔스퀘어_ac Bold"/>
              </a:rPr>
              <a:t>/</a:t>
            </a:r>
            <a:r>
              <a:rPr lang="ko-KR" altLang="en-US" sz="2800" dirty="0">
                <a:latin typeface="나눔스퀘어_ac Bold"/>
                <a:ea typeface="나눔스퀘어_ac Bold"/>
              </a:rPr>
              <a:t> 익월 기준</a:t>
            </a:r>
            <a:endParaRPr lang="en-US" altLang="ko-KR" sz="2800" dirty="0">
              <a:latin typeface="나눔스퀘어_ac Bold"/>
              <a:ea typeface="나눔스퀘어_ac Bold"/>
            </a:endParaRPr>
          </a:p>
          <a:p>
            <a:pPr algn="ctr">
              <a:defRPr/>
            </a:pPr>
            <a:endParaRPr lang="ko-KR" altLang="en-US" sz="500" dirty="0"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특정 월 데이터가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결측치일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경우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해당월의 전월과 익월의 평균을 이용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3663" y="4954659"/>
            <a:ext cx="59366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latin typeface="나눔스퀘어_ac Bold"/>
                <a:ea typeface="나눔스퀘어_ac Bold"/>
              </a:rPr>
              <a:t>첫 번째 방식을</a:t>
            </a:r>
            <a:r>
              <a:rPr lang="en-US" altLang="ko-KR" sz="2400" dirty="0">
                <a:latin typeface="나눔스퀘어_ac Bold"/>
                <a:ea typeface="나눔스퀘어_ac Bold"/>
              </a:rPr>
              <a:t> </a:t>
            </a:r>
            <a:r>
              <a:rPr lang="ko-KR" altLang="en-US" sz="2400" dirty="0">
                <a:latin typeface="나눔스퀘어_ac Bold"/>
                <a:ea typeface="나눔스퀘어_ac Bold"/>
              </a:rPr>
              <a:t>보완</a:t>
            </a:r>
          </a:p>
          <a:p>
            <a:pPr algn="ctr">
              <a:defRPr/>
            </a:pPr>
            <a:endParaRPr lang="en-US" altLang="ko-KR" sz="1200" dirty="0"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dirty="0">
                <a:latin typeface="나눔스퀘어_ac Bold"/>
                <a:ea typeface="나눔스퀘어_ac Bold"/>
              </a:rPr>
              <a:t>각 분기를 그룹화하여 평균값으로 대체</a:t>
            </a:r>
            <a:endParaRPr lang="en-US" altLang="ko-KR" dirty="0"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dirty="0">
                <a:latin typeface="나눔스퀘어_ac Bold"/>
                <a:ea typeface="나눔스퀘어_ac Bold"/>
              </a:rPr>
              <a:t>분기를 나누는 기준 생각하기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77933" y="3971825"/>
            <a:ext cx="4788131" cy="74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300" dirty="0">
                <a:latin typeface="나눔스퀘어_ac Bold"/>
                <a:ea typeface="나눔스퀘어_ac Bold"/>
              </a:rPr>
              <a:t>‘</a:t>
            </a:r>
            <a:r>
              <a:rPr lang="ko-KR" altLang="en-US" sz="4300" dirty="0" err="1">
                <a:solidFill>
                  <a:srgbClr val="FF0000"/>
                </a:solidFill>
                <a:latin typeface="나눔스퀘어_ac Bold"/>
                <a:ea typeface="나눔스퀘어_ac Bold"/>
              </a:rPr>
              <a:t>결측치</a:t>
            </a:r>
            <a:r>
              <a:rPr lang="en-US" altLang="ko-KR" sz="4300" dirty="0">
                <a:latin typeface="나눔스퀘어_ac Bold"/>
                <a:ea typeface="나눔스퀘어_ac Bold"/>
              </a:rPr>
              <a:t>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AC97C69-C7FF-4574-B09C-A9D4DF6DF558}"/>
              </a:ext>
            </a:extLst>
          </p:cNvPr>
          <p:cNvSpPr/>
          <p:nvPr/>
        </p:nvSpPr>
        <p:spPr>
          <a:xfrm>
            <a:off x="508570" y="588667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참고자료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F94D2F-8B62-492B-944B-EB6E835AFCFA}"/>
              </a:ext>
            </a:extLst>
          </p:cNvPr>
          <p:cNvSpPr/>
          <p:nvPr/>
        </p:nvSpPr>
        <p:spPr>
          <a:xfrm>
            <a:off x="434713" y="1671415"/>
            <a:ext cx="8274573" cy="1978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파이썬으로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데이터 주무르기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민형기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비제이퍼블릭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파이썬 라이브러리를 활용한 데이터 분석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웨스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맥키니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한빛미디어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Django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배우는 쉽고 빠른 웹 개발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파이썬 웹 프로그래밍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김석훈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한빛미디어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671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8570" y="588667"/>
            <a:ext cx="4063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>
                <a:latin typeface="나눔스퀘어_ac Bold"/>
                <a:ea typeface="나눔스퀘어_ac Bold"/>
              </a:rPr>
              <a:t>목  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7405" y="1834103"/>
            <a:ext cx="6061895" cy="3936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>
                <a:latin typeface="나눔스퀘어_ac Bold"/>
                <a:ea typeface="나눔스퀘어_ac Bold"/>
              </a:rPr>
              <a:t>1. </a:t>
            </a:r>
            <a:r>
              <a:rPr lang="ko-KR" altLang="en-US" sz="2800">
                <a:latin typeface="나눔스퀘어_ac Bold"/>
                <a:ea typeface="나눔스퀘어_ac Bold"/>
              </a:rPr>
              <a:t>소          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>
                <a:latin typeface="나눔스퀘어_ac Bold"/>
                <a:ea typeface="나눔스퀘어_ac Bold"/>
              </a:rPr>
              <a:t>2. </a:t>
            </a:r>
            <a:r>
              <a:rPr lang="ko-KR" altLang="en-US" sz="2800">
                <a:latin typeface="나눔스퀘어_ac Bold"/>
                <a:ea typeface="나눔스퀘어_ac Bold"/>
              </a:rPr>
              <a:t>목          적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>
                <a:latin typeface="나눔스퀘어_ac Bold"/>
                <a:ea typeface="나눔스퀘어_ac Bold"/>
              </a:rPr>
              <a:t>3. </a:t>
            </a:r>
            <a:r>
              <a:rPr lang="ko-KR" altLang="en-US" sz="2800">
                <a:latin typeface="나눔스퀘어_ac Bold"/>
                <a:ea typeface="나눔스퀘어_ac Bold"/>
              </a:rPr>
              <a:t>개 발 환 경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>
                <a:latin typeface="나눔스퀘어_ac Bold"/>
                <a:ea typeface="나눔스퀘어_ac Bold"/>
              </a:rPr>
              <a:t>4. </a:t>
            </a:r>
            <a:r>
              <a:rPr lang="ko-KR" altLang="en-US" sz="2800">
                <a:latin typeface="나눔스퀘어_ac Bold"/>
                <a:ea typeface="나눔스퀘어_ac Bold"/>
              </a:rPr>
              <a:t>진 행 상 황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>
                <a:latin typeface="나눔스퀘어_ac Bold"/>
                <a:ea typeface="나눔스퀘어_ac Bold"/>
              </a:rPr>
              <a:t>5. </a:t>
            </a:r>
            <a:r>
              <a:rPr lang="ko-KR" altLang="en-US" sz="2800">
                <a:latin typeface="나눔스퀘어_ac Bold"/>
                <a:ea typeface="나눔스퀘어_ac Bold"/>
              </a:rPr>
              <a:t>의          견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>
                <a:latin typeface="나눔스퀘어_ac Bold"/>
                <a:ea typeface="나눔스퀘어_ac Bold"/>
              </a:rPr>
              <a:t>6. </a:t>
            </a:r>
            <a:r>
              <a:rPr lang="ko-KR" altLang="en-US" sz="2800">
                <a:latin typeface="나눔스퀘어_ac Bold"/>
                <a:ea typeface="나눔스퀘어_ac Bold"/>
              </a:rPr>
              <a:t>참 고 자 료</a:t>
            </a:r>
            <a:endParaRPr lang="en-US" altLang="ko-KR" sz="2800"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7005EC-AABB-4684-B99E-32C8E948FB31}"/>
              </a:ext>
            </a:extLst>
          </p:cNvPr>
          <p:cNvSpPr/>
          <p:nvPr/>
        </p:nvSpPr>
        <p:spPr>
          <a:xfrm>
            <a:off x="508570" y="588667"/>
            <a:ext cx="4063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 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9DEB4-CAE2-4186-AFDD-0B72C5E519D9}"/>
              </a:ext>
            </a:extLst>
          </p:cNvPr>
          <p:cNvSpPr txBox="1"/>
          <p:nvPr/>
        </p:nvSpPr>
        <p:spPr>
          <a:xfrm>
            <a:off x="1981200" y="1730892"/>
            <a:ext cx="2768599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 형 열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13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@cuti2crab</a:t>
            </a: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Big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Data,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031ACA-40F1-48E3-871B-9AE05391E629}"/>
              </a:ext>
            </a:extLst>
          </p:cNvPr>
          <p:cNvSpPr txBox="1"/>
          <p:nvPr/>
        </p:nvSpPr>
        <p:spPr>
          <a:xfrm>
            <a:off x="1981200" y="3678765"/>
            <a:ext cx="276859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 동 진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14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@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dori.yeni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Big Data, JAVA</a:t>
            </a: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1507AC-CC58-4A34-B65F-7C5BAA20AB29}"/>
              </a:ext>
            </a:extLst>
          </p:cNvPr>
          <p:cNvSpPr txBox="1"/>
          <p:nvPr/>
        </p:nvSpPr>
        <p:spPr>
          <a:xfrm>
            <a:off x="6070599" y="2412659"/>
            <a:ext cx="2768599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 재 혁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14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@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jhst_c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Big Data, Open CV, R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DC28BC-1449-44D5-BC31-74823E04B7EE}"/>
              </a:ext>
            </a:extLst>
          </p:cNvPr>
          <p:cNvSpPr txBox="1"/>
          <p:nvPr/>
        </p:nvSpPr>
        <p:spPr>
          <a:xfrm>
            <a:off x="6070599" y="4368845"/>
            <a:ext cx="2940397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 태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완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14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@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tae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._.wan</a:t>
            </a: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Big Data, Web Programming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CCF969E-7651-4789-B3A4-C409B83127D4}"/>
              </a:ext>
            </a:extLst>
          </p:cNvPr>
          <p:cNvGrpSpPr/>
          <p:nvPr/>
        </p:nvGrpSpPr>
        <p:grpSpPr>
          <a:xfrm>
            <a:off x="660400" y="1833336"/>
            <a:ext cx="3766457" cy="1603266"/>
            <a:chOff x="660400" y="1833336"/>
            <a:chExt cx="3766457" cy="160326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3D1B832-A494-4283-A232-7DDDC3602B96}"/>
                </a:ext>
              </a:extLst>
            </p:cNvPr>
            <p:cNvSpPr/>
            <p:nvPr/>
          </p:nvSpPr>
          <p:spPr>
            <a:xfrm>
              <a:off x="698500" y="1869983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D968AF9-F233-4101-A420-AEEF7302EE0E}"/>
                </a:ext>
              </a:extLst>
            </p:cNvPr>
            <p:cNvSpPr/>
            <p:nvPr/>
          </p:nvSpPr>
          <p:spPr>
            <a:xfrm>
              <a:off x="660400" y="1833336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05495C0-8BDA-4E27-80DE-5C8866DCA93D}"/>
                </a:ext>
              </a:extLst>
            </p:cNvPr>
            <p:cNvCxnSpPr/>
            <p:nvPr/>
          </p:nvCxnSpPr>
          <p:spPr>
            <a:xfrm>
              <a:off x="1981200" y="2191657"/>
              <a:ext cx="2445657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7B6F838-3297-470C-BBB3-FCBA4D2E55A2}"/>
                </a:ext>
              </a:extLst>
            </p:cNvPr>
            <p:cNvCxnSpPr>
              <a:cxnSpLocks/>
            </p:cNvCxnSpPr>
            <p:nvPr/>
          </p:nvCxnSpPr>
          <p:spPr>
            <a:xfrm>
              <a:off x="1993900" y="2153557"/>
              <a:ext cx="1866900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C8BEA26-2D56-4A1E-8278-CB935F0C7937}"/>
              </a:ext>
            </a:extLst>
          </p:cNvPr>
          <p:cNvSpPr/>
          <p:nvPr/>
        </p:nvSpPr>
        <p:spPr>
          <a:xfrm>
            <a:off x="698500" y="3810532"/>
            <a:ext cx="1320800" cy="1566619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91A6DBC-E96E-4C5B-81A7-24202EFF5D55}"/>
              </a:ext>
            </a:extLst>
          </p:cNvPr>
          <p:cNvSpPr/>
          <p:nvPr/>
        </p:nvSpPr>
        <p:spPr>
          <a:xfrm>
            <a:off x="660400" y="3773885"/>
            <a:ext cx="1320800" cy="1566619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E424E19-1B73-4F98-8EBF-EFC701098F43}"/>
              </a:ext>
            </a:extLst>
          </p:cNvPr>
          <p:cNvCxnSpPr/>
          <p:nvPr/>
        </p:nvCxnSpPr>
        <p:spPr>
          <a:xfrm>
            <a:off x="1981200" y="4132206"/>
            <a:ext cx="244565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D3E2AAC-3DB7-42C1-96A0-DF14BE548276}"/>
              </a:ext>
            </a:extLst>
          </p:cNvPr>
          <p:cNvCxnSpPr>
            <a:cxnSpLocks/>
          </p:cNvCxnSpPr>
          <p:nvPr/>
        </p:nvCxnSpPr>
        <p:spPr>
          <a:xfrm>
            <a:off x="1993900" y="4094106"/>
            <a:ext cx="1866900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92B3F57-7229-4B2D-AB03-2A5C71268EDF}"/>
              </a:ext>
            </a:extLst>
          </p:cNvPr>
          <p:cNvGrpSpPr/>
          <p:nvPr/>
        </p:nvGrpSpPr>
        <p:grpSpPr>
          <a:xfrm>
            <a:off x="4749799" y="2508854"/>
            <a:ext cx="3766457" cy="1603266"/>
            <a:chOff x="660400" y="1833336"/>
            <a:chExt cx="3766457" cy="160326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F5F4CC5-CF93-468E-85D0-A18C9E0B695A}"/>
                </a:ext>
              </a:extLst>
            </p:cNvPr>
            <p:cNvSpPr/>
            <p:nvPr/>
          </p:nvSpPr>
          <p:spPr>
            <a:xfrm>
              <a:off x="698500" y="1869983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6DB6259-BE72-49B4-99E7-3F20853E34A6}"/>
                </a:ext>
              </a:extLst>
            </p:cNvPr>
            <p:cNvSpPr/>
            <p:nvPr/>
          </p:nvSpPr>
          <p:spPr>
            <a:xfrm>
              <a:off x="660400" y="1833336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1EFA998-425F-4E73-8CB7-CB68D18EBED5}"/>
                </a:ext>
              </a:extLst>
            </p:cNvPr>
            <p:cNvCxnSpPr/>
            <p:nvPr/>
          </p:nvCxnSpPr>
          <p:spPr>
            <a:xfrm>
              <a:off x="1981200" y="2191657"/>
              <a:ext cx="2445657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4D94711-9CCF-424A-95E9-2033D82796BA}"/>
                </a:ext>
              </a:extLst>
            </p:cNvPr>
            <p:cNvCxnSpPr>
              <a:cxnSpLocks/>
            </p:cNvCxnSpPr>
            <p:nvPr/>
          </p:nvCxnSpPr>
          <p:spPr>
            <a:xfrm>
              <a:off x="1993900" y="2153557"/>
              <a:ext cx="1866900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E3AA62F-A90C-44E1-AE1B-028A6297EC58}"/>
              </a:ext>
            </a:extLst>
          </p:cNvPr>
          <p:cNvGrpSpPr/>
          <p:nvPr/>
        </p:nvGrpSpPr>
        <p:grpSpPr>
          <a:xfrm>
            <a:off x="4749799" y="4461086"/>
            <a:ext cx="3766457" cy="1603266"/>
            <a:chOff x="660400" y="1833336"/>
            <a:chExt cx="3766457" cy="160326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9913128-CE6E-449D-B46A-8DDBD58FB8CF}"/>
                </a:ext>
              </a:extLst>
            </p:cNvPr>
            <p:cNvSpPr/>
            <p:nvPr/>
          </p:nvSpPr>
          <p:spPr>
            <a:xfrm>
              <a:off x="698500" y="1869983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1FED75D-E099-4B25-A88C-054C5B9F8E2A}"/>
                </a:ext>
              </a:extLst>
            </p:cNvPr>
            <p:cNvSpPr/>
            <p:nvPr/>
          </p:nvSpPr>
          <p:spPr>
            <a:xfrm>
              <a:off x="660400" y="1833336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1ED651E-60BF-4724-8470-C9EF4679E4B7}"/>
                </a:ext>
              </a:extLst>
            </p:cNvPr>
            <p:cNvCxnSpPr/>
            <p:nvPr/>
          </p:nvCxnSpPr>
          <p:spPr>
            <a:xfrm>
              <a:off x="1981200" y="2191657"/>
              <a:ext cx="2445657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9D6140C-B25A-4386-BAB8-6BC6F2E1015C}"/>
                </a:ext>
              </a:extLst>
            </p:cNvPr>
            <p:cNvCxnSpPr>
              <a:cxnSpLocks/>
            </p:cNvCxnSpPr>
            <p:nvPr/>
          </p:nvCxnSpPr>
          <p:spPr>
            <a:xfrm>
              <a:off x="1993900" y="2153557"/>
              <a:ext cx="1866900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" t="983" r="1887" b="9577"/>
          <a:stretch/>
        </p:blipFill>
        <p:spPr bwMode="auto">
          <a:xfrm>
            <a:off x="4762499" y="4472781"/>
            <a:ext cx="1295400" cy="1542158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3871" r="9300" b="28157"/>
          <a:stretch/>
        </p:blipFill>
        <p:spPr bwMode="auto">
          <a:xfrm>
            <a:off x="673100" y="3785603"/>
            <a:ext cx="1295400" cy="1542048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ED2E23-804C-45FD-8D37-3E94A40858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97"/>
          <a:stretch/>
        </p:blipFill>
        <p:spPr>
          <a:xfrm>
            <a:off x="679159" y="1850780"/>
            <a:ext cx="1283522" cy="1517895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</p:pic>
      <p:pic>
        <p:nvPicPr>
          <p:cNvPr id="7" name="그림 6" descr="사람, 소년, 실내, 앉아있는이(가) 표시된 사진&#10;&#10;자동 생성된 설명">
            <a:extLst>
              <a:ext uri="{FF2B5EF4-FFF2-40B4-BE49-F238E27FC236}">
                <a16:creationId xmlns:a16="http://schemas.microsoft.com/office/drawing/2014/main" id="{767441D8-ADAB-4DA1-ABD8-6DE02C7DCF7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57"/>
          <a:stretch/>
        </p:blipFill>
        <p:spPr>
          <a:xfrm>
            <a:off x="4762499" y="2521272"/>
            <a:ext cx="1295399" cy="155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7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8570" y="588667"/>
            <a:ext cx="4063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>
                <a:latin typeface="나눔스퀘어_ac Bold"/>
                <a:ea typeface="나눔스퀘어_ac Bold"/>
              </a:rPr>
              <a:t>2. </a:t>
            </a:r>
            <a:r>
              <a:rPr lang="ko-KR" altLang="en-US" sz="3600">
                <a:latin typeface="나눔스퀘어_ac Bold"/>
                <a:ea typeface="나눔스퀘어_ac Bold"/>
              </a:rPr>
              <a:t>목  적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87469" y="2551863"/>
            <a:ext cx="24021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dirty="0">
                <a:latin typeface="나눔스퀘어_ac Bold"/>
                <a:ea typeface="나눔스퀘어_ac Bold"/>
              </a:rPr>
              <a:t>코로나 </a:t>
            </a:r>
            <a:r>
              <a:rPr lang="en-US" altLang="ko-KR" sz="3200" dirty="0">
                <a:latin typeface="나눔스퀘어_ac Bold"/>
                <a:ea typeface="나눔스퀘어_ac Bold"/>
              </a:rPr>
              <a:t>19</a:t>
            </a:r>
            <a:endParaRPr lang="en-US" altLang="ko-KR" sz="1600" dirty="0">
              <a:latin typeface="나눔스퀘어_ac Bold"/>
              <a:ea typeface="나눔스퀘어_ac Bold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29034" y="3476177"/>
            <a:ext cx="2043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latin typeface="나눔스퀘어_ac Bold"/>
                <a:ea typeface="나눔스퀘어_ac Bold"/>
              </a:rPr>
              <a:t>관련 정책</a:t>
            </a:r>
            <a:endParaRPr lang="en-US" altLang="ko-KR" sz="1600">
              <a:latin typeface="나눔스퀘어_ac Bold"/>
              <a:ea typeface="나눔스퀘어_ac Bold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69970" y="4409361"/>
            <a:ext cx="29242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latin typeface="나눔스퀘어_ac Bold"/>
                <a:ea typeface="나눔스퀘어_ac Bold"/>
              </a:rPr>
              <a:t>기업과</a:t>
            </a:r>
            <a:r>
              <a:rPr lang="en-US" altLang="ko-KR" sz="3200">
                <a:latin typeface="나눔스퀘어_ac Bold"/>
                <a:ea typeface="나눔스퀘어_ac Bold"/>
              </a:rPr>
              <a:t> </a:t>
            </a:r>
            <a:r>
              <a:rPr lang="ko-KR" altLang="en-US" sz="3200">
                <a:latin typeface="나눔스퀘어_ac Bold"/>
                <a:ea typeface="나눔스퀘어_ac Bold"/>
              </a:rPr>
              <a:t>투자자</a:t>
            </a:r>
            <a:endParaRPr lang="en-US" altLang="ko-KR" sz="1600">
              <a:latin typeface="나눔스퀘어_ac Bold"/>
              <a:ea typeface="나눔스퀘어_ac Bold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327696" y="2551863"/>
            <a:ext cx="34181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단기 유동성 문제 등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도산 기업의 증가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327696" y="3619427"/>
            <a:ext cx="4184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ko-KR" altLang="en-US" sz="20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정부의 기업 맞춤형 정책 부족</a:t>
            </a:r>
            <a:endParaRPr lang="en-US" altLang="ko-KR" sz="200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327696" y="4379215"/>
            <a:ext cx="34181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ko-KR" altLang="en-US" sz="20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문제 직관적 파악 어려움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ko-KR" altLang="en-US" sz="20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기업에 투자해도 괜찮을지</a:t>
            </a:r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?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50858" y="5611657"/>
            <a:ext cx="72422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나눔스퀘어_ac Bold"/>
                <a:ea typeface="나눔스퀘어_ac Bold"/>
              </a:rPr>
              <a:t>데이터 분석 </a:t>
            </a:r>
            <a:r>
              <a:rPr lang="en-US" altLang="ko-KR" sz="2000">
                <a:latin typeface="나눔스퀘어_ac Bold"/>
                <a:ea typeface="나눔스퀘어_ac Bold"/>
              </a:rPr>
              <a:t>&amp; </a:t>
            </a:r>
            <a:r>
              <a:rPr lang="ko-KR" altLang="en-US" sz="2000">
                <a:latin typeface="나눔스퀘어_ac Bold"/>
                <a:ea typeface="나눔스퀘어_ac Bold"/>
              </a:rPr>
              <a:t>시각화 </a:t>
            </a:r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- </a:t>
            </a:r>
            <a:r>
              <a:rPr lang="ko-KR" altLang="en-US" sz="20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문제를 직관적으로 파악</a:t>
            </a:r>
          </a:p>
          <a:p>
            <a:pPr algn="ctr">
              <a:defRPr/>
            </a:pPr>
            <a:r>
              <a:rPr lang="ko-KR" altLang="en-US" sz="2000">
                <a:latin typeface="나눔스퀘어_ac Bold"/>
                <a:ea typeface="나눔스퀘어_ac Bold"/>
              </a:rPr>
              <a:t>기존 값을 활용한 미래 예측 </a:t>
            </a:r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– </a:t>
            </a:r>
            <a:r>
              <a:rPr lang="ko-KR" altLang="en-US" sz="20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정책 수립</a:t>
            </a:r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sz="20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컨설팅 자료로 활용</a:t>
            </a:r>
            <a:endParaRPr lang="en-US" altLang="ko-KR" sz="200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42473" y="1638725"/>
            <a:ext cx="6259053" cy="569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/>
                <a:ea typeface="나눔스퀘어_ac Bold"/>
              </a:rPr>
              <a:t>‘</a:t>
            </a:r>
            <a:r>
              <a:rPr lang="ko-KR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/>
                <a:ea typeface="나눔스퀘어_ac Bold"/>
              </a:rPr>
              <a:t>기업의 도산 가능성 분석 및 예측</a:t>
            </a:r>
            <a:r>
              <a:rPr lang="en-US" altLang="ko-KR" sz="320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/>
                <a:ea typeface="나눔스퀘어_ac Bold"/>
              </a:rPr>
              <a:t>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791E6E-2FA5-4A16-AF1B-69AFED081E0D}"/>
              </a:ext>
            </a:extLst>
          </p:cNvPr>
          <p:cNvSpPr/>
          <p:nvPr/>
        </p:nvSpPr>
        <p:spPr>
          <a:xfrm>
            <a:off x="508570" y="588667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발 환 경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F336B4-710E-4837-8565-F66B9A1CFCFE}"/>
              </a:ext>
            </a:extLst>
          </p:cNvPr>
          <p:cNvSpPr/>
          <p:nvPr/>
        </p:nvSpPr>
        <p:spPr>
          <a:xfrm>
            <a:off x="323635" y="7032124"/>
            <a:ext cx="756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하둡과</a:t>
            </a:r>
            <a:r>
              <a:rPr lang="ko-KR" altLang="en-US" dirty="0"/>
              <a:t> 주피터 노트북의 특징을 잘 보여주는 </a:t>
            </a:r>
            <a:r>
              <a:rPr lang="ko-KR" altLang="en-US" dirty="0" err="1"/>
              <a:t>스크린캡쳐</a:t>
            </a:r>
            <a:r>
              <a:rPr lang="ko-KR" altLang="en-US" dirty="0"/>
              <a:t> 첨부하기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4025188-4D6D-4D3B-93F6-2C9DD4E37340}"/>
              </a:ext>
            </a:extLst>
          </p:cNvPr>
          <p:cNvGrpSpPr/>
          <p:nvPr/>
        </p:nvGrpSpPr>
        <p:grpSpPr>
          <a:xfrm>
            <a:off x="820614" y="1767131"/>
            <a:ext cx="7400925" cy="2343859"/>
            <a:chOff x="971549" y="1767131"/>
            <a:chExt cx="7400925" cy="234385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2995DB6-339E-4B1E-9B76-3EDB2087A0FF}"/>
                </a:ext>
              </a:extLst>
            </p:cNvPr>
            <p:cNvSpPr txBox="1"/>
            <p:nvPr/>
          </p:nvSpPr>
          <p:spPr>
            <a:xfrm>
              <a:off x="1017709" y="2089986"/>
              <a:ext cx="346710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Web</a:t>
              </a:r>
              <a:r>
                <a: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Framework (Django)</a:t>
              </a:r>
            </a:p>
            <a:p>
              <a:pPr lvl="0">
                <a:defRPr/>
              </a:pPr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- </a:t>
              </a:r>
              <a:r>
                <a: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웹 개발</a:t>
              </a:r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: </a:t>
              </a:r>
              <a:r>
                <a: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설계</a:t>
              </a:r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&amp; </a:t>
              </a:r>
              <a:r>
                <a: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구현</a:t>
              </a:r>
              <a:endPara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lvl="0">
                <a:defRPr/>
              </a:pPr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일반 사용자가 사용하기 쉽도록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..)</a:t>
              </a:r>
            </a:p>
          </p:txBody>
        </p:sp>
        <p:sp>
          <p:nvSpPr>
            <p:cNvPr id="5" name="직사각형 2">
              <a:extLst>
                <a:ext uri="{FF2B5EF4-FFF2-40B4-BE49-F238E27FC236}">
                  <a16:creationId xmlns:a16="http://schemas.microsoft.com/office/drawing/2014/main" id="{5ABE8D3F-68D2-4620-A6AA-DC59DFBDBC13}"/>
                </a:ext>
              </a:extLst>
            </p:cNvPr>
            <p:cNvSpPr/>
            <p:nvPr/>
          </p:nvSpPr>
          <p:spPr>
            <a:xfrm>
              <a:off x="4765675" y="1767131"/>
              <a:ext cx="3606799" cy="2300044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2CA45E8-3E38-4A6B-982B-E56478B316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549" y="1767131"/>
              <a:ext cx="3800478" cy="0"/>
            </a:xfrm>
            <a:prstGeom prst="line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직사각형 2">
              <a:extLst>
                <a:ext uri="{FF2B5EF4-FFF2-40B4-BE49-F238E27FC236}">
                  <a16:creationId xmlns:a16="http://schemas.microsoft.com/office/drawing/2014/main" id="{46A118D8-21ED-40B4-BF48-0224F98937E1}"/>
                </a:ext>
              </a:extLst>
            </p:cNvPr>
            <p:cNvSpPr/>
            <p:nvPr/>
          </p:nvSpPr>
          <p:spPr>
            <a:xfrm>
              <a:off x="4713603" y="1810946"/>
              <a:ext cx="3606799" cy="2300044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7956701-D98A-4EC6-B083-A769A04BF1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7760" y="1810946"/>
              <a:ext cx="3644267" cy="0"/>
            </a:xfrm>
            <a:prstGeom prst="line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727075" y="3830545"/>
            <a:ext cx="7494464" cy="2351180"/>
            <a:chOff x="727075" y="3830545"/>
            <a:chExt cx="7494464" cy="235118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2449FB7-C329-4603-9F1E-A634E7150AC9}"/>
                </a:ext>
              </a:extLst>
            </p:cNvPr>
            <p:cNvGrpSpPr/>
            <p:nvPr/>
          </p:nvGrpSpPr>
          <p:grpSpPr>
            <a:xfrm>
              <a:off x="727075" y="3830545"/>
              <a:ext cx="7494464" cy="2351180"/>
              <a:chOff x="727075" y="3830545"/>
              <a:chExt cx="7494464" cy="2351180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1C960E-A10F-449B-B26F-FBDDA231A188}"/>
                  </a:ext>
                </a:extLst>
              </p:cNvPr>
              <p:cNvSpPr txBox="1"/>
              <p:nvPr/>
            </p:nvSpPr>
            <p:spPr>
              <a:xfrm>
                <a:off x="4510088" y="4807610"/>
                <a:ext cx="3711451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Python 3.7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</a:t>
                </a:r>
                <a:r>
                  <a:rPr lang="en-US" altLang="ko-KR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Jupyter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Notebook)</a:t>
                </a:r>
              </a:p>
              <a:p>
                <a:pPr lvl="0">
                  <a:defRPr/>
                </a:pP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 - </a:t>
                </a:r>
                <a:r>
                  <a:rPr lang="ko-KR" altLang="en-US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데이터 분석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시각화</a:t>
                </a:r>
                <a:endPara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0">
                  <a:defRPr/>
                </a:pPr>
                <a:r>
                  <a:rPr lang="en-US" altLang="ko-K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   </a:t>
                </a:r>
                <a:r>
                  <a: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</a:t>
                </a:r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데이터 </a:t>
                </a:r>
                <a:r>
                  <a:rPr lang="ko-KR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전처리</a:t>
                </a:r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과정 필요</a:t>
                </a:r>
                <a:r>
                  <a: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</a:t>
                </a:r>
                <a:r>
                  <a:rPr lang="en-US" altLang="ko-K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</a:p>
            </p:txBody>
          </p:sp>
          <p:sp>
            <p:nvSpPr>
              <p:cNvPr id="6" name="직사각형 2">
                <a:extLst>
                  <a:ext uri="{FF2B5EF4-FFF2-40B4-BE49-F238E27FC236}">
                    <a16:creationId xmlns:a16="http://schemas.microsoft.com/office/drawing/2014/main" id="{30DD7756-8988-4BD9-A2C2-7888706704CB}"/>
                  </a:ext>
                </a:extLst>
              </p:cNvPr>
              <p:cNvSpPr/>
              <p:nvPr/>
            </p:nvSpPr>
            <p:spPr>
              <a:xfrm>
                <a:off x="727075" y="3881681"/>
                <a:ext cx="3606799" cy="23000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2D5F8EC3-636D-42D3-9D21-CC85972164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33874" y="6181725"/>
                <a:ext cx="3800478" cy="0"/>
              </a:xfrm>
              <a:prstGeom prst="line">
                <a:avLst/>
              </a:prstGeom>
              <a:noFill/>
              <a:ln w="254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1" name="직사각형 2">
                <a:extLst>
                  <a:ext uri="{FF2B5EF4-FFF2-40B4-BE49-F238E27FC236}">
                    <a16:creationId xmlns:a16="http://schemas.microsoft.com/office/drawing/2014/main" id="{3AAE481E-28D6-44E6-BCBF-B35C244BC25D}"/>
                  </a:ext>
                </a:extLst>
              </p:cNvPr>
              <p:cNvSpPr/>
              <p:nvPr/>
            </p:nvSpPr>
            <p:spPr>
              <a:xfrm>
                <a:off x="771527" y="3830545"/>
                <a:ext cx="3606799" cy="2300044"/>
              </a:xfrm>
              <a:prstGeom prst="rect">
                <a:avLst/>
              </a:prstGeom>
              <a:noFill/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2B04E3B1-955A-4E18-B269-82379B76E0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78326" y="6130589"/>
                <a:ext cx="3644267" cy="0"/>
              </a:xfrm>
              <a:prstGeom prst="line">
                <a:avLst/>
              </a:prstGeom>
              <a:noFill/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pic>
          <p:nvPicPr>
            <p:cNvPr id="1040" name="Picture 1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2326" y="5289284"/>
              <a:ext cx="937966" cy="786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6" name="Picture 2" descr="Web application framework">
            <a:extLst>
              <a:ext uri="{FF2B5EF4-FFF2-40B4-BE49-F238E27FC236}">
                <a16:creationId xmlns:a16="http://schemas.microsoft.com/office/drawing/2014/main" id="{DF3BBF4E-5E65-4995-9919-FE3F4E2F0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740" y="1810944"/>
            <a:ext cx="3552435" cy="225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94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8570" y="588667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>
                <a:latin typeface="나눔스퀘어_ac Bold"/>
                <a:ea typeface="나눔스퀘어_ac Bold"/>
              </a:rPr>
              <a:t>4. </a:t>
            </a:r>
            <a:r>
              <a:rPr lang="ko-KR" altLang="en-US" sz="3600">
                <a:latin typeface="나눔스퀘어_ac Bold"/>
                <a:ea typeface="나눔스퀘어_ac Bold"/>
              </a:rPr>
              <a:t>진 행 상 황</a:t>
            </a:r>
            <a:endParaRPr lang="en-US" altLang="ko-KR" sz="3600">
              <a:latin typeface="나눔스퀘어_ac Bold"/>
              <a:ea typeface="나눔스퀘어_ac Bold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rcRect b="10280"/>
          <a:stretch>
            <a:fillRect/>
          </a:stretch>
        </p:blipFill>
        <p:spPr>
          <a:xfrm>
            <a:off x="800724" y="2344795"/>
            <a:ext cx="3253619" cy="1469534"/>
          </a:xfrm>
          <a:prstGeom prst="rect">
            <a:avLst/>
          </a:prstGeom>
        </p:spPr>
      </p:pic>
      <p:pic>
        <p:nvPicPr>
          <p:cNvPr id="28" name="그림 27"/>
          <p:cNvPicPr/>
          <p:nvPr/>
        </p:nvPicPr>
        <p:blipFill rotWithShape="1">
          <a:blip r:embed="rId3"/>
          <a:srcRect t="26560" b="3790"/>
          <a:stretch>
            <a:fillRect/>
          </a:stretch>
        </p:blipFill>
        <p:spPr>
          <a:xfrm>
            <a:off x="806109" y="5146534"/>
            <a:ext cx="3253680" cy="874129"/>
          </a:xfrm>
          <a:prstGeom prst="rect">
            <a:avLst/>
          </a:prstGeom>
        </p:spPr>
      </p:pic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844274"/>
              </p:ext>
            </p:extLst>
          </p:nvPr>
        </p:nvGraphicFramePr>
        <p:xfrm>
          <a:off x="4921814" y="2369909"/>
          <a:ext cx="3590731" cy="3626830"/>
        </p:xfrm>
        <a:graphic>
          <a:graphicData uri="http://schemas.openxmlformats.org/drawingml/2006/table">
            <a:tbl>
              <a:tblPr firstRow="1" bandRow="1"/>
              <a:tblGrid>
                <a:gridCol w="176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49"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b="0" i="0" u="none" strike="noStrike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항목번호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rgbClr val="289B6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percentage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rgbClr val="289B6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02"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기업코드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rgbClr val="FF66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global_id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rgbClr val="FF66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rgbClr val="FF66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707"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1.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자금사정실적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X38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25.0%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707"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2.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내수전망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X33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15.0%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19"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3.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판매대금회수지연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X57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11.0%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707"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4.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자금조달곤란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X58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9.0%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707"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5.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영업이익실적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X36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8.5%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708"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6.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업체간 과당경쟁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X59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7.5%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766"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7.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경기전망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X21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7.0%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707"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8.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인력확보난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X60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6.5%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708"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9.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인건비상승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X61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6.0%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143"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10.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수출전망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X35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3.5%</a:t>
                      </a:r>
                    </a:p>
                  </a:txBody>
                  <a:tcPr anchor="ctr">
                    <a:lnL w="12700">
                      <a:solidFill>
                        <a:prstClr val="black"/>
                      </a:solidFill>
                      <a:prstDash val="solid"/>
                    </a:lnL>
                    <a:lnR w="12700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prstClr val="black"/>
                      </a:solidFill>
                      <a:prstDash val="solid"/>
                    </a:lnT>
                    <a:lnB w="12700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594879" y="1608859"/>
            <a:ext cx="68233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데이터셋 소개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특성 선택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8BE239E-F5EC-435F-BDF3-CD5149E87551}"/>
              </a:ext>
            </a:extLst>
          </p:cNvPr>
          <p:cNvGrpSpPr/>
          <p:nvPr/>
        </p:nvGrpSpPr>
        <p:grpSpPr>
          <a:xfrm>
            <a:off x="4219891" y="4114457"/>
            <a:ext cx="476045" cy="368142"/>
            <a:chOff x="4219891" y="4449130"/>
            <a:chExt cx="476045" cy="368142"/>
          </a:xfrm>
        </p:grpSpPr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C83B8C57-401F-450B-BF8B-5E401F35A414}"/>
                </a:ext>
              </a:extLst>
            </p:cNvPr>
            <p:cNvSpPr/>
            <p:nvPr/>
          </p:nvSpPr>
          <p:spPr>
            <a:xfrm rot="5400000">
              <a:off x="4194502" y="4474519"/>
              <a:ext cx="368142" cy="317364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83D47CFD-1440-4A72-AEBF-83DE9DADD43F}"/>
                </a:ext>
              </a:extLst>
            </p:cNvPr>
            <p:cNvSpPr/>
            <p:nvPr/>
          </p:nvSpPr>
          <p:spPr>
            <a:xfrm rot="5400000">
              <a:off x="4353184" y="4474520"/>
              <a:ext cx="368141" cy="317363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949CC7A-EE61-4534-AC0B-486FF65ACAD9}"/>
              </a:ext>
            </a:extLst>
          </p:cNvPr>
          <p:cNvGrpSpPr/>
          <p:nvPr/>
        </p:nvGrpSpPr>
        <p:grpSpPr>
          <a:xfrm>
            <a:off x="2330450" y="4133850"/>
            <a:ext cx="120307" cy="600255"/>
            <a:chOff x="2330450" y="4133850"/>
            <a:chExt cx="120307" cy="60025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9FC359C-389F-4029-864B-693B0FC2E9B4}"/>
                </a:ext>
              </a:extLst>
            </p:cNvPr>
            <p:cNvSpPr/>
            <p:nvPr/>
          </p:nvSpPr>
          <p:spPr>
            <a:xfrm>
              <a:off x="2330450" y="4133850"/>
              <a:ext cx="120307" cy="1203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0A04B6A-F35C-47F1-9CCA-1B89022BBFDE}"/>
                </a:ext>
              </a:extLst>
            </p:cNvPr>
            <p:cNvSpPr/>
            <p:nvPr/>
          </p:nvSpPr>
          <p:spPr>
            <a:xfrm>
              <a:off x="2330450" y="4373824"/>
              <a:ext cx="120307" cy="1203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C3EB01D-17AD-4A1B-BC85-A348F7FE0C42}"/>
                </a:ext>
              </a:extLst>
            </p:cNvPr>
            <p:cNvSpPr/>
            <p:nvPr/>
          </p:nvSpPr>
          <p:spPr>
            <a:xfrm>
              <a:off x="2330450" y="4613798"/>
              <a:ext cx="120307" cy="12030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D7D9DB-F34C-4E5F-8B49-23AAC8AFEE25}"/>
              </a:ext>
            </a:extLst>
          </p:cNvPr>
          <p:cNvSpPr/>
          <p:nvPr/>
        </p:nvSpPr>
        <p:spPr>
          <a:xfrm>
            <a:off x="6534192" y="2963008"/>
            <a:ext cx="2119029" cy="31695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8570" y="588667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>
                <a:latin typeface="나눔스퀘어_ac Bold"/>
                <a:ea typeface="나눔스퀘어_ac Bold"/>
              </a:rPr>
              <a:t>4. </a:t>
            </a:r>
            <a:r>
              <a:rPr lang="ko-KR" altLang="en-US" sz="3600">
                <a:latin typeface="나눔스퀘어_ac Bold"/>
                <a:ea typeface="나눔스퀘어_ac Bold"/>
              </a:rPr>
              <a:t>진 행 상 황</a:t>
            </a:r>
            <a:endParaRPr lang="en-US" altLang="ko-KR" sz="3600">
              <a:latin typeface="나눔스퀘어_ac Bold"/>
              <a:ea typeface="나눔스퀘어_ac Bold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700087" y="2890838"/>
            <a:ext cx="3407093" cy="2816376"/>
            <a:chOff x="1531143" y="1919287"/>
            <a:chExt cx="3150394" cy="3019425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700463" y="1938337"/>
              <a:ext cx="981075" cy="3000375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531143" y="1919287"/>
              <a:ext cx="1771650" cy="3019425"/>
            </a:xfrm>
            <a:prstGeom prst="rect">
              <a:avLst/>
            </a:prstGeom>
          </p:spPr>
        </p:pic>
        <p:cxnSp>
          <p:nvCxnSpPr>
            <p:cNvPr id="45" name="직선 연결선 44"/>
            <p:cNvCxnSpPr/>
            <p:nvPr/>
          </p:nvCxnSpPr>
          <p:spPr>
            <a:xfrm>
              <a:off x="3369469" y="3649266"/>
              <a:ext cx="268617" cy="0"/>
            </a:xfrm>
            <a:prstGeom prst="line">
              <a:avLst/>
            </a:prstGeom>
            <a:ln w="38100" algn="ctr">
              <a:solidFill>
                <a:schemeClr val="bg1">
                  <a:lumMod val="10000"/>
                  <a:alpha val="57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809625" y="1631868"/>
            <a:ext cx="730186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dirty="0">
                <a:latin typeface="나눔스퀘어_ac Bold"/>
                <a:ea typeface="나눔스퀘어_ac Bold"/>
              </a:rPr>
              <a:t>특성 추출</a:t>
            </a:r>
          </a:p>
          <a:p>
            <a:pPr>
              <a:defRPr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전문가 자문을 통한 주요 요소를 추출</a:t>
            </a: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02266" y="2917507"/>
            <a:ext cx="3514531" cy="278970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B98B996-7918-4AF5-8DCB-D5816511191A}"/>
              </a:ext>
            </a:extLst>
          </p:cNvPr>
          <p:cNvSpPr/>
          <p:nvPr/>
        </p:nvSpPr>
        <p:spPr>
          <a:xfrm>
            <a:off x="1341120" y="2890838"/>
            <a:ext cx="2766062" cy="2866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BB4B63-E5C7-471B-9EAB-0B9EE3511899}"/>
              </a:ext>
            </a:extLst>
          </p:cNvPr>
          <p:cNvSpPr/>
          <p:nvPr/>
        </p:nvSpPr>
        <p:spPr>
          <a:xfrm>
            <a:off x="5322569" y="2890838"/>
            <a:ext cx="2971368" cy="28669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2DCC1FA-1678-45F2-9608-F835556ED6C3}"/>
              </a:ext>
            </a:extLst>
          </p:cNvPr>
          <p:cNvGrpSpPr/>
          <p:nvPr/>
        </p:nvGrpSpPr>
        <p:grpSpPr>
          <a:xfrm>
            <a:off x="4219891" y="4114457"/>
            <a:ext cx="476045" cy="368142"/>
            <a:chOff x="4219891" y="4449130"/>
            <a:chExt cx="476045" cy="368142"/>
          </a:xfrm>
        </p:grpSpPr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19C7D8C9-3B93-4DDF-A59C-118D07FFB311}"/>
                </a:ext>
              </a:extLst>
            </p:cNvPr>
            <p:cNvSpPr/>
            <p:nvPr/>
          </p:nvSpPr>
          <p:spPr>
            <a:xfrm rot="5400000">
              <a:off x="4194502" y="4474519"/>
              <a:ext cx="368142" cy="317364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F4891FE8-BF99-4A48-81DB-20B440BD5A1F}"/>
                </a:ext>
              </a:extLst>
            </p:cNvPr>
            <p:cNvSpPr/>
            <p:nvPr/>
          </p:nvSpPr>
          <p:spPr>
            <a:xfrm rot="5400000">
              <a:off x="4353184" y="4474520"/>
              <a:ext cx="368141" cy="317363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8570" y="588667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>
                <a:latin typeface="나눔스퀘어_ac Bold"/>
                <a:ea typeface="나눔스퀘어_ac Bold"/>
              </a:rPr>
              <a:t>4. </a:t>
            </a:r>
            <a:r>
              <a:rPr lang="ko-KR" altLang="en-US" sz="3600">
                <a:latin typeface="나눔스퀘어_ac Bold"/>
                <a:ea typeface="나눔스퀘어_ac Bold"/>
              </a:rPr>
              <a:t>진 행 상 황</a:t>
            </a:r>
            <a:endParaRPr lang="en-US" altLang="ko-KR" sz="3600">
              <a:latin typeface="나눔스퀘어_ac Bold"/>
              <a:ea typeface="나눔스퀘어_ac Bold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4260" y="1664773"/>
            <a:ext cx="628009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dirty="0">
                <a:latin typeface="나눔스퀘어_ac Bold"/>
                <a:ea typeface="나눔스퀘어_ac Bold"/>
              </a:rPr>
              <a:t>월 별 존재하는 기업 카운트</a:t>
            </a:r>
          </a:p>
          <a:p>
            <a:pPr>
              <a:defRPr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총 개월 수 중 기준 개수 이상 존재하는 기업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갯수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332221" y="2701976"/>
            <a:ext cx="3597512" cy="28339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/>
              <a:t>기준월을 지정했으나</a:t>
            </a:r>
          </a:p>
          <a:p>
            <a:pPr>
              <a:defRPr/>
            </a:pPr>
            <a:r>
              <a:rPr lang="ko-KR" altLang="en-US" dirty="0"/>
              <a:t>손실 데이터 수가 많았고</a:t>
            </a:r>
          </a:p>
          <a:p>
            <a:pPr>
              <a:defRPr/>
            </a:pPr>
            <a:r>
              <a:rPr lang="ko-KR" altLang="en-US" dirty="0"/>
              <a:t>허들을 </a:t>
            </a:r>
            <a:r>
              <a:rPr lang="en-US" altLang="ko-KR" dirty="0"/>
              <a:t>8</a:t>
            </a:r>
            <a:r>
              <a:rPr lang="ko-KR" altLang="en-US" dirty="0"/>
              <a:t>로 지정한 이유는</a:t>
            </a:r>
            <a:r>
              <a:rPr lang="en-US" altLang="ko-KR" dirty="0"/>
              <a:t>,</a:t>
            </a:r>
          </a:p>
          <a:p>
            <a:pPr>
              <a:defRPr/>
            </a:pPr>
            <a:r>
              <a:rPr lang="ko-KR" altLang="en-US" dirty="0"/>
              <a:t>처음에는 </a:t>
            </a:r>
            <a:r>
              <a:rPr lang="en-US" altLang="ko-KR" dirty="0"/>
              <a:t>6</a:t>
            </a:r>
            <a:r>
              <a:rPr lang="ko-KR" altLang="en-US" dirty="0"/>
              <a:t>으로 지정했으나</a:t>
            </a:r>
          </a:p>
          <a:p>
            <a:pPr>
              <a:defRPr/>
            </a:pPr>
            <a:r>
              <a:rPr lang="ko-KR" altLang="en-US" dirty="0"/>
              <a:t>데이터의 정확성 높이기 위해서는 </a:t>
            </a:r>
          </a:p>
          <a:p>
            <a:pPr>
              <a:defRPr/>
            </a:pPr>
            <a:r>
              <a:rPr lang="ko-KR" altLang="en-US" dirty="0"/>
              <a:t>손실을 감수하더라도 높은 기준을 </a:t>
            </a:r>
            <a:br>
              <a:rPr lang="ko-KR" altLang="en-US" dirty="0"/>
            </a:br>
            <a:r>
              <a:rPr lang="ko-KR" altLang="en-US" dirty="0"/>
              <a:t>잡아야 한다고 </a:t>
            </a:r>
            <a:r>
              <a:rPr lang="ko-KR" altLang="en-US" dirty="0" err="1"/>
              <a:t>생각했기때문이다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/</a:t>
            </a:r>
            <a:r>
              <a:rPr lang="ko-KR" altLang="en-US" dirty="0"/>
              <a:t>광주전남이라</a:t>
            </a:r>
            <a:r>
              <a:rPr lang="en-US" altLang="ko-KR" dirty="0"/>
              <a:t>/</a:t>
            </a:r>
          </a:p>
          <a:p>
            <a:pPr>
              <a:defRPr/>
            </a:pPr>
            <a:r>
              <a:rPr lang="en-US" altLang="ko-KR" dirty="0"/>
              <a:t>6</a:t>
            </a:r>
          </a:p>
          <a:p>
            <a:pPr>
              <a:defRPr/>
            </a:pPr>
            <a:endParaRPr lang="en-US" altLang="ko-KR" dirty="0"/>
          </a:p>
        </p:txBody>
      </p:sp>
      <p:pic>
        <p:nvPicPr>
          <p:cNvPr id="54" name="그림 53"/>
          <p:cNvPicPr/>
          <p:nvPr/>
        </p:nvPicPr>
        <p:blipFill rotWithShape="1">
          <a:blip r:embed="rId2"/>
          <a:srcRect t="1902" r="21542" b="1719"/>
          <a:stretch/>
        </p:blipFill>
        <p:spPr>
          <a:xfrm>
            <a:off x="4786326" y="3056735"/>
            <a:ext cx="2822548" cy="2582368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1026295" y="3005187"/>
            <a:ext cx="2822547" cy="263391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A417603-ECA5-4813-88C4-725BC6C9F600}"/>
              </a:ext>
            </a:extLst>
          </p:cNvPr>
          <p:cNvSpPr/>
          <p:nvPr/>
        </p:nvSpPr>
        <p:spPr>
          <a:xfrm>
            <a:off x="2179320" y="5357601"/>
            <a:ext cx="373380" cy="2815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58029E-7CC3-488F-8208-22A58343D8E9}"/>
              </a:ext>
            </a:extLst>
          </p:cNvPr>
          <p:cNvSpPr/>
          <p:nvPr/>
        </p:nvSpPr>
        <p:spPr>
          <a:xfrm>
            <a:off x="1695218" y="3060538"/>
            <a:ext cx="1177521" cy="2815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1597E9-7708-46DB-A8C5-CC5EE17660BE}"/>
              </a:ext>
            </a:extLst>
          </p:cNvPr>
          <p:cNvSpPr/>
          <p:nvPr/>
        </p:nvSpPr>
        <p:spPr>
          <a:xfrm>
            <a:off x="5413010" y="3060538"/>
            <a:ext cx="1177521" cy="28150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EA42DD-ACEC-4EEE-B006-2A3B0025FA53}"/>
              </a:ext>
            </a:extLst>
          </p:cNvPr>
          <p:cNvSpPr/>
          <p:nvPr/>
        </p:nvSpPr>
        <p:spPr>
          <a:xfrm>
            <a:off x="5880538" y="5357601"/>
            <a:ext cx="373380" cy="28150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79C46-BE17-4D01-9B79-5FE1E2BD8F2F}"/>
              </a:ext>
            </a:extLst>
          </p:cNvPr>
          <p:cNvSpPr txBox="1"/>
          <p:nvPr/>
        </p:nvSpPr>
        <p:spPr>
          <a:xfrm>
            <a:off x="2736322" y="4424389"/>
            <a:ext cx="111252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6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개 이상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3C390F-E7E1-4883-B3E6-3AA806A76E8B}"/>
              </a:ext>
            </a:extLst>
          </p:cNvPr>
          <p:cNvSpPr txBox="1"/>
          <p:nvPr/>
        </p:nvSpPr>
        <p:spPr>
          <a:xfrm>
            <a:off x="6496354" y="4424389"/>
            <a:ext cx="111252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8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개 이상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699D31D-D633-40AA-AC1A-E3AB27DE86D8}"/>
              </a:ext>
            </a:extLst>
          </p:cNvPr>
          <p:cNvGrpSpPr/>
          <p:nvPr/>
        </p:nvGrpSpPr>
        <p:grpSpPr>
          <a:xfrm>
            <a:off x="4219891" y="4114457"/>
            <a:ext cx="476045" cy="368142"/>
            <a:chOff x="4219891" y="4449130"/>
            <a:chExt cx="476045" cy="368142"/>
          </a:xfrm>
        </p:grpSpPr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EDB75E38-2C22-4054-91F0-4C114450678B}"/>
                </a:ext>
              </a:extLst>
            </p:cNvPr>
            <p:cNvSpPr/>
            <p:nvPr/>
          </p:nvSpPr>
          <p:spPr>
            <a:xfrm rot="5400000">
              <a:off x="4194502" y="4474519"/>
              <a:ext cx="368142" cy="317364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0726DBF1-F07D-4434-A2B7-8F568CEFBD4F}"/>
                </a:ext>
              </a:extLst>
            </p:cNvPr>
            <p:cNvSpPr/>
            <p:nvPr/>
          </p:nvSpPr>
          <p:spPr>
            <a:xfrm rot="5400000">
              <a:off x="4353184" y="4474520"/>
              <a:ext cx="368141" cy="317363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8570" y="588667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>
                <a:latin typeface="나눔스퀘어_ac Bold"/>
                <a:ea typeface="나눔스퀘어_ac Bold"/>
              </a:rPr>
              <a:t>4. </a:t>
            </a:r>
            <a:r>
              <a:rPr lang="ko-KR" altLang="en-US" sz="3600">
                <a:latin typeface="나눔스퀘어_ac Bold"/>
                <a:ea typeface="나눔스퀘어_ac Bold"/>
              </a:rPr>
              <a:t>진 행 상 황</a:t>
            </a:r>
            <a:endParaRPr lang="en-US" altLang="ko-KR" sz="3600">
              <a:latin typeface="나눔스퀘어_ac Bold"/>
              <a:ea typeface="나눔스퀘어_ac Bold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4261" y="1664773"/>
            <a:ext cx="2470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뷰</a:t>
            </a:r>
            <a:endParaRPr lang="en-US" altLang="ko-KR" sz="32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641768" y="2692976"/>
            <a:ext cx="241247" cy="9055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2"/>
          <a:srcRect l="6303" t="26820" r="32000"/>
          <a:stretch/>
        </p:blipFill>
        <p:spPr>
          <a:xfrm>
            <a:off x="661822" y="2328178"/>
            <a:ext cx="3348287" cy="1807826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3"/>
          <a:srcRect l="13680" t="39060" r="1303"/>
          <a:stretch/>
        </p:blipFill>
        <p:spPr>
          <a:xfrm>
            <a:off x="508570" y="4365161"/>
            <a:ext cx="3564334" cy="1904172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4"/>
          <a:srcRect l="9550" b="6020"/>
          <a:stretch/>
        </p:blipFill>
        <p:spPr>
          <a:xfrm>
            <a:off x="4456053" y="2859750"/>
            <a:ext cx="4306338" cy="2961064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9351819" y="2866159"/>
            <a:ext cx="3454792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/>
              <a:t>처음 외부조인을</a:t>
            </a:r>
          </a:p>
          <a:p>
            <a:pPr>
              <a:defRPr/>
            </a:pPr>
            <a:r>
              <a:rPr lang="ko-KR" altLang="en-US" dirty="0"/>
              <a:t>진행했다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그랬더니 </a:t>
            </a:r>
            <a:r>
              <a:rPr lang="en-US" altLang="ko-KR" dirty="0"/>
              <a:t>Nan</a:t>
            </a:r>
            <a:r>
              <a:rPr lang="ko-KR" altLang="en-US" dirty="0"/>
              <a:t>값이</a:t>
            </a:r>
          </a:p>
          <a:p>
            <a:pPr>
              <a:defRPr/>
            </a:pPr>
            <a:r>
              <a:rPr lang="ko-KR" altLang="en-US" dirty="0"/>
              <a:t>이쁘게 나와서</a:t>
            </a:r>
          </a:p>
          <a:p>
            <a:pPr>
              <a:defRPr/>
            </a:pPr>
            <a:r>
              <a:rPr lang="ko-KR" altLang="en-US" dirty="0"/>
              <a:t>도식화를 했더니</a:t>
            </a:r>
          </a:p>
          <a:p>
            <a:pPr>
              <a:defRPr/>
            </a:pPr>
            <a:r>
              <a:rPr lang="ko-KR" altLang="en-US" dirty="0"/>
              <a:t>뭣</a:t>
            </a:r>
            <a:r>
              <a:rPr lang="en-US" altLang="ko-KR" dirty="0"/>
              <a:t>,,</a:t>
            </a:r>
            <a:r>
              <a:rPr lang="ko-KR" altLang="en-US" dirty="0"/>
              <a:t>같은 바코드가 나왔다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오른쪽의 데이터는</a:t>
            </a:r>
          </a:p>
          <a:p>
            <a:pPr>
              <a:defRPr/>
            </a:pPr>
            <a:r>
              <a:rPr lang="ko-KR" altLang="en-US" dirty="0" err="1"/>
              <a:t>결측치를</a:t>
            </a:r>
            <a:r>
              <a:rPr lang="ko-KR" altLang="en-US" dirty="0"/>
              <a:t> 제외한</a:t>
            </a:r>
          </a:p>
          <a:p>
            <a:pPr>
              <a:defRPr/>
            </a:pPr>
            <a:r>
              <a:rPr lang="en-US" altLang="ko-KR" dirty="0"/>
              <a:t>11</a:t>
            </a:r>
            <a:r>
              <a:rPr lang="ko-KR" altLang="en-US" dirty="0"/>
              <a:t>개월의 데이터가 존재하는</a:t>
            </a:r>
          </a:p>
          <a:p>
            <a:pPr>
              <a:defRPr/>
            </a:pPr>
            <a:r>
              <a:rPr lang="ko-KR" altLang="en-US" dirty="0"/>
              <a:t>기업의 리스트이다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암튼 이 데이터는 나중에 </a:t>
            </a:r>
            <a:r>
              <a:rPr lang="ko-KR" altLang="en-US" dirty="0" err="1"/>
              <a:t>쓸꺼다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60C4EC-5ABA-4BB0-B5E2-F1BA5B113780}"/>
              </a:ext>
            </a:extLst>
          </p:cNvPr>
          <p:cNvSpPr/>
          <p:nvPr/>
        </p:nvSpPr>
        <p:spPr>
          <a:xfrm>
            <a:off x="4456053" y="3701562"/>
            <a:ext cx="283001" cy="211925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CEC3D8-1293-413A-854C-072A4B632F72}"/>
              </a:ext>
            </a:extLst>
          </p:cNvPr>
          <p:cNvSpPr/>
          <p:nvPr/>
        </p:nvSpPr>
        <p:spPr>
          <a:xfrm>
            <a:off x="1137419" y="3174023"/>
            <a:ext cx="2177281" cy="764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A026BC-EB5F-47A8-895C-C45460908D7D}"/>
              </a:ext>
            </a:extLst>
          </p:cNvPr>
          <p:cNvSpPr/>
          <p:nvPr/>
        </p:nvSpPr>
        <p:spPr>
          <a:xfrm>
            <a:off x="611814" y="5872639"/>
            <a:ext cx="759785" cy="3019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480</Words>
  <Application>Microsoft Office PowerPoint</Application>
  <PresentationFormat>화면 슬라이드 쇼(4:3)</PresentationFormat>
  <Paragraphs>153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나눔스퀘어_ac</vt:lpstr>
      <vt:lpstr>나눔스퀘어_ac Bold</vt:lpstr>
      <vt:lpstr>나눔스퀘어_ac ExtraBold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임형열</dc:creator>
  <cp:lastModifiedBy>Lim Hyeong Yeol</cp:lastModifiedBy>
  <cp:revision>96</cp:revision>
  <dcterms:created xsi:type="dcterms:W3CDTF">2020-04-08T05:57:19Z</dcterms:created>
  <dcterms:modified xsi:type="dcterms:W3CDTF">2020-04-24T13:24:27Z</dcterms:modified>
  <cp:version>0906.0100.01</cp:version>
</cp:coreProperties>
</file>