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84" r:id="rId9"/>
    <p:sldId id="283" r:id="rId10"/>
    <p:sldId id="261" r:id="rId11"/>
    <p:sldId id="262" r:id="rId12"/>
    <p:sldId id="266" r:id="rId13"/>
    <p:sldId id="288" r:id="rId14"/>
    <p:sldId id="28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2" r:id="rId25"/>
    <p:sldId id="276" r:id="rId26"/>
    <p:sldId id="287" r:id="rId27"/>
    <p:sldId id="286" r:id="rId28"/>
    <p:sldId id="293" r:id="rId29"/>
    <p:sldId id="277" r:id="rId30"/>
    <p:sldId id="278" r:id="rId31"/>
    <p:sldId id="280" r:id="rId32"/>
    <p:sldId id="29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3" autoAdjust="0"/>
    <p:restoredTop sz="94860"/>
  </p:normalViewPr>
  <p:slideViewPr>
    <p:cSldViewPr snapToGrid="0">
      <p:cViewPr>
        <p:scale>
          <a:sx n="75" d="100"/>
          <a:sy n="75" d="100"/>
        </p:scale>
        <p:origin x="542" y="30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22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1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28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392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0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44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86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3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66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2020. 5. 28.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CSV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저장 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DB(MySQL)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임포트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B876586-538C-4A5F-A90F-A8A75A72F2D9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347950" y="2583364"/>
            <a:chExt cx="6020040" cy="2941092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0D6DCAC-24F7-43AA-8860-570BAA5D6EA5}"/>
                </a:ext>
              </a:extLst>
            </p:cNvPr>
            <p:cNvGrpSpPr/>
            <p:nvPr/>
          </p:nvGrpSpPr>
          <p:grpSpPr>
            <a:xfrm>
              <a:off x="347950" y="2583364"/>
              <a:ext cx="6020040" cy="2941092"/>
              <a:chOff x="1362529" y="1427034"/>
              <a:chExt cx="5715240" cy="2757421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C57FA66D-08D5-47D4-A622-B2A630B8A6A7}"/>
                  </a:ext>
                </a:extLst>
              </p:cNvPr>
              <p:cNvGrpSpPr/>
              <p:nvPr/>
            </p:nvGrpSpPr>
            <p:grpSpPr>
              <a:xfrm>
                <a:off x="3039434" y="1427034"/>
                <a:ext cx="1387736" cy="412524"/>
                <a:chOff x="2807746" y="1559341"/>
                <a:chExt cx="1467024" cy="495370"/>
              </a:xfrm>
            </p:grpSpPr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AB82532C-CFAA-41E8-9444-CFEE6187B493}"/>
                    </a:ext>
                  </a:extLst>
                </p:cNvPr>
                <p:cNvSpPr/>
                <p:nvPr/>
              </p:nvSpPr>
              <p:spPr>
                <a:xfrm>
                  <a:off x="2916175" y="1593158"/>
                  <a:ext cx="1257793" cy="450795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중소벤처기업부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데이터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(*.CSV)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AC302C9E-C8D2-4D57-B1C9-ECCAB3FD37ED}"/>
                    </a:ext>
                  </a:extLst>
                </p:cNvPr>
                <p:cNvSpPr/>
                <p:nvPr/>
              </p:nvSpPr>
              <p:spPr>
                <a:xfrm>
                  <a:off x="2807746" y="1559341"/>
                  <a:ext cx="1467024" cy="495370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dirty="0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73B5F1B-AFA6-41DE-A2B8-F0AF1A35EB4E}"/>
                  </a:ext>
                </a:extLst>
              </p:cNvPr>
              <p:cNvGrpSpPr/>
              <p:nvPr/>
            </p:nvGrpSpPr>
            <p:grpSpPr>
              <a:xfrm>
                <a:off x="1362529" y="2367890"/>
                <a:ext cx="2454202" cy="1791520"/>
                <a:chOff x="1136723" y="2332805"/>
                <a:chExt cx="3138047" cy="2192389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D2E3EF12-44A7-4E32-908F-D611E9612B7C}"/>
                    </a:ext>
                  </a:extLst>
                </p:cNvPr>
                <p:cNvSpPr/>
                <p:nvPr/>
              </p:nvSpPr>
              <p:spPr>
                <a:xfrm>
                  <a:off x="1136724" y="2332805"/>
                  <a:ext cx="3138046" cy="2192389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b="1" dirty="0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9F48637E-94F3-4168-8BB4-3185F1EFFFD4}"/>
                    </a:ext>
                  </a:extLst>
                </p:cNvPr>
                <p:cNvSpPr/>
                <p:nvPr/>
              </p:nvSpPr>
              <p:spPr>
                <a:xfrm>
                  <a:off x="1136723" y="2332805"/>
                  <a:ext cx="1626898" cy="450795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/>
                    <a:t>Python</a:t>
                  </a:r>
                </a:p>
                <a:p>
                  <a:pPr algn="ctr"/>
                  <a:r>
                    <a:rPr lang="en-US" altLang="ko-KR" sz="1000" dirty="0"/>
                    <a:t>(</a:t>
                  </a:r>
                  <a:r>
                    <a:rPr lang="en-US" altLang="ko-KR" sz="1000" dirty="0" err="1"/>
                    <a:t>Jupyter</a:t>
                  </a:r>
                  <a:r>
                    <a:rPr lang="en-US" altLang="ko-KR" sz="1000" dirty="0"/>
                    <a:t> Notebook)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395FE3D-A6D3-4E9C-96DF-9462805132C3}"/>
                  </a:ext>
                </a:extLst>
              </p:cNvPr>
              <p:cNvSpPr/>
              <p:nvPr/>
            </p:nvSpPr>
            <p:spPr>
              <a:xfrm>
                <a:off x="2639436" y="2107644"/>
                <a:ext cx="979566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데이터 수집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CD3F236E-8673-4FE3-8C66-22007A61F938}"/>
                  </a:ext>
                </a:extLst>
              </p:cNvPr>
              <p:cNvSpPr/>
              <p:nvPr/>
            </p:nvSpPr>
            <p:spPr>
              <a:xfrm>
                <a:off x="2089901" y="2863999"/>
                <a:ext cx="1224789" cy="330698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err="1"/>
                  <a:t>Preprocess.ipynb</a:t>
                </a:r>
                <a:endParaRPr lang="en-US" altLang="ko-KR" sz="1000" dirty="0"/>
              </a:p>
            </p:txBody>
          </p:sp>
          <p:cxnSp>
            <p:nvCxnSpPr>
              <p:cNvPr id="108" name="직선 화살표 연결선 13">
                <a:extLst>
                  <a:ext uri="{FF2B5EF4-FFF2-40B4-BE49-F238E27FC236}">
                    <a16:creationId xmlns:a16="http://schemas.microsoft.com/office/drawing/2014/main" id="{DCB99573-D524-4EEF-AA7E-C394FA1ADA81}"/>
                  </a:ext>
                </a:extLst>
              </p:cNvPr>
              <p:cNvCxnSpPr>
                <a:cxnSpLocks/>
                <a:stCxn id="138" idx="1"/>
                <a:endCxn id="107" idx="0"/>
              </p:cNvCxnSpPr>
              <p:nvPr/>
            </p:nvCxnSpPr>
            <p:spPr>
              <a:xfrm rot="10800000" flipV="1">
                <a:off x="2702296" y="1633295"/>
                <a:ext cx="337138" cy="123070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5826EB-93F0-4E08-BEF5-AD3735E43268}"/>
                  </a:ext>
                </a:extLst>
              </p:cNvPr>
              <p:cNvSpPr/>
              <p:nvPr/>
            </p:nvSpPr>
            <p:spPr>
              <a:xfrm>
                <a:off x="2045650" y="3276274"/>
                <a:ext cx="1669100" cy="86686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데이</a:t>
                </a:r>
                <a:r>
                  <a:rPr lang="ko-KR" altLang="en-US" sz="1000" dirty="0"/>
                  <a:t>터 </a:t>
                </a:r>
                <a:r>
                  <a:rPr lang="ko-KR" altLang="en-US" sz="1000" dirty="0" err="1"/>
                  <a:t>전처리</a:t>
                </a:r>
                <a:endParaRPr lang="en-US" altLang="ko-KR" sz="1000" dirty="0"/>
              </a:p>
              <a:p>
                <a:endParaRPr lang="en-US" altLang="ko-KR" sz="100" dirty="0"/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불필요 요소 삭제 및 추출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광주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전남 소재 기업만 선택</a:t>
                </a:r>
                <a:r>
                  <a:rPr lang="en-US" altLang="ko-KR" sz="800" dirty="0"/>
                  <a:t>)</a:t>
                </a:r>
              </a:p>
              <a:p>
                <a:r>
                  <a:rPr lang="ko-KR" altLang="en-US" sz="900" dirty="0"/>
                  <a:t>데이터 형태 가공</a:t>
                </a:r>
                <a:endParaRPr lang="en-US" altLang="ko-KR" sz="900" dirty="0"/>
              </a:p>
              <a:p>
                <a:r>
                  <a:rPr lang="ko-KR" altLang="en-US" sz="900" dirty="0"/>
                  <a:t>데이터프레임 분리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기업별</a:t>
                </a:r>
                <a:r>
                  <a:rPr lang="en-US" altLang="ko-KR" sz="900" dirty="0"/>
                  <a:t>)</a:t>
                </a:r>
              </a:p>
              <a:p>
                <a:r>
                  <a:rPr lang="ko-KR" altLang="en-US" sz="900" dirty="0"/>
                  <a:t> 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BC6C4AB6-7429-4E7E-9DE2-2F6BD71B79F7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>
                <a:off x="3314690" y="3029348"/>
                <a:ext cx="14954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3D5241B-E2DB-42D5-91B1-B21D3CE69821}"/>
                  </a:ext>
                </a:extLst>
              </p:cNvPr>
              <p:cNvGrpSpPr/>
              <p:nvPr/>
            </p:nvGrpSpPr>
            <p:grpSpPr>
              <a:xfrm>
                <a:off x="4623568" y="2392935"/>
                <a:ext cx="2454201" cy="1791520"/>
                <a:chOff x="1136724" y="2332805"/>
                <a:chExt cx="3138046" cy="2192389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1BC9DCF5-CF4B-4C57-AB6D-6C09580C0689}"/>
                    </a:ext>
                  </a:extLst>
                </p:cNvPr>
                <p:cNvSpPr/>
                <p:nvPr/>
              </p:nvSpPr>
              <p:spPr>
                <a:xfrm>
                  <a:off x="1136724" y="2332805"/>
                  <a:ext cx="3138046" cy="2192389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b="1" dirty="0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315527AB-2F73-4DB3-ACB2-CB2E9961D16E}"/>
                    </a:ext>
                  </a:extLst>
                </p:cNvPr>
                <p:cNvSpPr/>
                <p:nvPr/>
              </p:nvSpPr>
              <p:spPr>
                <a:xfrm>
                  <a:off x="2739320" y="2332806"/>
                  <a:ext cx="1532429" cy="420146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Web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Framework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(Django)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원통형 111">
                <a:extLst>
                  <a:ext uri="{FF2B5EF4-FFF2-40B4-BE49-F238E27FC236}">
                    <a16:creationId xmlns:a16="http://schemas.microsoft.com/office/drawing/2014/main" id="{4BE5BFDE-0EDB-46C3-9FB4-668B5F47CCC8}"/>
                  </a:ext>
                </a:extLst>
              </p:cNvPr>
              <p:cNvSpPr/>
              <p:nvPr/>
            </p:nvSpPr>
            <p:spPr>
              <a:xfrm>
                <a:off x="4810125" y="2932952"/>
                <a:ext cx="978712" cy="1159454"/>
              </a:xfrm>
              <a:prstGeom prst="can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7C8E8AE-C08A-42AA-B8AA-711F21C77870}"/>
                  </a:ext>
                </a:extLst>
              </p:cNvPr>
              <p:cNvSpPr/>
              <p:nvPr/>
            </p:nvSpPr>
            <p:spPr>
              <a:xfrm>
                <a:off x="4806671" y="2678805"/>
                <a:ext cx="978712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DB(MySQL)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BE46066-9288-4747-86B6-0BE642A792CB}"/>
                  </a:ext>
                </a:extLst>
              </p:cNvPr>
              <p:cNvSpPr/>
              <p:nvPr/>
            </p:nvSpPr>
            <p:spPr>
              <a:xfrm>
                <a:off x="3771473" y="2728562"/>
                <a:ext cx="867814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데이터 저장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EB5BA87-9793-46D3-85D1-EDC0C1571746}"/>
                  </a:ext>
                </a:extLst>
              </p:cNvPr>
              <p:cNvSpPr/>
              <p:nvPr/>
            </p:nvSpPr>
            <p:spPr>
              <a:xfrm>
                <a:off x="4770486" y="3434297"/>
                <a:ext cx="1168723" cy="363882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/>
                  <a:t>정제된 기업 데이터</a:t>
                </a:r>
                <a:endParaRPr lang="en-US" altLang="ko-KR" sz="800" dirty="0"/>
              </a:p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광주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전남 소재</a:t>
                </a:r>
                <a:r>
                  <a:rPr lang="en-US" altLang="ko-KR" sz="800" dirty="0"/>
                  <a:t>)</a:t>
                </a: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49243C1-16AA-46B3-A740-5CC4DE608D54}"/>
                  </a:ext>
                </a:extLst>
              </p:cNvPr>
              <p:cNvGrpSpPr/>
              <p:nvPr/>
            </p:nvGrpSpPr>
            <p:grpSpPr>
              <a:xfrm>
                <a:off x="5876925" y="3288695"/>
                <a:ext cx="1139825" cy="762525"/>
                <a:chOff x="5986415" y="3067372"/>
                <a:chExt cx="978712" cy="762525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4EA2BB9-658A-4DB3-8BCD-8F935B0F50D1}"/>
                    </a:ext>
                  </a:extLst>
                </p:cNvPr>
                <p:cNvSpPr/>
                <p:nvPr/>
              </p:nvSpPr>
              <p:spPr>
                <a:xfrm>
                  <a:off x="5986415" y="3067372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Default</a:t>
                  </a: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8EAB6D85-5899-498F-BD0B-784B2FB16DD6}"/>
                    </a:ext>
                  </a:extLst>
                </p:cNvPr>
                <p:cNvSpPr/>
                <p:nvPr/>
              </p:nvSpPr>
              <p:spPr>
                <a:xfrm>
                  <a:off x="5986415" y="3322869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     Corporates</a:t>
                  </a: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B37A2B1-EC68-435B-A042-BD9520D4A94C}"/>
                    </a:ext>
                  </a:extLst>
                </p:cNvPr>
                <p:cNvSpPr/>
                <p:nvPr/>
              </p:nvSpPr>
              <p:spPr>
                <a:xfrm>
                  <a:off x="5986415" y="3576383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 Regions</a:t>
                  </a:r>
                </a:p>
              </p:txBody>
            </p:sp>
          </p:grpSp>
          <p:cxnSp>
            <p:nvCxnSpPr>
              <p:cNvPr id="117" name="직선 화살표 연결선 13">
                <a:extLst>
                  <a:ext uri="{FF2B5EF4-FFF2-40B4-BE49-F238E27FC236}">
                    <a16:creationId xmlns:a16="http://schemas.microsoft.com/office/drawing/2014/main" id="{EBEC4401-15D6-4151-B05D-B182573B6217}"/>
                  </a:ext>
                </a:extLst>
              </p:cNvPr>
              <p:cNvCxnSpPr>
                <a:cxnSpLocks/>
                <a:endCxn id="130" idx="0"/>
              </p:cNvCxnSpPr>
              <p:nvPr/>
            </p:nvCxnSpPr>
            <p:spPr>
              <a:xfrm>
                <a:off x="5792291" y="3117550"/>
                <a:ext cx="654547" cy="1711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F04FCF8-B30E-4E49-A41D-9013FA84B982}"/>
                  </a:ext>
                </a:extLst>
              </p:cNvPr>
              <p:cNvSpPr/>
              <p:nvPr/>
            </p:nvSpPr>
            <p:spPr>
              <a:xfrm>
                <a:off x="5944289" y="2857900"/>
                <a:ext cx="1035631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데이터 시각화</a:t>
                </a:r>
                <a:r>
                  <a:rPr lang="en-US" altLang="ko-KR" sz="800" dirty="0"/>
                  <a:t> </a:t>
                </a:r>
              </a:p>
              <a:p>
                <a:pPr algn="ctr"/>
                <a:r>
                  <a:rPr lang="ko-KR" altLang="en-US" sz="800" dirty="0"/>
                  <a:t>및 결과 출력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BDACDA6-9B19-4C7E-97B4-3C19557193CE}"/>
                  </a:ext>
                </a:extLst>
              </p:cNvPr>
              <p:cNvSpPr/>
              <p:nvPr/>
            </p:nvSpPr>
            <p:spPr>
              <a:xfrm>
                <a:off x="2634892" y="2147753"/>
                <a:ext cx="138560" cy="138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1</a:t>
                </a:r>
                <a:endParaRPr lang="ko-KR" altLang="en-US" sz="1200" b="1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54E32BD-D3CA-404C-B733-1020976605B4}"/>
                  </a:ext>
                </a:extLst>
              </p:cNvPr>
              <p:cNvSpPr/>
              <p:nvPr/>
            </p:nvSpPr>
            <p:spPr>
              <a:xfrm>
                <a:off x="1997007" y="3458116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F6D8AA9-CF0E-40FE-9C0E-24B01763ED65}"/>
                  </a:ext>
                </a:extLst>
              </p:cNvPr>
              <p:cNvSpPr/>
              <p:nvPr/>
            </p:nvSpPr>
            <p:spPr>
              <a:xfrm>
                <a:off x="1998595" y="3719229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3</a:t>
                </a:r>
                <a:endParaRPr lang="ko-KR" altLang="en-US" sz="1100" b="1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463D7A3-4B3E-419B-8C7D-7027B84E938B}"/>
                  </a:ext>
                </a:extLst>
              </p:cNvPr>
              <p:cNvSpPr/>
              <p:nvPr/>
            </p:nvSpPr>
            <p:spPr>
              <a:xfrm>
                <a:off x="1998595" y="3858927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07B5E8C-698C-4A4B-BB2D-FD552B1AA902}"/>
                  </a:ext>
                </a:extLst>
              </p:cNvPr>
              <p:cNvSpPr/>
              <p:nvPr/>
            </p:nvSpPr>
            <p:spPr>
              <a:xfrm>
                <a:off x="4134954" y="2959741"/>
                <a:ext cx="138560" cy="1385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5</a:t>
                </a:r>
                <a:endParaRPr lang="ko-KR" altLang="en-US" sz="700" b="1" dirty="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883E8F30-E263-49B7-A77C-B421D6160CDD}"/>
                  </a:ext>
                </a:extLst>
              </p:cNvPr>
              <p:cNvSpPr/>
              <p:nvPr/>
            </p:nvSpPr>
            <p:spPr>
              <a:xfrm>
                <a:off x="5226747" y="3320663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6</a:t>
                </a:r>
                <a:endParaRPr lang="ko-KR" altLang="en-US" sz="1200" b="1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8D3ED547-B741-4D89-AC54-55BC574E799D}"/>
                  </a:ext>
                </a:extLst>
              </p:cNvPr>
              <p:cNvSpPr/>
              <p:nvPr/>
            </p:nvSpPr>
            <p:spPr>
              <a:xfrm>
                <a:off x="5959675" y="3350805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8</a:t>
                </a:r>
                <a:endParaRPr lang="ko-KR" altLang="en-US" sz="1200" b="1" dirty="0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9132DE7-72FC-4B6A-A804-B45992B7D098}"/>
                  </a:ext>
                </a:extLst>
              </p:cNvPr>
              <p:cNvSpPr/>
              <p:nvPr/>
            </p:nvSpPr>
            <p:spPr>
              <a:xfrm>
                <a:off x="5959675" y="3607035"/>
                <a:ext cx="136325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9</a:t>
                </a:r>
                <a:endParaRPr lang="ko-KR" altLang="en-US" sz="800" b="1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B1AA6D0-9FFE-4A72-B74C-FB7837BBE81D}"/>
                  </a:ext>
                </a:extLst>
              </p:cNvPr>
              <p:cNvSpPr/>
              <p:nvPr/>
            </p:nvSpPr>
            <p:spPr>
              <a:xfrm>
                <a:off x="5959675" y="3855751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10</a:t>
                </a:r>
                <a:endParaRPr lang="ko-KR" altLang="en-US" sz="1200" b="1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339EB11-B4C8-4E53-A142-4FAE7451E5B8}"/>
                  </a:ext>
                </a:extLst>
              </p:cNvPr>
              <p:cNvSpPr/>
              <p:nvPr/>
            </p:nvSpPr>
            <p:spPr>
              <a:xfrm>
                <a:off x="5921449" y="2896521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B52FB13-C9ED-4680-87ED-D8AB2DBCA8E8}"/>
                  </a:ext>
                </a:extLst>
              </p:cNvPr>
              <p:cNvSpPr/>
              <p:nvPr/>
            </p:nvSpPr>
            <p:spPr>
              <a:xfrm>
                <a:off x="3102293" y="1573617"/>
                <a:ext cx="138560" cy="138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0</a:t>
                </a:r>
                <a:endParaRPr lang="ko-KR" altLang="en-US" sz="1200" b="1" dirty="0"/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A952E64-2836-46FA-B7B4-D3FA0B4AED4D}"/>
                </a:ext>
              </a:extLst>
            </p:cNvPr>
            <p:cNvSpPr/>
            <p:nvPr/>
          </p:nvSpPr>
          <p:spPr>
            <a:xfrm>
              <a:off x="3781936" y="3613514"/>
              <a:ext cx="1289055" cy="1910853"/>
            </a:xfrm>
            <a:prstGeom prst="rect">
              <a:avLst/>
            </a:prstGeom>
            <a:ln w="63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0178393-59D1-4C9A-8A52-280A50256B81}"/>
                </a:ext>
              </a:extLst>
            </p:cNvPr>
            <p:cNvSpPr/>
            <p:nvPr/>
          </p:nvSpPr>
          <p:spPr>
            <a:xfrm>
              <a:off x="5070990" y="3613559"/>
              <a:ext cx="1297000" cy="1910853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b="1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85605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323164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424057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524949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AFDA5-C966-4451-874A-F7C19681E7D6}"/>
              </a:ext>
            </a:extLst>
          </p:cNvPr>
          <p:cNvSpPr txBox="1"/>
          <p:nvPr/>
        </p:nvSpPr>
        <p:spPr>
          <a:xfrm>
            <a:off x="9514968" y="3851171"/>
            <a:ext cx="2175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</a:p>
          <a:p>
            <a:pPr lvl="0">
              <a:defRPr/>
            </a:pP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4270B-E79F-439E-9288-C3B5CAD02871}"/>
              </a:ext>
            </a:extLst>
          </p:cNvPr>
          <p:cNvSpPr txBox="1"/>
          <p:nvPr/>
        </p:nvSpPr>
        <p:spPr>
          <a:xfrm>
            <a:off x="1032217" y="2218037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Erwin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(Logical/Physical)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A1127A7-BE26-4279-B605-381D2D2D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4" y="2765076"/>
            <a:ext cx="5779276" cy="3283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ERwin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(Logical)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47B8C3-05AB-40C3-A250-222113D6A351}"/>
              </a:ext>
            </a:extLst>
          </p:cNvPr>
          <p:cNvSpPr/>
          <p:nvPr/>
        </p:nvSpPr>
        <p:spPr>
          <a:xfrm>
            <a:off x="6996392" y="257136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001330-CFD6-4EB0-87A4-34AF3FD4BDEB}"/>
              </a:ext>
            </a:extLst>
          </p:cNvPr>
          <p:cNvSpPr/>
          <p:nvPr/>
        </p:nvSpPr>
        <p:spPr>
          <a:xfrm>
            <a:off x="6996392" y="3927885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ED3673-8ABB-47AF-AE5B-D20883494B76}"/>
              </a:ext>
            </a:extLst>
          </p:cNvPr>
          <p:cNvSpPr/>
          <p:nvPr/>
        </p:nvSpPr>
        <p:spPr>
          <a:xfrm>
            <a:off x="7309338" y="2482628"/>
            <a:ext cx="31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정보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Corporates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6D8AB2-3E3A-4658-9D16-06282A8A5675}"/>
              </a:ext>
            </a:extLst>
          </p:cNvPr>
          <p:cNvSpPr/>
          <p:nvPr/>
        </p:nvSpPr>
        <p:spPr>
          <a:xfrm>
            <a:off x="7252445" y="2971854"/>
            <a:ext cx="3734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(PK; Primary Key)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52ED1A-37B7-4B3E-A063-116681BD552E}"/>
              </a:ext>
            </a:extLst>
          </p:cNvPr>
          <p:cNvSpPr/>
          <p:nvPr/>
        </p:nvSpPr>
        <p:spPr>
          <a:xfrm>
            <a:off x="7309338" y="3832398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11558F-461C-4DE6-968D-1E3CA2DC4D64}"/>
              </a:ext>
            </a:extLst>
          </p:cNvPr>
          <p:cNvSpPr/>
          <p:nvPr/>
        </p:nvSpPr>
        <p:spPr>
          <a:xfrm>
            <a:off x="7252445" y="4363828"/>
            <a:ext cx="4244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(FK; Foreign Key) 10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B6C3A-C2F3-412D-A934-C299429D38D2}"/>
              </a:ext>
            </a:extLst>
          </p:cNvPr>
          <p:cNvSpPr/>
          <p:nvPr/>
        </p:nvSpPr>
        <p:spPr>
          <a:xfrm>
            <a:off x="1428745" y="316195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8273F-5B7E-425D-AC20-944BB542615D}"/>
              </a:ext>
            </a:extLst>
          </p:cNvPr>
          <p:cNvSpPr/>
          <p:nvPr/>
        </p:nvSpPr>
        <p:spPr>
          <a:xfrm>
            <a:off x="4304149" y="31619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ED1B72-693C-46C5-BCFA-BACD31FB7325}"/>
              </a:ext>
            </a:extLst>
          </p:cNvPr>
          <p:cNvSpPr/>
          <p:nvPr/>
        </p:nvSpPr>
        <p:spPr>
          <a:xfrm>
            <a:off x="1209645" y="4871784"/>
            <a:ext cx="256054" cy="25605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2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E507B8-7412-415B-BAF5-238F94D9FA01}"/>
              </a:ext>
            </a:extLst>
          </p:cNvPr>
          <p:cNvSpPr/>
          <p:nvPr/>
        </p:nvSpPr>
        <p:spPr>
          <a:xfrm>
            <a:off x="7309338" y="5224372"/>
            <a:ext cx="444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EEB9AB-0350-4A7D-A3CA-47C71B928B1F}"/>
              </a:ext>
            </a:extLst>
          </p:cNvPr>
          <p:cNvSpPr/>
          <p:nvPr/>
        </p:nvSpPr>
        <p:spPr>
          <a:xfrm>
            <a:off x="7252445" y="5755802"/>
            <a:ext cx="4244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 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EDCC53-9CA1-429C-A736-F022A3079C7A}"/>
              </a:ext>
            </a:extLst>
          </p:cNvPr>
          <p:cNvSpPr/>
          <p:nvPr/>
        </p:nvSpPr>
        <p:spPr>
          <a:xfrm>
            <a:off x="7003819" y="5317722"/>
            <a:ext cx="256054" cy="25605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2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1C3E9E-41DF-42D9-AE2C-040CAFA989A7}"/>
              </a:ext>
            </a:extLst>
          </p:cNvPr>
          <p:cNvSpPr/>
          <p:nvPr/>
        </p:nvSpPr>
        <p:spPr>
          <a:xfrm>
            <a:off x="2249681" y="2587133"/>
            <a:ext cx="2945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기업정보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일자별로 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ko-KR" altLang="en-US" sz="1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개의 기업의 </a:t>
            </a:r>
            <a:r>
              <a:rPr lang="ko-KR" altLang="en-US" sz="1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1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특징 값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가짐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(1:N)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9128E3-EE81-4907-8382-2A30CC527A88}"/>
              </a:ext>
            </a:extLst>
          </p:cNvPr>
          <p:cNvSpPr/>
          <p:nvPr/>
        </p:nvSpPr>
        <p:spPr>
          <a:xfrm>
            <a:off x="3672344" y="5225944"/>
            <a:ext cx="27650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</a:t>
            </a:r>
            <a:r>
              <a:rPr lang="ko-KR" altLang="en-US" sz="1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1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특징 값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일자별로 </a:t>
            </a:r>
            <a:r>
              <a:rPr lang="ko-KR" altLang="en-US" sz="1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도산가능성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가짐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(1:1)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228726-5C30-48D7-86FD-610A2762EA5E}"/>
              </a:ext>
            </a:extLst>
          </p:cNvPr>
          <p:cNvSpPr/>
          <p:nvPr/>
        </p:nvSpPr>
        <p:spPr>
          <a:xfrm>
            <a:off x="254735" y="3884086"/>
            <a:ext cx="2165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기업정보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일자별로 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ko-KR" altLang="en-US" sz="1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개의 도산가능성을 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가짐</a:t>
            </a:r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(1:N)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2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22232CB-F5A2-4820-8008-ADD0A00C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05" y="2894387"/>
            <a:ext cx="5672250" cy="3079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ERwin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(Physical)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47B8C3-05AB-40C3-A250-222113D6A351}"/>
              </a:ext>
            </a:extLst>
          </p:cNvPr>
          <p:cNvSpPr/>
          <p:nvPr/>
        </p:nvSpPr>
        <p:spPr>
          <a:xfrm>
            <a:off x="6996392" y="257136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001330-CFD6-4EB0-87A4-34AF3FD4BDEB}"/>
              </a:ext>
            </a:extLst>
          </p:cNvPr>
          <p:cNvSpPr/>
          <p:nvPr/>
        </p:nvSpPr>
        <p:spPr>
          <a:xfrm>
            <a:off x="6996392" y="372241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ED3673-8ABB-47AF-AE5B-D20883494B76}"/>
              </a:ext>
            </a:extLst>
          </p:cNvPr>
          <p:cNvSpPr/>
          <p:nvPr/>
        </p:nvSpPr>
        <p:spPr>
          <a:xfrm>
            <a:off x="7309338" y="2482628"/>
            <a:ext cx="31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정보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Corporates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6D8AB2-3E3A-4658-9D16-06282A8A5675}"/>
              </a:ext>
            </a:extLst>
          </p:cNvPr>
          <p:cNvSpPr/>
          <p:nvPr/>
        </p:nvSpPr>
        <p:spPr>
          <a:xfrm>
            <a:off x="7252445" y="2910894"/>
            <a:ext cx="4497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(PK; Primary Key) : MEDIUMINT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VARCHAR(10)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52ED1A-37B7-4B3E-A063-116681BD552E}"/>
              </a:ext>
            </a:extLst>
          </p:cNvPr>
          <p:cNvSpPr/>
          <p:nvPr/>
        </p:nvSpPr>
        <p:spPr>
          <a:xfrm>
            <a:off x="7309338" y="3626929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11558F-461C-4DE6-968D-1E3CA2DC4D64}"/>
              </a:ext>
            </a:extLst>
          </p:cNvPr>
          <p:cNvSpPr/>
          <p:nvPr/>
        </p:nvSpPr>
        <p:spPr>
          <a:xfrm>
            <a:off x="7252445" y="4097399"/>
            <a:ext cx="4440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 : DATE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(FK; Foreign Key) : MEDIUMINT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TINYINT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B6C3A-C2F3-412D-A934-C299429D38D2}"/>
              </a:ext>
            </a:extLst>
          </p:cNvPr>
          <p:cNvSpPr/>
          <p:nvPr/>
        </p:nvSpPr>
        <p:spPr>
          <a:xfrm>
            <a:off x="1465699" y="316195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8273F-5B7E-425D-AC20-944BB542615D}"/>
              </a:ext>
            </a:extLst>
          </p:cNvPr>
          <p:cNvSpPr/>
          <p:nvPr/>
        </p:nvSpPr>
        <p:spPr>
          <a:xfrm>
            <a:off x="4304149" y="31619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ED1B72-693C-46C5-BCFA-BACD31FB7325}"/>
              </a:ext>
            </a:extLst>
          </p:cNvPr>
          <p:cNvSpPr/>
          <p:nvPr/>
        </p:nvSpPr>
        <p:spPr>
          <a:xfrm>
            <a:off x="1270605" y="4871784"/>
            <a:ext cx="256054" cy="25605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2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E507B8-7412-415B-BAF5-238F94D9FA01}"/>
              </a:ext>
            </a:extLst>
          </p:cNvPr>
          <p:cNvSpPr/>
          <p:nvPr/>
        </p:nvSpPr>
        <p:spPr>
          <a:xfrm>
            <a:off x="7309338" y="5090434"/>
            <a:ext cx="444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EEB9AB-0350-4A7D-A3CA-47C71B928B1F}"/>
              </a:ext>
            </a:extLst>
          </p:cNvPr>
          <p:cNvSpPr/>
          <p:nvPr/>
        </p:nvSpPr>
        <p:spPr>
          <a:xfrm>
            <a:off x="7252445" y="5560904"/>
            <a:ext cx="424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 : MEDIUMINT 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 : DATE 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FLOAT(5, 2)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EDCC53-9CA1-429C-A736-F022A3079C7A}"/>
              </a:ext>
            </a:extLst>
          </p:cNvPr>
          <p:cNvSpPr/>
          <p:nvPr/>
        </p:nvSpPr>
        <p:spPr>
          <a:xfrm>
            <a:off x="7003819" y="5183784"/>
            <a:ext cx="256054" cy="25605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98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C304F-E049-47F2-8A3E-3F5522C860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6AF675-6889-4838-847A-A2035100AF0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20B49-AB06-4075-951F-5600E6C6945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3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98B748-9A71-4023-A9E0-28F0C062D166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</a:t>
            </a:r>
            <a:r>
              <a:rPr lang="ko-KR" altLang="en-US" dirty="0">
                <a:latin typeface="나눔스퀘어_ac Bold"/>
                <a:ea typeface="나눔스퀘어_ac Bold"/>
              </a:rPr>
              <a:t>전체 환경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3.2 </a:t>
            </a:r>
            <a:r>
              <a:rPr lang="ko-KR" altLang="en-US" dirty="0">
                <a:latin typeface="나눔스퀘어_ac Bold"/>
                <a:ea typeface="나눔스퀘어_ac Bold"/>
              </a:rPr>
              <a:t>개발언어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3.3 </a:t>
            </a:r>
            <a:r>
              <a:rPr lang="ko-KR" altLang="en-US" dirty="0">
                <a:latin typeface="나눔스퀘어_ac Bold"/>
                <a:ea typeface="나눔스퀘어_ac Bold"/>
              </a:rPr>
              <a:t>데이터베이스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3.4 </a:t>
            </a:r>
            <a:r>
              <a:rPr lang="ko-KR" altLang="en-US" dirty="0">
                <a:latin typeface="나눔스퀘어_ac Bold"/>
                <a:ea typeface="나눔스퀘어_ac Bold"/>
              </a:rPr>
              <a:t>웹 프레임워크 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4.1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</a:t>
            </a:r>
            <a:r>
              <a:rPr lang="ko-KR" altLang="en-US" sz="1400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4.2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4.3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4.4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E906A-5BFC-4762-94E5-1710F8EC950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61F64-6420-4331-9B19-D963D00C543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4E03-D2DD-4E0A-B538-2C4A271B66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6B9CC0-8615-4AF7-89C3-4EFC2028F580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1032217" y="4661788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6B9CC0-8615-4AF7-89C3-4EFC2028F580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63730-8CAB-484B-AA3A-CFE849122477}"/>
              </a:ext>
            </a:extLst>
          </p:cNvPr>
          <p:cNvSpPr/>
          <p:nvPr/>
        </p:nvSpPr>
        <p:spPr>
          <a:xfrm>
            <a:off x="5444197" y="3951246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E39C8-F02D-40BE-8E3C-B1C9427CD62A}"/>
              </a:ext>
            </a:extLst>
          </p:cNvPr>
          <p:cNvSpPr/>
          <p:nvPr/>
        </p:nvSpPr>
        <p:spPr>
          <a:xfrm>
            <a:off x="5444197" y="5315226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2AC0-FBC6-43E8-8014-A065A7EAB076}"/>
              </a:ext>
            </a:extLst>
          </p:cNvPr>
          <p:cNvSpPr/>
          <p:nvPr/>
        </p:nvSpPr>
        <p:spPr>
          <a:xfrm>
            <a:off x="5444197" y="3950623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0959F-E3D5-458C-9EA5-66E976065271}"/>
              </a:ext>
            </a:extLst>
          </p:cNvPr>
          <p:cNvSpPr/>
          <p:nvPr/>
        </p:nvSpPr>
        <p:spPr>
          <a:xfrm>
            <a:off x="5444197" y="5315225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714BB-1ACE-471A-AF83-175234F918AC}"/>
              </a:ext>
            </a:extLst>
          </p:cNvPr>
          <p:cNvSpPr/>
          <p:nvPr/>
        </p:nvSpPr>
        <p:spPr>
          <a:xfrm>
            <a:off x="1032217" y="4661787"/>
            <a:ext cx="401984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AB74AB-4D7B-43B6-B6BB-B53C65098C61}"/>
              </a:ext>
            </a:extLst>
          </p:cNvPr>
          <p:cNvCxnSpPr>
            <a:cxnSpLocks/>
          </p:cNvCxnSpPr>
          <p:nvPr/>
        </p:nvCxnSpPr>
        <p:spPr>
          <a:xfrm>
            <a:off x="5052060" y="5372329"/>
            <a:ext cx="392137" cy="6534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A264DE8-A34B-4BDF-9A85-14835D50E050}"/>
              </a:ext>
            </a:extLst>
          </p:cNvPr>
          <p:cNvCxnSpPr>
            <a:cxnSpLocks/>
          </p:cNvCxnSpPr>
          <p:nvPr/>
        </p:nvCxnSpPr>
        <p:spPr>
          <a:xfrm flipV="1">
            <a:off x="5052060" y="4193567"/>
            <a:ext cx="392137" cy="71116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1C0D9-BCAC-46C6-B425-6B083B9D9A8E}"/>
              </a:ext>
            </a:extLst>
          </p:cNvPr>
          <p:cNvSpPr/>
          <p:nvPr/>
        </p:nvSpPr>
        <p:spPr>
          <a:xfrm>
            <a:off x="7934472" y="3950623"/>
            <a:ext cx="1407648" cy="2318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A1E47-AD2F-4F78-AE0F-DDB4666C6EEC}"/>
              </a:ext>
            </a:extLst>
          </p:cNvPr>
          <p:cNvSpPr/>
          <p:nvPr/>
        </p:nvSpPr>
        <p:spPr>
          <a:xfrm>
            <a:off x="7925387" y="4477120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프레임으로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A3237F-1A1B-4BB8-A82D-1C4F27B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19060" y="4427676"/>
            <a:ext cx="2154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C73418-2A3F-43A5-8406-FCA104D8312D}"/>
              </a:ext>
            </a:extLst>
          </p:cNvPr>
          <p:cNvCxnSpPr>
            <a:stCxn id="13" idx="3"/>
          </p:cNvCxnSpPr>
          <p:nvPr/>
        </p:nvCxnSpPr>
        <p:spPr>
          <a:xfrm flipV="1">
            <a:off x="7719060" y="5792278"/>
            <a:ext cx="206327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03BF6E-F7EC-4FBD-A1A3-B0580005AFF5}"/>
              </a:ext>
            </a:extLst>
          </p:cNvPr>
          <p:cNvSpPr/>
          <p:nvPr/>
        </p:nvSpPr>
        <p:spPr>
          <a:xfrm>
            <a:off x="1459172" y="2537760"/>
            <a:ext cx="23968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(240001~240127)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(360001~360070)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6E9B9-3716-4EF4-A967-483C0B91600D}"/>
              </a:ext>
            </a:extLst>
          </p:cNvPr>
          <p:cNvSpPr/>
          <p:nvPr/>
        </p:nvSpPr>
        <p:spPr>
          <a:xfrm>
            <a:off x="1459172" y="2515527"/>
            <a:ext cx="2396810" cy="11387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73E0D7-DFAB-4E9B-A91F-5745AFFCDF0B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7383780" y="3091309"/>
            <a:ext cx="2318756" cy="3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BFDE-4FD9-4F0A-8719-0E40F0E0D54E}"/>
              </a:ext>
            </a:extLst>
          </p:cNvPr>
          <p:cNvCxnSpPr>
            <a:cxnSpLocks/>
          </p:cNvCxnSpPr>
          <p:nvPr/>
        </p:nvCxnSpPr>
        <p:spPr>
          <a:xfrm flipV="1">
            <a:off x="9342120" y="4426010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815D1-ADB0-419E-9755-AF59107593C5}"/>
              </a:ext>
            </a:extLst>
          </p:cNvPr>
          <p:cNvSpPr/>
          <p:nvPr/>
        </p:nvSpPr>
        <p:spPr>
          <a:xfrm>
            <a:off x="9683791" y="2898578"/>
            <a:ext cx="1416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113FA3-91F1-4D48-BB5F-41DB9151654B}"/>
              </a:ext>
            </a:extLst>
          </p:cNvPr>
          <p:cNvSpPr/>
          <p:nvPr/>
        </p:nvSpPr>
        <p:spPr>
          <a:xfrm>
            <a:off x="9693451" y="4073733"/>
            <a:ext cx="14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E0B4D-2AE4-41CF-AD87-44D2EBD83744}"/>
              </a:ext>
            </a:extLst>
          </p:cNvPr>
          <p:cNvSpPr/>
          <p:nvPr/>
        </p:nvSpPr>
        <p:spPr>
          <a:xfrm>
            <a:off x="9683791" y="5438335"/>
            <a:ext cx="14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4D7E7-9D8D-4743-9C03-ADFEE222EED1}"/>
              </a:ext>
            </a:extLst>
          </p:cNvPr>
          <p:cNvSpPr/>
          <p:nvPr/>
        </p:nvSpPr>
        <p:spPr>
          <a:xfrm>
            <a:off x="9702536" y="4073732"/>
            <a:ext cx="1407648" cy="707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5DB469-864C-4FA6-9FBF-89299ED1A7BE}"/>
              </a:ext>
            </a:extLst>
          </p:cNvPr>
          <p:cNvSpPr/>
          <p:nvPr/>
        </p:nvSpPr>
        <p:spPr>
          <a:xfrm>
            <a:off x="9702536" y="5442213"/>
            <a:ext cx="1407648" cy="707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334F9D-024B-4C58-98D9-7815096F5387}"/>
              </a:ext>
            </a:extLst>
          </p:cNvPr>
          <p:cNvSpPr/>
          <p:nvPr/>
        </p:nvSpPr>
        <p:spPr>
          <a:xfrm>
            <a:off x="9702536" y="2869333"/>
            <a:ext cx="1407648" cy="4445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9A325D-8812-46C0-99E9-C5D61D9B341F}"/>
              </a:ext>
            </a:extLst>
          </p:cNvPr>
          <p:cNvCxnSpPr>
            <a:cxnSpLocks/>
          </p:cNvCxnSpPr>
          <p:nvPr/>
        </p:nvCxnSpPr>
        <p:spPr>
          <a:xfrm flipV="1">
            <a:off x="9342120" y="5790613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881CD-C639-4D90-AD84-3FEBD44ED1BF}"/>
              </a:ext>
            </a:extLst>
          </p:cNvPr>
          <p:cNvSpPr/>
          <p:nvPr/>
        </p:nvSpPr>
        <p:spPr>
          <a:xfrm>
            <a:off x="4229063" y="2638637"/>
            <a:ext cx="297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(‘Gwangju’ / ‘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Jeonnam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67FFF7-EAA6-4BE8-BE97-BBC1BC9DFD72}"/>
              </a:ext>
            </a:extLst>
          </p:cNvPr>
          <p:cNvSpPr/>
          <p:nvPr/>
        </p:nvSpPr>
        <p:spPr>
          <a:xfrm>
            <a:off x="4240638" y="2593641"/>
            <a:ext cx="2920440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D441D1-B8BF-400E-B003-303CF7250CAA}"/>
              </a:ext>
            </a:extLst>
          </p:cNvPr>
          <p:cNvSpPr/>
          <p:nvPr/>
        </p:nvSpPr>
        <p:spPr>
          <a:xfrm>
            <a:off x="1249680" y="2452744"/>
            <a:ext cx="6134100" cy="12771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686C-824E-4C5E-BC3E-2D4BADF39C02}"/>
              </a:ext>
            </a:extLst>
          </p:cNvPr>
          <p:cNvSpPr/>
          <p:nvPr/>
        </p:nvSpPr>
        <p:spPr>
          <a:xfrm>
            <a:off x="9502229" y="228222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CSV 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41330-6C33-47E9-856C-B71233DF443A}"/>
              </a:ext>
            </a:extLst>
          </p:cNvPr>
          <p:cNvSpPr/>
          <p:nvPr/>
        </p:nvSpPr>
        <p:spPr>
          <a:xfrm>
            <a:off x="9499689" y="2644659"/>
            <a:ext cx="1798890" cy="362467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2450594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Table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밀어넣기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import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C1617-DBCB-40F5-B1A3-CE88B93E6957}"/>
              </a:ext>
            </a:extLst>
          </p:cNvPr>
          <p:cNvSpPr txBox="1"/>
          <p:nvPr/>
        </p:nvSpPr>
        <p:spPr>
          <a:xfrm>
            <a:off x="1366514" y="7536114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어떻게 집어넣었는지에 대한 설명 추가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AE805-12E4-4E15-8678-0E5520954833}"/>
              </a:ext>
            </a:extLst>
          </p:cNvPr>
          <p:cNvSpPr txBox="1"/>
          <p:nvPr/>
        </p:nvSpPr>
        <p:spPr>
          <a:xfrm>
            <a:off x="1032217" y="343982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94465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Table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밀어넣기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import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96DBD5-9398-4EAE-994D-DC9CCD44CDDB}"/>
              </a:ext>
            </a:extLst>
          </p:cNvPr>
          <p:cNvSpPr/>
          <p:nvPr/>
        </p:nvSpPr>
        <p:spPr>
          <a:xfrm>
            <a:off x="1485997" y="2547361"/>
            <a:ext cx="84998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 Workbench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 정의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CSV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임포트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169446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C0B797F-C5C7-4EA1-8D17-587EFE5B6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r="4939" b="6197"/>
          <a:stretch/>
        </p:blipFill>
        <p:spPr>
          <a:xfrm>
            <a:off x="1773897" y="2488434"/>
            <a:ext cx="6949440" cy="35466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0FD63E-218C-4716-ADEE-315E7A06C8DD}"/>
              </a:ext>
            </a:extLst>
          </p:cNvPr>
          <p:cNvSpPr/>
          <p:nvPr/>
        </p:nvSpPr>
        <p:spPr>
          <a:xfrm>
            <a:off x="1773897" y="5283200"/>
            <a:ext cx="6949440" cy="75184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6D7EF-1FF7-4C97-B888-D9BDEC820E10}"/>
              </a:ext>
            </a:extLst>
          </p:cNvPr>
          <p:cNvSpPr/>
          <p:nvPr/>
        </p:nvSpPr>
        <p:spPr>
          <a:xfrm>
            <a:off x="7252446" y="3990836"/>
            <a:ext cx="3416806" cy="12618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저장된</a:t>
            </a:r>
            <a:r>
              <a:rPr lang="en-US" altLang="ko-KR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Corporates</a:t>
            </a:r>
          </a:p>
        </p:txBody>
      </p:sp>
    </p:spTree>
    <p:extLst>
      <p:ext uri="{BB962C8B-B14F-4D97-AF65-F5344CB8AC3E}">
        <p14:creationId xmlns:p14="http://schemas.microsoft.com/office/powerpoint/2010/main" val="24851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169446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8E379BA-D5AC-447F-8119-CDE00E285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80" b="9599"/>
          <a:stretch/>
        </p:blipFill>
        <p:spPr>
          <a:xfrm>
            <a:off x="1733257" y="2529840"/>
            <a:ext cx="4281463" cy="39251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0FD63E-218C-4716-ADEE-315E7A06C8DD}"/>
              </a:ext>
            </a:extLst>
          </p:cNvPr>
          <p:cNvSpPr/>
          <p:nvPr/>
        </p:nvSpPr>
        <p:spPr>
          <a:xfrm>
            <a:off x="1733258" y="3352800"/>
            <a:ext cx="1192806" cy="3102157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6D7EF-1FF7-4C97-B888-D9BDEC820E10}"/>
              </a:ext>
            </a:extLst>
          </p:cNvPr>
          <p:cNvSpPr/>
          <p:nvPr/>
        </p:nvSpPr>
        <p:spPr>
          <a:xfrm>
            <a:off x="3873988" y="4209428"/>
            <a:ext cx="5391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r>
              <a:rPr lang="en-US" altLang="ko-KR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속성이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올바르게 들어가 있는 것을</a:t>
            </a:r>
            <a:r>
              <a:rPr lang="en-US" altLang="ko-KR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</a:t>
            </a:r>
            <a:endParaRPr lang="en-US" altLang="ko-KR" sz="28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492828"/>
            <a:ext cx="91362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 구체화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3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배포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6. </a:t>
            </a:r>
            <a:r>
              <a:rPr lang="ko-KR" altLang="en-US" sz="3600">
                <a:latin typeface="나눔스퀘어_ac Bold"/>
                <a:ea typeface="나눔스퀘어_ac Bold"/>
              </a:rPr>
              <a:t>기 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‘</a:t>
            </a:r>
            <a:r>
              <a:rPr lang="ko-KR" altLang="en-US" sz="3600">
                <a:latin typeface="나눔스퀘어_ac Bold"/>
                <a:ea typeface="나눔스퀘어_ac Bold"/>
              </a:rPr>
              <a:t>예측</a:t>
            </a:r>
            <a:r>
              <a:rPr lang="en-US" altLang="ko-KR" sz="3600">
                <a:latin typeface="나눔스퀘어_ac Bold"/>
                <a:ea typeface="나눔스퀘어_ac Bold"/>
              </a:rPr>
              <a:t>’</a:t>
            </a:r>
            <a:r>
              <a:rPr lang="ko-KR" altLang="en-US" sz="3600">
                <a:latin typeface="나눔스퀘어_ac Bold"/>
                <a:ea typeface="나눔스퀘어_ac Bold"/>
              </a:rPr>
              <a:t>의 한계</a:t>
            </a:r>
            <a:endParaRPr lang="en-US" altLang="ko-KR" sz="32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639" y="2765076"/>
            <a:ext cx="8871437" cy="277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1. </a:t>
            </a:r>
            <a:r>
              <a:rPr lang="ko-KR" altLang="en-US" sz="3200">
                <a:latin typeface="나눔스퀘어_ac Bold"/>
                <a:ea typeface="나눔스퀘어_ac Bold"/>
              </a:rPr>
              <a:t>대상 데이터의 양적 한계 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</a:p>
          <a:p>
            <a:pPr lvl="0">
              <a:defRPr lang="ko-KR"/>
            </a:pP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2. </a:t>
            </a:r>
            <a:r>
              <a:rPr lang="ko-KR" altLang="en-US" sz="3200">
                <a:latin typeface="나눔스퀘어_ac Bold"/>
                <a:ea typeface="나눔스퀘어_ac Bold"/>
              </a:rPr>
              <a:t>신뢰도 문제</a:t>
            </a:r>
            <a:r>
              <a:rPr lang="en-US" altLang="ko-KR" sz="3200">
                <a:latin typeface="나눔스퀘어_ac Bold"/>
                <a:ea typeface="나눔스퀘어_ac Bold"/>
              </a:rPr>
              <a:t>, </a:t>
            </a:r>
            <a:r>
              <a:rPr lang="ko-KR" altLang="en-US" sz="3200">
                <a:latin typeface="나눔스퀘어_ac Bold"/>
                <a:ea typeface="나눔스퀘어_ac Bold"/>
              </a:rPr>
              <a:t>예측이 불가능한 </a:t>
            </a:r>
            <a:r>
              <a:rPr lang="en-US" altLang="ko-KR" sz="3200"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latin typeface="나눔스퀘어_ac Bold"/>
                <a:ea typeface="나눔스퀘어_ac Bold"/>
              </a:rPr>
              <a:t>돌발 변수</a:t>
            </a:r>
            <a:r>
              <a:rPr lang="en-US" altLang="ko-KR" sz="3200">
                <a:latin typeface="나눔스퀘어_ac Bold"/>
                <a:ea typeface="나눔스퀘어_ac Bold"/>
              </a:rPr>
              <a:t>’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</a:p>
          <a:p>
            <a:pPr lvl="0">
              <a:defRPr lang="ko-KR"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40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MySQL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MySQL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임포트하기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와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MySQL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(https://lsjsj92.tistory.com/480)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60648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*</a:t>
            </a:r>
            <a:r>
              <a:rPr lang="ko-KR" altLang="en-US" sz="3600" dirty="0">
                <a:latin typeface="나눔스퀘어_ac Bold"/>
                <a:ea typeface="나눔스퀘어_ac Bold"/>
              </a:rPr>
              <a:t>. 공 모 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2113255"/>
            <a:ext cx="1107737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3200" dirty="0">
                <a:latin typeface="나눔스퀘어_ac Bold"/>
                <a:ea typeface="나눔스퀘어_ac Bold"/>
              </a:rPr>
              <a:t>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1)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과목을 통해 팀원들과 함께하며 데이터를 분석하는 것의 재미를 알게 되었음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2)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빅 데이터를 가공하는 방식에 따라 기존에 생각하지 못했던 새로운 결과를 이끌어 낼 수 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3)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창업에 관심</a:t>
            </a:r>
            <a:r>
              <a:rPr lang="en-US" altLang="ko-KR" sz="20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사업가에게 도움을 주거나 창업 아이디어를 내놓는다면 좋을 것이라고 생각함 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4)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팀이 진행하는 프로젝트의 중소기업 데이터와 연계하면 더 새로운 가치를 만들어 낼 수 있을 것 같아서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7774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서비스 형태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369981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993431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기업의 유동성 관련 지표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로 도산가능성 산출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해당 부분 관련 취약점을 알 수 있음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컨설팅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678856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721190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679669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 환경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87707-670D-4424-8E14-28CAE57F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51787"/>
              </p:ext>
            </p:extLst>
          </p:nvPr>
        </p:nvGraphicFramePr>
        <p:xfrm>
          <a:off x="990631" y="1882128"/>
          <a:ext cx="9610150" cy="4280547"/>
        </p:xfrm>
        <a:graphic>
          <a:graphicData uri="http://schemas.openxmlformats.org/drawingml/2006/table">
            <a:tbl>
              <a:tblPr/>
              <a:tblGrid>
                <a:gridCol w="2547968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7062182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8679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운 영 체 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MS Windows 10 (Education, Build 18362)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8679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발 언 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3 (Version 3.7)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8679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데이터베이스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MySQL (</a:t>
                      </a: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Version </a:t>
                      </a:r>
                      <a:r>
                        <a:rPr lang="en-US" altLang="ko-KR" sz="20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4631"/>
                  </a:ext>
                </a:extLst>
              </a:tr>
              <a:tr h="808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 (Version 2.1.1)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1206"/>
                  </a:ext>
                </a:extLst>
              </a:tr>
              <a:tr h="8679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개발자 도구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Notobook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(Version 6.0.0, for Data Refining)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MS Visual Studio Code (Version 1.45, for Using Django)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6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개발언어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6" y="1773117"/>
            <a:ext cx="58462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개발언어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Python 3.7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 도구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Notebook 6.0.0)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B5E75-1192-44AE-B3F2-D71401AD9889}"/>
              </a:ext>
            </a:extLst>
          </p:cNvPr>
          <p:cNvSpPr txBox="1"/>
          <p:nvPr/>
        </p:nvSpPr>
        <p:spPr>
          <a:xfrm>
            <a:off x="1202266" y="3031538"/>
            <a:ext cx="9141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: 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간결한 코드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 라이브러리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편의성 측면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 : Python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데이터 가공과 분석을 진행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코드와 그에 대한 실행결과가 하나의 파일로 저장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데이터 가공이나 수치해석 등의 분야에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1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데이터베이스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6" y="1935042"/>
            <a:ext cx="97884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(Database; DB)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MySQL</a:t>
            </a: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본래 </a:t>
            </a:r>
            <a:r>
              <a:rPr lang="en-US" altLang="ko-KR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내장 </a:t>
            </a:r>
            <a:r>
              <a:rPr lang="en-US" altLang="ko-KR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DB(SQLite, PostgreSQL)</a:t>
            </a: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사용하려고 했으나</a:t>
            </a:r>
            <a:endParaRPr lang="en-US" altLang="ko-KR" sz="2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- DB</a:t>
            </a: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 연동 과정에서 오류 발생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 : Oracle DB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같은 데이터베이스 관리 시스템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(DBMS)</a:t>
            </a:r>
          </a:p>
          <a:p>
            <a:pPr lvl="0" algn="just">
              <a:defRPr/>
            </a:pP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Oracle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대비 기능은 떨어지지만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오픈소스이므로 비상업적 사용에 제한이 없음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가격적 측면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SQL(Structured Query language;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구조화된 </a:t>
            </a:r>
            <a:r>
              <a:rPr lang="ko-KR" altLang="en-US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질의어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표준을 사용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연동하는 과정이 간단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72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3.4 </a:t>
            </a:r>
            <a:r>
              <a:rPr lang="ko-KR" altLang="en-US" sz="28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프레임워크</a:t>
            </a:r>
            <a:endParaRPr lang="ko-KR" altLang="en-US" sz="36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7475A-C2FE-4718-A506-0442B77BC826}"/>
              </a:ext>
            </a:extLst>
          </p:cNvPr>
          <p:cNvSpPr txBox="1"/>
          <p:nvPr/>
        </p:nvSpPr>
        <p:spPr>
          <a:xfrm>
            <a:off x="1202266" y="1773117"/>
            <a:ext cx="58462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Django </a:t>
            </a:r>
            <a:r>
              <a:rPr lang="en-US" altLang="ko-KR" sz="2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2.1.1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 도구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MS Visual Studio Code 1.45)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BC7F9-5F55-451A-A5CB-ABE958EDF0E7}"/>
              </a:ext>
            </a:extLst>
          </p:cNvPr>
          <p:cNvSpPr txBox="1"/>
          <p:nvPr/>
        </p:nvSpPr>
        <p:spPr>
          <a:xfrm>
            <a:off x="1202266" y="3031538"/>
            <a:ext cx="9922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: 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 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Spring, JSP,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Node.js(Express)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기반으로 동작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팀은 개발 언어로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Django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웹 개발 과정에서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사용했던 팀원의 경험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MS Visual Studio Code 1.45 : 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개발에서 사용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Eclipse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다른 개발자 도구로도 가능하지만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 Studio Code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개발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확장성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편의성 측면에서 우수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 플러그인 설치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원격 서버 연결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CF9A9-6882-43E5-89AC-3E2ADFF42849}"/>
              </a:ext>
            </a:extLst>
          </p:cNvPr>
          <p:cNvSpPr txBox="1"/>
          <p:nvPr/>
        </p:nvSpPr>
        <p:spPr>
          <a:xfrm>
            <a:off x="5960705" y="473072"/>
            <a:ext cx="3434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웹페이지 구현에 필요한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클래스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라이브러리의 모음</a:t>
            </a:r>
            <a:endParaRPr lang="en-US" altLang="ko-KR" sz="2000" dirty="0">
              <a:solidFill>
                <a:srgbClr val="333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5B26-208B-4C47-B328-71E5C13570E5}"/>
              </a:ext>
            </a:extLst>
          </p:cNvPr>
          <p:cNvSpPr txBox="1"/>
          <p:nvPr/>
        </p:nvSpPr>
        <p:spPr>
          <a:xfrm>
            <a:off x="5173981" y="1813757"/>
            <a:ext cx="5846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AWS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최신버전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(Version 3.-.-)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미지원</a:t>
            </a:r>
            <a:endParaRPr lang="en-US" altLang="ko-KR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0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2923</Words>
  <Application>Microsoft Office PowerPoint</Application>
  <PresentationFormat>와이드스크린</PresentationFormat>
  <Paragraphs>554</Paragraphs>
  <Slides>33</Slides>
  <Notes>21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재혁 조</cp:lastModifiedBy>
  <cp:revision>181</cp:revision>
  <dcterms:created xsi:type="dcterms:W3CDTF">2020-04-08T05:57:19Z</dcterms:created>
  <dcterms:modified xsi:type="dcterms:W3CDTF">2020-05-27T12:23:04Z</dcterms:modified>
  <cp:version>0906.0100.01</cp:version>
</cp:coreProperties>
</file>