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81" r:id="rId6"/>
    <p:sldId id="260" r:id="rId7"/>
    <p:sldId id="282" r:id="rId8"/>
    <p:sldId id="283" r:id="rId9"/>
    <p:sldId id="284" r:id="rId10"/>
    <p:sldId id="285" r:id="rId11"/>
    <p:sldId id="261" r:id="rId12"/>
    <p:sldId id="262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6" r:id="rId25"/>
    <p:sldId id="287" r:id="rId26"/>
    <p:sldId id="277" r:id="rId27"/>
    <p:sldId id="278" r:id="rId28"/>
    <p:sldId id="280" r:id="rId29"/>
    <p:sldId id="27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3" autoAdjust="0"/>
    <p:restoredTop sz="94860"/>
  </p:normalViewPr>
  <p:slideViewPr>
    <p:cSldViewPr snapToGrid="0">
      <p:cViewPr varScale="1">
        <p:scale>
          <a:sx n="96" d="100"/>
          <a:sy n="96" d="100"/>
        </p:scale>
        <p:origin x="78" y="378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232EAAE-1C52-49DA-A625-0A3E9295340B}" type="datetime1">
              <a:rPr lang="ko-KR" altLang="en-US"/>
              <a:pPr lvl="0">
                <a:defRPr lang="ko-KR" altLang="en-US"/>
              </a:pPr>
              <a:t>2020-05-26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03433AD-3315-4CAE-BE64-534C5CA805EC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</a:p>
          <a:p>
            <a:pPr lvl="0">
              <a:defRPr lang="ko-KR" altLang="en-US"/>
            </a:pPr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pPr lvl="0">
              <a:defRPr lang="ko-KR" altLang="en-US"/>
            </a:pPr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</a:p>
          <a:p>
            <a:pPr lvl="0">
              <a:defRPr lang="ko-KR" altLang="en-US"/>
            </a:pPr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392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315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</a:p>
          <a:p>
            <a:pPr lvl="0">
              <a:defRPr lang="ko-KR" altLang="en-US"/>
            </a:pPr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pPr lvl="0">
              <a:defRPr lang="ko-KR" altLang="en-US"/>
            </a:pPr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</a:p>
          <a:p>
            <a:pPr lvl="0">
              <a:defRPr lang="ko-KR" altLang="en-US"/>
            </a:pPr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828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</a:p>
          <a:p>
            <a:pPr lvl="0">
              <a:defRPr lang="ko-KR" altLang="en-US"/>
            </a:pPr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pPr lvl="0">
              <a:defRPr lang="ko-KR" altLang="en-US"/>
            </a:pPr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</a:p>
          <a:p>
            <a:pPr lvl="0">
              <a:defRPr lang="ko-KR" altLang="en-US"/>
            </a:pPr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86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</a:p>
          <a:p>
            <a:pPr lvl="0">
              <a:defRPr lang="ko-KR" altLang="en-US"/>
            </a:pPr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pPr lvl="0">
              <a:defRPr lang="ko-KR" altLang="en-US"/>
            </a:pPr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</a:p>
          <a:p>
            <a:pPr lvl="0">
              <a:defRPr lang="ko-KR" altLang="en-US"/>
            </a:pPr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44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 dirty="0"/>
              <a:t>파이썬 </a:t>
            </a:r>
            <a:r>
              <a:rPr lang="ko-KR" altLang="en-US" dirty="0" err="1"/>
              <a:t>쓰는이유</a:t>
            </a:r>
            <a:endParaRPr lang="ko-KR" altLang="en-US" dirty="0"/>
          </a:p>
          <a:p>
            <a:pPr lvl="0">
              <a:defRPr lang="ko-KR" altLang="en-US"/>
            </a:pPr>
            <a:r>
              <a:rPr lang="ko-KR" altLang="en-US" dirty="0"/>
              <a:t>통계데이터를 </a:t>
            </a:r>
            <a:r>
              <a:rPr lang="ko-KR" altLang="en-US" dirty="0" err="1"/>
              <a:t>가공할때</a:t>
            </a:r>
            <a:r>
              <a:rPr lang="ko-KR" altLang="en-US" dirty="0"/>
              <a:t> 바로바로 결과를 출력할 수 있으므로</a:t>
            </a:r>
            <a:r>
              <a:rPr lang="en-US" altLang="ko-KR" dirty="0"/>
              <a:t>(</a:t>
            </a:r>
            <a:r>
              <a:rPr lang="ko-KR" altLang="en-US" dirty="0"/>
              <a:t>인터프리터 방식언어</a:t>
            </a:r>
            <a:r>
              <a:rPr lang="en-US" altLang="ko-KR" dirty="0"/>
              <a:t>) </a:t>
            </a:r>
            <a:r>
              <a:rPr lang="ko-KR" altLang="en-US" dirty="0"/>
              <a:t>편리하고</a:t>
            </a:r>
          </a:p>
          <a:p>
            <a:pPr lvl="0">
              <a:defRPr lang="ko-KR" altLang="en-US"/>
            </a:pPr>
            <a:r>
              <a:rPr lang="ko-KR" altLang="en-US" dirty="0"/>
              <a:t>예측모델을 생성</a:t>
            </a:r>
            <a:r>
              <a:rPr lang="en-US" altLang="ko-KR" dirty="0"/>
              <a:t>/</a:t>
            </a:r>
            <a:r>
              <a:rPr lang="ko-KR" altLang="en-US" dirty="0"/>
              <a:t>검증하는 각종 라이브러리</a:t>
            </a:r>
            <a:r>
              <a:rPr lang="en-US" altLang="ko-KR" dirty="0"/>
              <a:t>(</a:t>
            </a:r>
            <a:r>
              <a:rPr lang="ko-KR" altLang="en-US" dirty="0"/>
              <a:t>모듈</a:t>
            </a:r>
            <a:r>
              <a:rPr lang="en-US" altLang="ko-KR" dirty="0"/>
              <a:t>)</a:t>
            </a:r>
            <a:r>
              <a:rPr lang="ko-KR" altLang="en-US" dirty="0"/>
              <a:t>가 이미 여럿 구현되어 있기때문에 직접 해당 기능을 구현하지 않아도 된다는 것이 강점</a:t>
            </a:r>
          </a:p>
          <a:p>
            <a:pPr lvl="0">
              <a:defRPr lang="ko-KR" altLang="en-US"/>
            </a:pPr>
            <a:endParaRPr lang="en-US" altLang="ko-KR" dirty="0"/>
          </a:p>
          <a:p>
            <a:pPr lvl="0">
              <a:defRPr lang="ko-KR" altLang="en-US"/>
            </a:pPr>
            <a:r>
              <a:rPr lang="ko-KR" altLang="en-US" dirty="0"/>
              <a:t>웹 프레임워크 </a:t>
            </a:r>
            <a:r>
              <a:rPr lang="en-US" altLang="ko-KR" dirty="0"/>
              <a:t>: </a:t>
            </a:r>
            <a:r>
              <a:rPr lang="ko-KR" altLang="en-US" dirty="0"/>
              <a:t>왜 장고인가</a:t>
            </a:r>
            <a:r>
              <a:rPr lang="en-US" altLang="ko-KR" dirty="0"/>
              <a:t>?</a:t>
            </a:r>
          </a:p>
          <a:p>
            <a:pPr lvl="0">
              <a:defRPr lang="ko-KR" altLang="en-US"/>
            </a:pPr>
            <a:r>
              <a:rPr lang="ko-KR" altLang="en-US" dirty="0" err="1"/>
              <a:t>파이썬을</a:t>
            </a:r>
            <a:r>
              <a:rPr lang="ko-KR" altLang="en-US" dirty="0"/>
              <a:t> 사용하고 있기 때문에 분석한 데이터</a:t>
            </a:r>
            <a:r>
              <a:rPr lang="en-US" altLang="ko-KR" dirty="0"/>
              <a:t>, </a:t>
            </a:r>
            <a:r>
              <a:rPr lang="ko-KR" altLang="en-US" dirty="0"/>
              <a:t>예측모델 등을 보여줄 때 동일한 언어 </a:t>
            </a:r>
            <a:r>
              <a:rPr lang="en-US" altLang="ko-KR" dirty="0"/>
              <a:t>– </a:t>
            </a:r>
            <a:r>
              <a:rPr lang="ko-KR" altLang="en-US" dirty="0"/>
              <a:t>가져다 쓰기 쉽다는 장점</a:t>
            </a:r>
          </a:p>
          <a:p>
            <a:pPr lvl="0">
              <a:defRPr lang="ko-KR" altLang="en-US"/>
            </a:pPr>
            <a:r>
              <a:rPr lang="ko-KR" altLang="en-US" dirty="0"/>
              <a:t>두번째로 자체적으로 데이터베이스 역할을 하는 기능이 있기 때문에 별도로 데이터베이스를 구축하지 않고 해당 기능을 </a:t>
            </a:r>
            <a:r>
              <a:rPr lang="ko-KR" altLang="en-US" dirty="0" err="1"/>
              <a:t>끌어다</a:t>
            </a:r>
            <a:r>
              <a:rPr lang="ko-KR" altLang="en-US" dirty="0"/>
              <a:t> 쓸 수 있다는 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776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평균값 채울시 소수로 기입되는 현상 </a:t>
            </a:r>
            <a:r>
              <a:rPr lang="en-US" altLang="ko-KR"/>
              <a:t>: round </a:t>
            </a:r>
            <a:r>
              <a:rPr lang="ko-KR" altLang="en-US"/>
              <a:t>함수를 사용해서 소수점 첫째자리에서 반올림하는 방식으로 다시 기입하였습니다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603433AD-3315-4CAE-BE64-534C5CA805EC}" type="slidenum">
              <a:rPr lang="en-US" altLang="en-US"/>
              <a:pPr lvl="0">
                <a:defRPr lang="ko-KR" altLang="en-US"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2D7E22-BA91-4375-B560-FC8EDCD62DF9}"/>
              </a:ext>
            </a:extLst>
          </p:cNvPr>
          <p:cNvSpPr/>
          <p:nvPr userDrawn="1"/>
        </p:nvSpPr>
        <p:spPr>
          <a:xfrm>
            <a:off x="1" y="1234997"/>
            <a:ext cx="2944023" cy="1471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49A4D-EA6F-48C8-9B24-DDBD26A6CFF1}"/>
              </a:ext>
            </a:extLst>
          </p:cNvPr>
          <p:cNvSpPr/>
          <p:nvPr userDrawn="1"/>
        </p:nvSpPr>
        <p:spPr>
          <a:xfrm>
            <a:off x="145456" y="1234998"/>
            <a:ext cx="11088289" cy="14719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A4D52-F840-4FDA-ACAE-24ADD024FC6B}"/>
              </a:ext>
            </a:extLst>
          </p:cNvPr>
          <p:cNvSpPr txBox="1"/>
          <p:nvPr userDrawn="1"/>
        </p:nvSpPr>
        <p:spPr>
          <a:xfrm>
            <a:off x="9833462" y="6519446"/>
            <a:ext cx="3104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INC-CAPSTONE DESIGN-1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0CFA9A-D6FF-4B36-8E10-CB05725FF6EB}"/>
              </a:ext>
            </a:extLst>
          </p:cNvPr>
          <p:cNvSpPr/>
          <p:nvPr userDrawn="1"/>
        </p:nvSpPr>
        <p:spPr>
          <a:xfrm>
            <a:off x="9708445" y="1234998"/>
            <a:ext cx="1525299" cy="14719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04292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본문" type="vertTx" preserve="1">
  <p:cSld name="제목 및 세로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E79AE-B7A5-4F05-AF7F-A85C32355E7B}" type="datetimeFigureOut">
              <a:rPr lang="ko-KR" altLang="en-US" smtClean="0"/>
              <a:t>2020-05-26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9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및 설명" type="objTx" preserve="1">
  <p:cSld name="내용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  <a:p>
            <a:pPr lvl="1">
              <a:defRPr lang="ko-KR" altLang="en-US"/>
            </a:pPr>
            <a:r>
              <a:rPr lang="ko-KR" altLang="en-US"/>
              <a:t>두 번째 수준</a:t>
            </a:r>
          </a:p>
          <a:p>
            <a:pPr lvl="2">
              <a:defRPr lang="ko-KR" altLang="en-US"/>
            </a:pPr>
            <a:r>
              <a:rPr lang="ko-KR" altLang="en-US"/>
              <a:t>세 번째 수준</a:t>
            </a:r>
          </a:p>
          <a:p>
            <a:pPr lvl="3">
              <a:defRPr lang="ko-KR" altLang="en-US"/>
            </a:pPr>
            <a:r>
              <a:rPr lang="ko-KR" altLang="en-US"/>
              <a:t>네 번째 수준</a:t>
            </a:r>
          </a:p>
          <a:p>
            <a:pPr lvl="4">
              <a:defRPr lang="ko-KR" altLang="en-US"/>
            </a:pPr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6E4E79AE-B7A5-4F05-AF7F-A85C32355E7B}" type="datetime1">
              <a:rPr lang="ko-KR" altLang="en-US"/>
              <a:pPr lvl="0">
                <a:defRPr lang="ko-KR" altLang="en-US"/>
              </a:pPr>
              <a:t>2020-05-26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CFFA47AD-0A01-4A32-9956-9C2C69841051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E79AE-B7A5-4F05-AF7F-A85C32355E7B}" type="datetimeFigureOut">
              <a:rPr lang="ko-KR" altLang="en-US" smtClean="0"/>
              <a:t>2020-05-26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47AD-0A01-4A32-9956-9C2C6984105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501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ntilibrary.org/700" TargetMode="External"/><Relationship Id="rId2" Type="http://schemas.openxmlformats.org/officeDocument/2006/relationships/hyperlink" Target="https://m.blog.naver.com/PostView.nhn?blogId=wiseyoun07&amp;logNo=221135110180&amp;proxyReferer=https:%2F%2Fwww.google.com%2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juneyr.dev/2018-02-19/make-bulk-update-from-csv-django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.post.naver.com/viewer/postView.nhn?volumeNo=27655737&amp;memberNo=36383232&amp;vType=VERTICA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843406"/>
            <a:ext cx="2208017" cy="1147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_ac Bold"/>
              <a:ea typeface="나눔스퀘어_ac Bold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9091" y="843407"/>
            <a:ext cx="9566637" cy="11478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5483" y="3692092"/>
            <a:ext cx="43665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학          기</a:t>
            </a:r>
            <a:r>
              <a:rPr lang="en-US" altLang="ko-KR" dirty="0">
                <a:latin typeface="나눔스퀘어_ac Bold"/>
                <a:ea typeface="나눔스퀘어_ac Bold"/>
              </a:rPr>
              <a:t>		2020-1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강          의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산학 </a:t>
            </a:r>
            <a:r>
              <a:rPr lang="ko-KR" altLang="en-US" dirty="0" err="1">
                <a:latin typeface="나눔스퀘어_ac Bold"/>
                <a:ea typeface="나눔스퀘어_ac Bold"/>
              </a:rPr>
              <a:t>캡스톤디자인</a:t>
            </a:r>
            <a:r>
              <a:rPr lang="en-US" altLang="ko-KR" dirty="0">
                <a:latin typeface="나눔스퀘어_ac Bold"/>
                <a:ea typeface="나눔스퀘어_ac Bold"/>
              </a:rPr>
              <a:t>-1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지 도 교 수</a:t>
            </a:r>
            <a:r>
              <a:rPr lang="en-US" altLang="ko-KR" b="1" dirty="0">
                <a:latin typeface="나눔스퀘어_ac Bold"/>
                <a:ea typeface="나눔스퀘어_ac Bold"/>
              </a:rPr>
              <a:t>	</a:t>
            </a: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정 현 </a:t>
            </a:r>
            <a:r>
              <a:rPr lang="ko-KR" altLang="en-US" dirty="0" err="1">
                <a:latin typeface="나눔스퀘어_ac Bold"/>
                <a:ea typeface="나눔스퀘어_ac Bold"/>
              </a:rPr>
              <a:t>숙</a:t>
            </a:r>
            <a:endParaRPr lang="ko-KR" altLang="en-US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장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임 형 열</a:t>
            </a: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조          원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  <a:r>
              <a:rPr lang="ko-KR" altLang="en-US" dirty="0">
                <a:latin typeface="나눔스퀘어_ac Bold"/>
                <a:ea typeface="나눔스퀘어_ac Bold"/>
              </a:rPr>
              <a:t>김 동 진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조 재 혁</a:t>
            </a:r>
          </a:p>
          <a:p>
            <a:pPr lvl="0"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			</a:t>
            </a:r>
            <a:r>
              <a:rPr lang="ko-KR" altLang="en-US" dirty="0">
                <a:latin typeface="나눔스퀘어_ac Bold"/>
                <a:ea typeface="나눔스퀘어_ac Bold"/>
              </a:rPr>
              <a:t>김 태 완</a:t>
            </a:r>
          </a:p>
          <a:p>
            <a:pPr lvl="0">
              <a:defRPr/>
            </a:pPr>
            <a:endParaRPr lang="en-US" altLang="ko-KR" dirty="0"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ko-KR" altLang="en-US" b="1" dirty="0">
                <a:latin typeface="나눔스퀘어_ac ExtraBold"/>
                <a:ea typeface="나눔스퀘어_ac ExtraBold"/>
              </a:rPr>
              <a:t>발 표 일 자</a:t>
            </a:r>
            <a:r>
              <a:rPr lang="en-US" altLang="ko-KR" dirty="0">
                <a:latin typeface="나눔스퀘어_ac Bold"/>
                <a:ea typeface="나눔스퀘어_ac Bold"/>
              </a:rPr>
              <a:t>		2020. 5. 28. </a:t>
            </a: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ko-KR" altLang="en-US" sz="1400" dirty="0">
                <a:latin typeface="나눔스퀘어_ac Bold"/>
                <a:ea typeface="나눔스퀘어_ac Bold"/>
              </a:rPr>
              <a:t>목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59747" y="843406"/>
            <a:ext cx="1315981" cy="11478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나눔스퀘어_ac Bold"/>
              <a:ea typeface="나눔스퀘어_ac Bold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3879" y="890468"/>
            <a:ext cx="8025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CAR: </a:t>
            </a:r>
            <a:r>
              <a:rPr lang="en-US" altLang="ko-KR" sz="28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Corporates Analysis of the Risk</a:t>
            </a:r>
            <a:endParaRPr lang="ko-KR" altLang="en-US" sz="36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endParaRPr lang="en-US" altLang="ko-KR" sz="200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중소벤처기업부 제공 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‘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중소기업 관련 데이터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를 활용한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전남 기업 도산위험성 분석</a:t>
            </a:r>
            <a:r>
              <a:rPr lang="en-US" altLang="ko-KR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)</a:t>
            </a:r>
            <a:endParaRPr lang="ko-KR" altLang="en-US" dirty="0">
              <a:solidFill>
                <a:schemeClr val="bg1"/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8" y="588668"/>
            <a:ext cx="9046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3.4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전체 환경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3EE0C-73A3-4C2A-B2CC-3219C0192B25}"/>
              </a:ext>
            </a:extLst>
          </p:cNvPr>
          <p:cNvSpPr txBox="1"/>
          <p:nvPr/>
        </p:nvSpPr>
        <p:spPr>
          <a:xfrm>
            <a:off x="1202266" y="1935042"/>
            <a:ext cx="61725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3.7 :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Jupyter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Notebook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설치시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먼저 설치됨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9878A-20AB-40D8-97ED-87B128759137}"/>
              </a:ext>
            </a:extLst>
          </p:cNvPr>
          <p:cNvSpPr txBox="1"/>
          <p:nvPr/>
        </p:nvSpPr>
        <p:spPr>
          <a:xfrm>
            <a:off x="1202266" y="2591231"/>
            <a:ext cx="5910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en-US" altLang="ko-KR" sz="24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: </a:t>
            </a:r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Microsoft Visual Studio Code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설치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1AF97-F83F-4640-A3B2-0855EF28F5B2}"/>
              </a:ext>
            </a:extLst>
          </p:cNvPr>
          <p:cNvSpPr txBox="1"/>
          <p:nvPr/>
        </p:nvSpPr>
        <p:spPr>
          <a:xfrm>
            <a:off x="1202266" y="3247420"/>
            <a:ext cx="4659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58947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569FFFEB-9F3B-4A1E-B505-00F0AEE3DBAB}"/>
              </a:ext>
            </a:extLst>
          </p:cNvPr>
          <p:cNvGrpSpPr/>
          <p:nvPr/>
        </p:nvGrpSpPr>
        <p:grpSpPr>
          <a:xfrm>
            <a:off x="6585588" y="1655183"/>
            <a:ext cx="5808049" cy="775656"/>
            <a:chOff x="6585588" y="1655183"/>
            <a:chExt cx="5808049" cy="77565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6A19A51-63C7-4E2B-8F89-8E272AAF49CE}"/>
                </a:ext>
              </a:extLst>
            </p:cNvPr>
            <p:cNvSpPr/>
            <p:nvPr/>
          </p:nvSpPr>
          <p:spPr>
            <a:xfrm>
              <a:off x="6585588" y="1711822"/>
              <a:ext cx="256054" cy="256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0</a:t>
              </a:r>
              <a:endParaRPr lang="ko-KR" altLang="en-US" sz="2800" b="1" dirty="0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E9C0C44-AB59-407C-8772-CB211964910B}"/>
                </a:ext>
              </a:extLst>
            </p:cNvPr>
            <p:cNvSpPr/>
            <p:nvPr/>
          </p:nvSpPr>
          <p:spPr>
            <a:xfrm>
              <a:off x="6585588" y="2118146"/>
              <a:ext cx="256054" cy="2560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1</a:t>
              </a:r>
              <a:endParaRPr lang="ko-KR" altLang="en-US" sz="2800" b="1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BD0780D-9315-4692-8CF9-E23F91E9B93E}"/>
                </a:ext>
              </a:extLst>
            </p:cNvPr>
            <p:cNvSpPr/>
            <p:nvPr/>
          </p:nvSpPr>
          <p:spPr>
            <a:xfrm>
              <a:off x="6841642" y="1655183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중소벤처기업부 웹사이트 ‘중소기업’ </a:t>
              </a:r>
              <a:r>
                <a:rPr lang="ko-KR" altLang="en-US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관련 데이터셋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77B8F01-C9FC-4C21-8D24-E6D8FD2574A1}"/>
                </a:ext>
              </a:extLst>
            </p:cNvPr>
            <p:cNvSpPr/>
            <p:nvPr/>
          </p:nvSpPr>
          <p:spPr>
            <a:xfrm>
              <a:off x="6841642" y="2061507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데이터셋을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*.CSV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파일로 가져옴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(1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년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12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A4A1A26-4780-4917-A491-1EA03C985781}"/>
              </a:ext>
            </a:extLst>
          </p:cNvPr>
          <p:cNvGrpSpPr/>
          <p:nvPr/>
        </p:nvGrpSpPr>
        <p:grpSpPr>
          <a:xfrm>
            <a:off x="6585588" y="2539245"/>
            <a:ext cx="5808049" cy="1584754"/>
            <a:chOff x="6585588" y="2539245"/>
            <a:chExt cx="5808049" cy="158475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557F9B4-DBF0-42CE-87B0-387600D069E9}"/>
                </a:ext>
              </a:extLst>
            </p:cNvPr>
            <p:cNvSpPr/>
            <p:nvPr/>
          </p:nvSpPr>
          <p:spPr>
            <a:xfrm>
              <a:off x="6585588" y="2595394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D36C5150-D079-45ED-B2D0-74D25D0EA604}"/>
                </a:ext>
              </a:extLst>
            </p:cNvPr>
            <p:cNvSpPr/>
            <p:nvPr/>
          </p:nvSpPr>
          <p:spPr>
            <a:xfrm>
              <a:off x="6585588" y="2996880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3</a:t>
              </a:r>
              <a:endParaRPr lang="ko-KR" altLang="en-US" sz="1400" b="1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E59E555-0423-415E-B4F6-81D8FD699EDA}"/>
                </a:ext>
              </a:extLst>
            </p:cNvPr>
            <p:cNvSpPr/>
            <p:nvPr/>
          </p:nvSpPr>
          <p:spPr>
            <a:xfrm>
              <a:off x="6585588" y="3398366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4</a:t>
              </a:r>
              <a:endParaRPr lang="ko-KR" altLang="en-US" sz="1400" b="1" dirty="0"/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A56E2CC-8EBC-492C-BC2C-D66EB63ACF0A}"/>
                </a:ext>
              </a:extLst>
            </p:cNvPr>
            <p:cNvSpPr/>
            <p:nvPr/>
          </p:nvSpPr>
          <p:spPr>
            <a:xfrm>
              <a:off x="6585588" y="3799852"/>
              <a:ext cx="256054" cy="2560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5</a:t>
              </a:r>
              <a:endParaRPr lang="ko-KR" altLang="en-US" sz="1400" b="1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C6D6D283-9158-453B-A55F-CC7BE3A47696}"/>
                </a:ext>
              </a:extLst>
            </p:cNvPr>
            <p:cNvSpPr/>
            <p:nvPr/>
          </p:nvSpPr>
          <p:spPr>
            <a:xfrm>
              <a:off x="6841642" y="2539245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불필요 요소 삭제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추출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 소재 기업만 추출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431DEF1-9F2C-4053-B2AC-E9526A3FFF76}"/>
                </a:ext>
              </a:extLst>
            </p:cNvPr>
            <p:cNvSpPr/>
            <p:nvPr/>
          </p:nvSpPr>
          <p:spPr>
            <a:xfrm>
              <a:off x="6841642" y="2942019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가공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결측치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채움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기업코드 변환</a:t>
              </a: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14ECE5F-19E8-4EFE-8325-4A1F0192A147}"/>
                </a:ext>
              </a:extLst>
            </p:cNvPr>
            <p:cNvSpPr/>
            <p:nvPr/>
          </p:nvSpPr>
          <p:spPr>
            <a:xfrm>
              <a:off x="6841642" y="3348343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데이터프레임 분리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기업별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같은 기업코드를 갖는 데이터 </a:t>
              </a: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EA29A20-3636-452B-AE26-60C00822F7B9}"/>
                </a:ext>
              </a:extLst>
            </p:cNvPr>
            <p:cNvSpPr/>
            <p:nvPr/>
          </p:nvSpPr>
          <p:spPr>
            <a:xfrm>
              <a:off x="6841642" y="3754667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저장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: DB(MySQL)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에 저장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814C80-3932-4AD9-80BA-B77CFBC5AE8F}"/>
              </a:ext>
            </a:extLst>
          </p:cNvPr>
          <p:cNvGrpSpPr/>
          <p:nvPr/>
        </p:nvGrpSpPr>
        <p:grpSpPr>
          <a:xfrm>
            <a:off x="6585588" y="4278254"/>
            <a:ext cx="5808049" cy="1991078"/>
            <a:chOff x="6585588" y="4278254"/>
            <a:chExt cx="5808049" cy="1991078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AEBC625-48DD-4E70-B4D9-BBBEFCBEEA14}"/>
                </a:ext>
              </a:extLst>
            </p:cNvPr>
            <p:cNvSpPr/>
            <p:nvPr/>
          </p:nvSpPr>
          <p:spPr>
            <a:xfrm>
              <a:off x="6585588" y="4315579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6</a:t>
              </a:r>
              <a:endParaRPr lang="ko-KR" altLang="en-US" sz="2800" b="1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EE10D32-4A1F-41B3-875B-FB0214D39EAB}"/>
                </a:ext>
              </a:extLst>
            </p:cNvPr>
            <p:cNvSpPr/>
            <p:nvPr/>
          </p:nvSpPr>
          <p:spPr>
            <a:xfrm>
              <a:off x="6585588" y="4718538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7</a:t>
              </a:r>
              <a:endParaRPr lang="ko-KR" altLang="en-US" sz="2800" b="1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AEB38E4-CAA9-4FC0-8961-E1E3BE7BEA81}"/>
                </a:ext>
              </a:extLst>
            </p:cNvPr>
            <p:cNvSpPr/>
            <p:nvPr/>
          </p:nvSpPr>
          <p:spPr>
            <a:xfrm>
              <a:off x="6585588" y="5121497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8</a:t>
              </a:r>
              <a:endParaRPr lang="ko-KR" altLang="en-US" sz="2800" b="1" dirty="0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218CEAD-8AA0-43DE-81E2-6E73F75E701C}"/>
                </a:ext>
              </a:extLst>
            </p:cNvPr>
            <p:cNvSpPr/>
            <p:nvPr/>
          </p:nvSpPr>
          <p:spPr>
            <a:xfrm>
              <a:off x="6585588" y="5524456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9</a:t>
              </a:r>
              <a:endParaRPr lang="ko-KR" altLang="en-US" sz="2800" b="1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0F9F685-D17E-4E78-AEFA-2D5C79CFD3E7}"/>
                </a:ext>
              </a:extLst>
            </p:cNvPr>
            <p:cNvSpPr/>
            <p:nvPr/>
          </p:nvSpPr>
          <p:spPr>
            <a:xfrm>
              <a:off x="6585588" y="5934799"/>
              <a:ext cx="256054" cy="256054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400" b="1" dirty="0"/>
                <a:t>10</a:t>
              </a:r>
              <a:endParaRPr lang="ko-KR" altLang="en-US" sz="2800" b="1" dirty="0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8BBC3B90-DD86-4DEB-B545-34D1527710B9}"/>
                </a:ext>
              </a:extLst>
            </p:cNvPr>
            <p:cNvSpPr/>
            <p:nvPr/>
          </p:nvSpPr>
          <p:spPr>
            <a:xfrm>
              <a:off x="6841642" y="4278254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정제된 기업 데이터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 소재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8BF6C133-2304-4760-BA0B-9F93A9C46E25}"/>
                </a:ext>
              </a:extLst>
            </p:cNvPr>
            <p:cNvSpPr/>
            <p:nvPr/>
          </p:nvSpPr>
          <p:spPr>
            <a:xfrm>
              <a:off x="6841642" y="4684578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데이터 시각화 및 결과 출력 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그래프화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웹 페이지로 출력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EE85E2B-8076-4FA5-8759-BBD3778C7185}"/>
                </a:ext>
              </a:extLst>
            </p:cNvPr>
            <p:cNvSpPr/>
            <p:nvPr/>
          </p:nvSpPr>
          <p:spPr>
            <a:xfrm>
              <a:off x="6841642" y="5090902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Default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기본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소재지역 무관 도산가능성 상위 기업</a:t>
              </a: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417D690-7B2C-4D4A-B7C9-D0BCC79265F3}"/>
                </a:ext>
              </a:extLst>
            </p:cNvPr>
            <p:cNvSpPr/>
            <p:nvPr/>
          </p:nvSpPr>
          <p:spPr>
            <a:xfrm>
              <a:off x="6841642" y="5493676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Corporates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기업별 분석 페이지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검색한 기업에 대한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4DDAA53-C5E7-4B97-91A5-257AD4B48E5C}"/>
                </a:ext>
              </a:extLst>
            </p:cNvPr>
            <p:cNvSpPr/>
            <p:nvPr/>
          </p:nvSpPr>
          <p:spPr>
            <a:xfrm>
              <a:off x="6841642" y="5900000"/>
              <a:ext cx="55519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Regions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지역별 분석 페이지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소재 지역별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)</a:t>
              </a: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A3EB590-8ADD-4180-8FD3-BCAFF7DAEC4B}"/>
              </a:ext>
            </a:extLst>
          </p:cNvPr>
          <p:cNvSpPr/>
          <p:nvPr/>
        </p:nvSpPr>
        <p:spPr>
          <a:xfrm>
            <a:off x="348478" y="588668"/>
            <a:ext cx="9046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3.5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프로젝트 구조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DB876586-538C-4A5F-A90F-A8A75A72F2D9}"/>
              </a:ext>
            </a:extLst>
          </p:cNvPr>
          <p:cNvGrpSpPr/>
          <p:nvPr/>
        </p:nvGrpSpPr>
        <p:grpSpPr>
          <a:xfrm>
            <a:off x="347950" y="2583364"/>
            <a:ext cx="6020040" cy="2941092"/>
            <a:chOff x="347950" y="2583364"/>
            <a:chExt cx="6020040" cy="2941092"/>
          </a:xfrm>
        </p:grpSpPr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30D6DCAC-24F7-43AA-8860-570BAA5D6EA5}"/>
                </a:ext>
              </a:extLst>
            </p:cNvPr>
            <p:cNvGrpSpPr/>
            <p:nvPr/>
          </p:nvGrpSpPr>
          <p:grpSpPr>
            <a:xfrm>
              <a:off x="347950" y="2583364"/>
              <a:ext cx="6020040" cy="2941092"/>
              <a:chOff x="1362529" y="1427034"/>
              <a:chExt cx="5715240" cy="2757421"/>
            </a:xfrm>
          </p:grpSpPr>
          <p:grpSp>
            <p:nvGrpSpPr>
              <p:cNvPr id="104" name="그룹 103">
                <a:extLst>
                  <a:ext uri="{FF2B5EF4-FFF2-40B4-BE49-F238E27FC236}">
                    <a16:creationId xmlns:a16="http://schemas.microsoft.com/office/drawing/2014/main" id="{C57FA66D-08D5-47D4-A622-B2A630B8A6A7}"/>
                  </a:ext>
                </a:extLst>
              </p:cNvPr>
              <p:cNvGrpSpPr/>
              <p:nvPr/>
            </p:nvGrpSpPr>
            <p:grpSpPr>
              <a:xfrm>
                <a:off x="3039434" y="1427034"/>
                <a:ext cx="1387736" cy="412524"/>
                <a:chOff x="2807746" y="1559341"/>
                <a:chExt cx="1467024" cy="495370"/>
              </a:xfrm>
            </p:grpSpPr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AB82532C-CFAA-41E8-9444-CFEE6187B493}"/>
                    </a:ext>
                  </a:extLst>
                </p:cNvPr>
                <p:cNvSpPr/>
                <p:nvPr/>
              </p:nvSpPr>
              <p:spPr>
                <a:xfrm>
                  <a:off x="2916175" y="1593158"/>
                  <a:ext cx="1257793" cy="450795"/>
                </a:xfrm>
                <a:prstGeom prst="rect">
                  <a:avLst/>
                </a:prstGeom>
                <a:ln w="762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중소벤처기업부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데이터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(*.CSV)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AC302C9E-C8D2-4D57-B1C9-ECCAB3FD37ED}"/>
                    </a:ext>
                  </a:extLst>
                </p:cNvPr>
                <p:cNvSpPr/>
                <p:nvPr/>
              </p:nvSpPr>
              <p:spPr>
                <a:xfrm>
                  <a:off x="2807746" y="1559341"/>
                  <a:ext cx="1467024" cy="495370"/>
                </a:xfrm>
                <a:prstGeom prst="rect">
                  <a:avLst/>
                </a:prstGeom>
                <a:ln w="635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altLang="ko-KR" sz="1000" dirty="0"/>
                </a:p>
              </p:txBody>
            </p:sp>
          </p:grp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373B5F1B-AFA6-41DE-A2B8-F0AF1A35EB4E}"/>
                  </a:ext>
                </a:extLst>
              </p:cNvPr>
              <p:cNvGrpSpPr/>
              <p:nvPr/>
            </p:nvGrpSpPr>
            <p:grpSpPr>
              <a:xfrm>
                <a:off x="1362529" y="2367890"/>
                <a:ext cx="2454202" cy="1791520"/>
                <a:chOff x="1136723" y="2332805"/>
                <a:chExt cx="3138047" cy="2192389"/>
              </a:xfrm>
            </p:grpSpPr>
            <p:sp>
              <p:nvSpPr>
                <p:cNvPr id="135" name="직사각형 134">
                  <a:extLst>
                    <a:ext uri="{FF2B5EF4-FFF2-40B4-BE49-F238E27FC236}">
                      <a16:creationId xmlns:a16="http://schemas.microsoft.com/office/drawing/2014/main" id="{D2E3EF12-44A7-4E32-908F-D611E9612B7C}"/>
                    </a:ext>
                  </a:extLst>
                </p:cNvPr>
                <p:cNvSpPr/>
                <p:nvPr/>
              </p:nvSpPr>
              <p:spPr>
                <a:xfrm>
                  <a:off x="1136724" y="2332805"/>
                  <a:ext cx="3138046" cy="2192389"/>
                </a:xfrm>
                <a:prstGeom prst="rect">
                  <a:avLst/>
                </a:prstGeom>
                <a:ln w="635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altLang="ko-KR" sz="1000" b="1" dirty="0"/>
                </a:p>
              </p:txBody>
            </p:sp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9F48637E-94F3-4168-8BB4-3185F1EFFFD4}"/>
                    </a:ext>
                  </a:extLst>
                </p:cNvPr>
                <p:cNvSpPr/>
                <p:nvPr/>
              </p:nvSpPr>
              <p:spPr>
                <a:xfrm>
                  <a:off x="1136723" y="2332805"/>
                  <a:ext cx="1626898" cy="450795"/>
                </a:xfrm>
                <a:prstGeom prst="rect">
                  <a:avLst/>
                </a:prstGeom>
                <a:ln w="762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000" dirty="0"/>
                    <a:t>Python</a:t>
                  </a:r>
                </a:p>
                <a:p>
                  <a:pPr algn="ctr"/>
                  <a:r>
                    <a:rPr lang="en-US" altLang="ko-KR" sz="1000" dirty="0"/>
                    <a:t>(</a:t>
                  </a:r>
                  <a:r>
                    <a:rPr lang="en-US" altLang="ko-KR" sz="1000" dirty="0" err="1"/>
                    <a:t>Jupyter</a:t>
                  </a:r>
                  <a:r>
                    <a:rPr lang="en-US" altLang="ko-KR" sz="1000" dirty="0"/>
                    <a:t> Notebook)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A395FE3D-A6D3-4E9C-96DF-9462805132C3}"/>
                  </a:ext>
                </a:extLst>
              </p:cNvPr>
              <p:cNvSpPr/>
              <p:nvPr/>
            </p:nvSpPr>
            <p:spPr>
              <a:xfrm>
                <a:off x="2639436" y="2107644"/>
                <a:ext cx="979566" cy="240401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데이터 수집</a:t>
                </a: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CD3F236E-8673-4FE3-8C66-22007A61F938}"/>
                  </a:ext>
                </a:extLst>
              </p:cNvPr>
              <p:cNvSpPr/>
              <p:nvPr/>
            </p:nvSpPr>
            <p:spPr>
              <a:xfrm>
                <a:off x="2089901" y="2863999"/>
                <a:ext cx="1224789" cy="330698"/>
              </a:xfrm>
              <a:prstGeom prst="rect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 err="1"/>
                  <a:t>Preprocess.ipynb</a:t>
                </a:r>
                <a:endParaRPr lang="en-US" altLang="ko-KR" sz="1000" dirty="0"/>
              </a:p>
            </p:txBody>
          </p:sp>
          <p:cxnSp>
            <p:nvCxnSpPr>
              <p:cNvPr id="108" name="직선 화살표 연결선 13">
                <a:extLst>
                  <a:ext uri="{FF2B5EF4-FFF2-40B4-BE49-F238E27FC236}">
                    <a16:creationId xmlns:a16="http://schemas.microsoft.com/office/drawing/2014/main" id="{DCB99573-D524-4EEF-AA7E-C394FA1ADA81}"/>
                  </a:ext>
                </a:extLst>
              </p:cNvPr>
              <p:cNvCxnSpPr>
                <a:cxnSpLocks/>
                <a:stCxn id="138" idx="1"/>
                <a:endCxn id="107" idx="0"/>
              </p:cNvCxnSpPr>
              <p:nvPr/>
            </p:nvCxnSpPr>
            <p:spPr>
              <a:xfrm rot="10800000" flipV="1">
                <a:off x="2702296" y="1633295"/>
                <a:ext cx="337138" cy="123070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9F5826EB-93F0-4E08-BEF5-AD3735E43268}"/>
                  </a:ext>
                </a:extLst>
              </p:cNvPr>
              <p:cNvSpPr/>
              <p:nvPr/>
            </p:nvSpPr>
            <p:spPr>
              <a:xfrm>
                <a:off x="2045650" y="3276274"/>
                <a:ext cx="1669100" cy="866861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데이</a:t>
                </a:r>
                <a:r>
                  <a:rPr lang="ko-KR" altLang="en-US" sz="1000" dirty="0"/>
                  <a:t>터 </a:t>
                </a:r>
                <a:r>
                  <a:rPr lang="ko-KR" altLang="en-US" sz="1000" dirty="0" err="1"/>
                  <a:t>전처리</a:t>
                </a:r>
                <a:endParaRPr lang="en-US" altLang="ko-KR" sz="1000" dirty="0"/>
              </a:p>
              <a:p>
                <a:endParaRPr lang="en-US" altLang="ko-KR" sz="100" dirty="0"/>
              </a:p>
              <a:p>
                <a:r>
                  <a:rPr lang="ko-KR" altLang="en-US" sz="900" dirty="0">
                    <a:solidFill>
                      <a:schemeClr val="tx1"/>
                    </a:solidFill>
                  </a:rPr>
                  <a:t>불필요 요소 삭제 및 추출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  <a:p>
                <a:r>
                  <a:rPr lang="en-US" altLang="ko-KR" sz="800" dirty="0"/>
                  <a:t>(</a:t>
                </a:r>
                <a:r>
                  <a:rPr lang="ko-KR" altLang="en-US" sz="800" dirty="0"/>
                  <a:t>광주</a:t>
                </a:r>
                <a:r>
                  <a:rPr lang="en-US" altLang="ko-KR" sz="800" dirty="0"/>
                  <a:t>/</a:t>
                </a:r>
                <a:r>
                  <a:rPr lang="ko-KR" altLang="en-US" sz="800" dirty="0"/>
                  <a:t>전남 소재 기업만 선택</a:t>
                </a:r>
                <a:r>
                  <a:rPr lang="en-US" altLang="ko-KR" sz="800" dirty="0"/>
                  <a:t>)</a:t>
                </a:r>
              </a:p>
              <a:p>
                <a:r>
                  <a:rPr lang="ko-KR" altLang="en-US" sz="900" dirty="0"/>
                  <a:t>데이터 형태 가공</a:t>
                </a:r>
                <a:endParaRPr lang="en-US" altLang="ko-KR" sz="900" dirty="0"/>
              </a:p>
              <a:p>
                <a:r>
                  <a:rPr lang="ko-KR" altLang="en-US" sz="900" dirty="0"/>
                  <a:t>데이터프레임 분리</a:t>
                </a:r>
                <a:r>
                  <a:rPr lang="en-US" altLang="ko-KR" sz="900" dirty="0"/>
                  <a:t>(</a:t>
                </a:r>
                <a:r>
                  <a:rPr lang="ko-KR" altLang="en-US" sz="900" dirty="0"/>
                  <a:t>기업별</a:t>
                </a:r>
                <a:r>
                  <a:rPr lang="en-US" altLang="ko-KR" sz="900" dirty="0"/>
                  <a:t>)</a:t>
                </a:r>
              </a:p>
              <a:p>
                <a:r>
                  <a:rPr lang="ko-KR" altLang="en-US" sz="900" dirty="0"/>
                  <a:t> 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" name="직선 화살표 연결선 109">
                <a:extLst>
                  <a:ext uri="{FF2B5EF4-FFF2-40B4-BE49-F238E27FC236}">
                    <a16:creationId xmlns:a16="http://schemas.microsoft.com/office/drawing/2014/main" id="{BC6C4AB6-7429-4E7E-9DE2-2F6BD71B79F7}"/>
                  </a:ext>
                </a:extLst>
              </p:cNvPr>
              <p:cNvCxnSpPr>
                <a:cxnSpLocks/>
                <a:stCxn id="107" idx="3"/>
              </p:cNvCxnSpPr>
              <p:nvPr/>
            </p:nvCxnSpPr>
            <p:spPr>
              <a:xfrm>
                <a:off x="3314690" y="3029348"/>
                <a:ext cx="149543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E3D5241B-E2DB-42D5-91B1-B21D3CE69821}"/>
                  </a:ext>
                </a:extLst>
              </p:cNvPr>
              <p:cNvGrpSpPr/>
              <p:nvPr/>
            </p:nvGrpSpPr>
            <p:grpSpPr>
              <a:xfrm>
                <a:off x="4623568" y="2392935"/>
                <a:ext cx="2454201" cy="1791520"/>
                <a:chOff x="1136724" y="2332805"/>
                <a:chExt cx="3138046" cy="2192389"/>
              </a:xfrm>
            </p:grpSpPr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1BC9DCF5-CF4B-4C57-AB6D-6C09580C0689}"/>
                    </a:ext>
                  </a:extLst>
                </p:cNvPr>
                <p:cNvSpPr/>
                <p:nvPr/>
              </p:nvSpPr>
              <p:spPr>
                <a:xfrm>
                  <a:off x="1136724" y="2332805"/>
                  <a:ext cx="3138046" cy="2192389"/>
                </a:xfrm>
                <a:prstGeom prst="rect">
                  <a:avLst/>
                </a:prstGeom>
                <a:ln w="635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altLang="ko-KR" sz="1000" b="1" dirty="0"/>
                </a:p>
              </p:txBody>
            </p:sp>
            <p:sp>
              <p:nvSpPr>
                <p:cNvPr id="134" name="직사각형 133">
                  <a:extLst>
                    <a:ext uri="{FF2B5EF4-FFF2-40B4-BE49-F238E27FC236}">
                      <a16:creationId xmlns:a16="http://schemas.microsoft.com/office/drawing/2014/main" id="{315527AB-2F73-4DB3-ACB2-CB2E9961D16E}"/>
                    </a:ext>
                  </a:extLst>
                </p:cNvPr>
                <p:cNvSpPr/>
                <p:nvPr/>
              </p:nvSpPr>
              <p:spPr>
                <a:xfrm>
                  <a:off x="2739320" y="2332806"/>
                  <a:ext cx="1532429" cy="420146"/>
                </a:xfrm>
                <a:prstGeom prst="rect">
                  <a:avLst/>
                </a:prstGeom>
                <a:ln w="76200">
                  <a:noFill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Web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altLang="ko-KR" sz="1000" dirty="0">
                      <a:solidFill>
                        <a:schemeClr val="tx1"/>
                      </a:solidFill>
                    </a:rPr>
                    <a:t>Framework</a:t>
                  </a:r>
                </a:p>
                <a:p>
                  <a:pPr algn="ctr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(Django)</a:t>
                  </a:r>
                  <a:endParaRPr lang="ko-KR" alt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2" name="원통형 111">
                <a:extLst>
                  <a:ext uri="{FF2B5EF4-FFF2-40B4-BE49-F238E27FC236}">
                    <a16:creationId xmlns:a16="http://schemas.microsoft.com/office/drawing/2014/main" id="{4BE5BFDE-0EDB-46C3-9FB4-668B5F47CCC8}"/>
                  </a:ext>
                </a:extLst>
              </p:cNvPr>
              <p:cNvSpPr/>
              <p:nvPr/>
            </p:nvSpPr>
            <p:spPr>
              <a:xfrm>
                <a:off x="4810125" y="2932952"/>
                <a:ext cx="978712" cy="1159454"/>
              </a:xfrm>
              <a:prstGeom prst="can">
                <a:avLst/>
              </a:prstGeom>
              <a:ln w="6350">
                <a:solidFill>
                  <a:schemeClr val="accent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C7C8E8AE-C08A-42AA-B8AA-711F21C77870}"/>
                  </a:ext>
                </a:extLst>
              </p:cNvPr>
              <p:cNvSpPr/>
              <p:nvPr/>
            </p:nvSpPr>
            <p:spPr>
              <a:xfrm>
                <a:off x="4806671" y="2678805"/>
                <a:ext cx="978712" cy="240401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/>
                  <a:t>DB(MySQL)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2BE46066-9288-4747-86B6-0BE642A792CB}"/>
                  </a:ext>
                </a:extLst>
              </p:cNvPr>
              <p:cNvSpPr/>
              <p:nvPr/>
            </p:nvSpPr>
            <p:spPr>
              <a:xfrm>
                <a:off x="3771473" y="2728562"/>
                <a:ext cx="867814" cy="240401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</a:rPr>
                  <a:t>데이터 저장</a:t>
                </a: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EB5BA87-9793-46D3-85D1-EDC0C1571746}"/>
                  </a:ext>
                </a:extLst>
              </p:cNvPr>
              <p:cNvSpPr/>
              <p:nvPr/>
            </p:nvSpPr>
            <p:spPr>
              <a:xfrm>
                <a:off x="4770486" y="3434297"/>
                <a:ext cx="1168723" cy="363882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dirty="0"/>
                  <a:t>정제된 기업 데이터</a:t>
                </a:r>
                <a:endParaRPr lang="en-US" altLang="ko-KR" sz="800" dirty="0"/>
              </a:p>
              <a:p>
                <a:r>
                  <a:rPr lang="en-US" altLang="ko-KR" sz="800" dirty="0"/>
                  <a:t>(</a:t>
                </a:r>
                <a:r>
                  <a:rPr lang="ko-KR" altLang="en-US" sz="800" dirty="0"/>
                  <a:t>광주</a:t>
                </a:r>
                <a:r>
                  <a:rPr lang="en-US" altLang="ko-KR" sz="800" dirty="0"/>
                  <a:t>/</a:t>
                </a:r>
                <a:r>
                  <a:rPr lang="ko-KR" altLang="en-US" sz="800" dirty="0"/>
                  <a:t>전남 소재</a:t>
                </a:r>
                <a:r>
                  <a:rPr lang="en-US" altLang="ko-KR" sz="800" dirty="0"/>
                  <a:t>)</a:t>
                </a:r>
              </a:p>
            </p:txBody>
          </p:sp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D49243C1-16AA-46B3-A740-5CC4DE608D54}"/>
                  </a:ext>
                </a:extLst>
              </p:cNvPr>
              <p:cNvGrpSpPr/>
              <p:nvPr/>
            </p:nvGrpSpPr>
            <p:grpSpPr>
              <a:xfrm>
                <a:off x="5876925" y="3288695"/>
                <a:ext cx="1139825" cy="762525"/>
                <a:chOff x="5986415" y="3067372"/>
                <a:chExt cx="978712" cy="762525"/>
              </a:xfrm>
            </p:grpSpPr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04EA2BB9-658A-4DB3-8BCD-8F935B0F50D1}"/>
                    </a:ext>
                  </a:extLst>
                </p:cNvPr>
                <p:cNvSpPr/>
                <p:nvPr/>
              </p:nvSpPr>
              <p:spPr>
                <a:xfrm>
                  <a:off x="5986415" y="3067372"/>
                  <a:ext cx="978712" cy="253514"/>
                </a:xfrm>
                <a:prstGeom prst="rect">
                  <a:avLst/>
                </a:prstGeom>
                <a:ln w="635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900" dirty="0"/>
                    <a:t>Default</a:t>
                  </a:r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8EAB6D85-5899-498F-BD0B-784B2FB16DD6}"/>
                    </a:ext>
                  </a:extLst>
                </p:cNvPr>
                <p:cNvSpPr/>
                <p:nvPr/>
              </p:nvSpPr>
              <p:spPr>
                <a:xfrm>
                  <a:off x="5986415" y="3322869"/>
                  <a:ext cx="978712" cy="253514"/>
                </a:xfrm>
                <a:prstGeom prst="rect">
                  <a:avLst/>
                </a:prstGeom>
                <a:ln w="635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900" dirty="0"/>
                    <a:t>     Corporates</a:t>
                  </a:r>
                </a:p>
              </p:txBody>
            </p:sp>
            <p:sp>
              <p:nvSpPr>
                <p:cNvPr id="132" name="직사각형 131">
                  <a:extLst>
                    <a:ext uri="{FF2B5EF4-FFF2-40B4-BE49-F238E27FC236}">
                      <a16:creationId xmlns:a16="http://schemas.microsoft.com/office/drawing/2014/main" id="{DB37A2B1-EC68-435B-A042-BD9520D4A94C}"/>
                    </a:ext>
                  </a:extLst>
                </p:cNvPr>
                <p:cNvSpPr/>
                <p:nvPr/>
              </p:nvSpPr>
              <p:spPr>
                <a:xfrm>
                  <a:off x="5986415" y="3576383"/>
                  <a:ext cx="978712" cy="253514"/>
                </a:xfrm>
                <a:prstGeom prst="rect">
                  <a:avLst/>
                </a:prstGeom>
                <a:ln w="6350">
                  <a:solidFill>
                    <a:schemeClr val="accent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900" dirty="0"/>
                    <a:t> Regions</a:t>
                  </a:r>
                </a:p>
              </p:txBody>
            </p:sp>
          </p:grpSp>
          <p:cxnSp>
            <p:nvCxnSpPr>
              <p:cNvPr id="117" name="직선 화살표 연결선 13">
                <a:extLst>
                  <a:ext uri="{FF2B5EF4-FFF2-40B4-BE49-F238E27FC236}">
                    <a16:creationId xmlns:a16="http://schemas.microsoft.com/office/drawing/2014/main" id="{EBEC4401-15D6-4151-B05D-B182573B6217}"/>
                  </a:ext>
                </a:extLst>
              </p:cNvPr>
              <p:cNvCxnSpPr>
                <a:cxnSpLocks/>
                <a:endCxn id="130" idx="0"/>
              </p:cNvCxnSpPr>
              <p:nvPr/>
            </p:nvCxnSpPr>
            <p:spPr>
              <a:xfrm>
                <a:off x="5792291" y="3117550"/>
                <a:ext cx="654547" cy="17114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9F04FCF8-B30E-4E49-A41D-9013FA84B982}"/>
                  </a:ext>
                </a:extLst>
              </p:cNvPr>
              <p:cNvSpPr/>
              <p:nvPr/>
            </p:nvSpPr>
            <p:spPr>
              <a:xfrm>
                <a:off x="5944289" y="2857900"/>
                <a:ext cx="1035631" cy="240401"/>
              </a:xfrm>
              <a:prstGeom prst="rect">
                <a:avLst/>
              </a:prstGeom>
              <a:ln w="76200">
                <a:noFill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데이터 시각화</a:t>
                </a:r>
                <a:r>
                  <a:rPr lang="en-US" altLang="ko-KR" sz="800" dirty="0"/>
                  <a:t> </a:t>
                </a:r>
              </a:p>
              <a:p>
                <a:pPr algn="ctr"/>
                <a:r>
                  <a:rPr lang="ko-KR" altLang="en-US" sz="800" dirty="0"/>
                  <a:t>및 결과 출력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EBDACDA6-9B19-4C7E-97B4-3C19557193CE}"/>
                  </a:ext>
                </a:extLst>
              </p:cNvPr>
              <p:cNvSpPr/>
              <p:nvPr/>
            </p:nvSpPr>
            <p:spPr>
              <a:xfrm>
                <a:off x="2634892" y="2147753"/>
                <a:ext cx="138560" cy="138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/>
                  <a:t>1</a:t>
                </a:r>
                <a:endParaRPr lang="ko-KR" altLang="en-US" sz="1200" b="1" dirty="0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54E32BD-D3CA-404C-B733-1020976605B4}"/>
                  </a:ext>
                </a:extLst>
              </p:cNvPr>
              <p:cNvSpPr/>
              <p:nvPr/>
            </p:nvSpPr>
            <p:spPr>
              <a:xfrm>
                <a:off x="1997007" y="3458116"/>
                <a:ext cx="113531" cy="101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/>
                  <a:t>2</a:t>
                </a:r>
                <a:endParaRPr lang="ko-KR" altLang="en-US" sz="1100" b="1" dirty="0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4F6D8AA9-CF0E-40FE-9C0E-24B01763ED65}"/>
                  </a:ext>
                </a:extLst>
              </p:cNvPr>
              <p:cNvSpPr/>
              <p:nvPr/>
            </p:nvSpPr>
            <p:spPr>
              <a:xfrm>
                <a:off x="1998595" y="3719229"/>
                <a:ext cx="113531" cy="101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/>
                  <a:t>3</a:t>
                </a:r>
                <a:endParaRPr lang="ko-KR" altLang="en-US" sz="1100" b="1" dirty="0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0463D7A3-4B3E-419B-8C7D-7027B84E938B}"/>
                  </a:ext>
                </a:extLst>
              </p:cNvPr>
              <p:cNvSpPr/>
              <p:nvPr/>
            </p:nvSpPr>
            <p:spPr>
              <a:xfrm>
                <a:off x="1998595" y="3858927"/>
                <a:ext cx="113531" cy="101911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/>
                  <a:t>4</a:t>
                </a:r>
                <a:endParaRPr lang="ko-KR" altLang="en-US" sz="1100" b="1" dirty="0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707B5E8C-698C-4A4B-BB2D-FD552B1AA902}"/>
                  </a:ext>
                </a:extLst>
              </p:cNvPr>
              <p:cNvSpPr/>
              <p:nvPr/>
            </p:nvSpPr>
            <p:spPr>
              <a:xfrm>
                <a:off x="4134954" y="2959741"/>
                <a:ext cx="138560" cy="13856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700" b="1" dirty="0"/>
                  <a:t>5</a:t>
                </a:r>
                <a:endParaRPr lang="ko-KR" altLang="en-US" sz="700" b="1" dirty="0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883E8F30-E263-49B7-A77C-B421D6160CDD}"/>
                  </a:ext>
                </a:extLst>
              </p:cNvPr>
              <p:cNvSpPr/>
              <p:nvPr/>
            </p:nvSpPr>
            <p:spPr>
              <a:xfrm>
                <a:off x="5226747" y="3320663"/>
                <a:ext cx="138560" cy="1385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/>
                  <a:t>6</a:t>
                </a:r>
                <a:endParaRPr lang="ko-KR" altLang="en-US" sz="1200" b="1" dirty="0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8D3ED547-B741-4D89-AC54-55BC574E799D}"/>
                  </a:ext>
                </a:extLst>
              </p:cNvPr>
              <p:cNvSpPr/>
              <p:nvPr/>
            </p:nvSpPr>
            <p:spPr>
              <a:xfrm>
                <a:off x="5959675" y="3350805"/>
                <a:ext cx="138560" cy="1385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/>
                  <a:t>8</a:t>
                </a:r>
                <a:endParaRPr lang="ko-KR" altLang="en-US" sz="1200" b="1" dirty="0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09132DE7-72FC-4B6A-A804-B45992B7D098}"/>
                  </a:ext>
                </a:extLst>
              </p:cNvPr>
              <p:cNvSpPr/>
              <p:nvPr/>
            </p:nvSpPr>
            <p:spPr>
              <a:xfrm>
                <a:off x="5959675" y="3607035"/>
                <a:ext cx="136325" cy="1385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/>
                  <a:t>9</a:t>
                </a:r>
                <a:endParaRPr lang="ko-KR" altLang="en-US" sz="800" b="1" dirty="0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DB1AA6D0-9FFE-4A72-B74C-FB7837BBE81D}"/>
                  </a:ext>
                </a:extLst>
              </p:cNvPr>
              <p:cNvSpPr/>
              <p:nvPr/>
            </p:nvSpPr>
            <p:spPr>
              <a:xfrm>
                <a:off x="5959675" y="3855751"/>
                <a:ext cx="138560" cy="1385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/>
                  <a:t>10</a:t>
                </a:r>
                <a:endParaRPr lang="ko-KR" altLang="en-US" sz="1200" b="1" dirty="0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9339EB11-B4C8-4E53-A142-4FAE7451E5B8}"/>
                  </a:ext>
                </a:extLst>
              </p:cNvPr>
              <p:cNvSpPr/>
              <p:nvPr/>
            </p:nvSpPr>
            <p:spPr>
              <a:xfrm>
                <a:off x="5921449" y="2896521"/>
                <a:ext cx="138560" cy="1385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/>
                  <a:t>7</a:t>
                </a:r>
                <a:endParaRPr lang="ko-KR" altLang="en-US" sz="1200" b="1" dirty="0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CB52FB13-C9ED-4680-87ED-D8AB2DBCA8E8}"/>
                  </a:ext>
                </a:extLst>
              </p:cNvPr>
              <p:cNvSpPr/>
              <p:nvPr/>
            </p:nvSpPr>
            <p:spPr>
              <a:xfrm>
                <a:off x="3102293" y="1573617"/>
                <a:ext cx="138560" cy="1385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/>
                  <a:t>0</a:t>
                </a:r>
                <a:endParaRPr lang="ko-KR" altLang="en-US" sz="1200" b="1" dirty="0"/>
              </a:p>
            </p:txBody>
          </p:sp>
        </p:grp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8A952E64-2836-46FA-B7B4-D3FA0B4AED4D}"/>
                </a:ext>
              </a:extLst>
            </p:cNvPr>
            <p:cNvSpPr/>
            <p:nvPr/>
          </p:nvSpPr>
          <p:spPr>
            <a:xfrm>
              <a:off x="3781936" y="3613514"/>
              <a:ext cx="1289055" cy="1910853"/>
            </a:xfrm>
            <a:prstGeom prst="rect">
              <a:avLst/>
            </a:prstGeom>
            <a:ln w="63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000" b="1" dirty="0"/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80178393-59D1-4C9A-8A52-280A50256B81}"/>
                </a:ext>
              </a:extLst>
            </p:cNvPr>
            <p:cNvSpPr/>
            <p:nvPr/>
          </p:nvSpPr>
          <p:spPr>
            <a:xfrm>
              <a:off x="5070990" y="3613559"/>
              <a:ext cx="1297000" cy="1910853"/>
            </a:xfrm>
            <a:prstGeom prst="rect">
              <a:avLst/>
            </a:prstGeom>
            <a:ln w="63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46008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88F1BF-83DA-428D-869D-6EDA589EB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85605"/>
              </p:ext>
            </p:extLst>
          </p:nvPr>
        </p:nvGraphicFramePr>
        <p:xfrm>
          <a:off x="1061072" y="2087915"/>
          <a:ext cx="9690481" cy="3647862"/>
        </p:xfrm>
        <a:graphic>
          <a:graphicData uri="http://schemas.openxmlformats.org/drawingml/2006/table">
            <a:tbl>
              <a:tblPr/>
              <a:tblGrid>
                <a:gridCol w="3841263">
                  <a:extLst>
                    <a:ext uri="{9D8B030D-6E8A-4147-A177-3AD203B41FA5}">
                      <a16:colId xmlns:a16="http://schemas.microsoft.com/office/drawing/2014/main" val="223680947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184690619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95049308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455657499"/>
                    </a:ext>
                  </a:extLst>
                </a:gridCol>
                <a:gridCol w="421902">
                  <a:extLst>
                    <a:ext uri="{9D8B030D-6E8A-4147-A177-3AD203B41FA5}">
                      <a16:colId xmlns:a16="http://schemas.microsoft.com/office/drawing/2014/main" val="139997478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721152567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46845530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257311458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3328638583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20921321"/>
                    </a:ext>
                  </a:extLst>
                </a:gridCol>
                <a:gridCol w="397126">
                  <a:extLst>
                    <a:ext uri="{9D8B030D-6E8A-4147-A177-3AD203B41FA5}">
                      <a16:colId xmlns:a16="http://schemas.microsoft.com/office/drawing/2014/main" val="1095559379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2938414070"/>
                    </a:ext>
                  </a:extLst>
                </a:gridCol>
                <a:gridCol w="397618">
                  <a:extLst>
                    <a:ext uri="{9D8B030D-6E8A-4147-A177-3AD203B41FA5}">
                      <a16:colId xmlns:a16="http://schemas.microsoft.com/office/drawing/2014/main" val="673933127"/>
                    </a:ext>
                  </a:extLst>
                </a:gridCol>
                <a:gridCol w="1032186">
                  <a:extLst>
                    <a:ext uri="{9D8B030D-6E8A-4147-A177-3AD203B41FA5}">
                      <a16:colId xmlns:a16="http://schemas.microsoft.com/office/drawing/2014/main" val="1062766357"/>
                    </a:ext>
                  </a:extLst>
                </a:gridCol>
              </a:tblGrid>
              <a:tr h="524610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추진내용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수행기간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 (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계획표시 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: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■</a:t>
                      </a: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비고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695762"/>
                  </a:ext>
                </a:extLst>
              </a:tr>
              <a:tr h="5246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 </a:t>
                      </a: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 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167512" marR="167512" marT="83756" marB="8375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531887"/>
                  </a:ext>
                </a:extLst>
              </a:tr>
              <a:tr h="4331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817146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수집 및 과제 설계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281169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</a:t>
                      </a:r>
                      <a:r>
                        <a:rPr lang="ko-KR" altLang="en-US" sz="2000" kern="0" spc="0" dirty="0" err="1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전처리</a:t>
                      </a: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과정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0014507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데이터 분석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494604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프레임워크 설계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623433"/>
                  </a:ext>
                </a:extLst>
              </a:tr>
              <a:tr h="4331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>
                          <a:solidFill>
                            <a:srgbClr val="000000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웹 서비스 구현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2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32804" marR="32804" marT="32804" marB="3280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90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166675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C7DEBC9-9B39-4540-A973-ED2E802E4F52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4.1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개발일정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188089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539B14-502C-4034-85B8-C3650B8B897A}"/>
              </a:ext>
            </a:extLst>
          </p:cNvPr>
          <p:cNvSpPr txBox="1"/>
          <p:nvPr/>
        </p:nvSpPr>
        <p:spPr>
          <a:xfrm>
            <a:off x="1032217" y="2450595"/>
            <a:ext cx="1082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해결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BC08AF-162C-4FED-AF32-9B75E74B9D94}"/>
              </a:ext>
            </a:extLst>
          </p:cNvPr>
          <p:cNvSpPr txBox="1"/>
          <p:nvPr/>
        </p:nvSpPr>
        <p:spPr>
          <a:xfrm>
            <a:off x="1032217" y="3459522"/>
            <a:ext cx="9377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B38994-72A5-4B75-897E-04C0E042277B}"/>
              </a:ext>
            </a:extLst>
          </p:cNvPr>
          <p:cNvSpPr txBox="1"/>
          <p:nvPr/>
        </p:nvSpPr>
        <p:spPr>
          <a:xfrm>
            <a:off x="1032217" y="4468449"/>
            <a:ext cx="10348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Django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사용한 웹 페이지 설계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AFDA5-C966-4451-874A-F7C19681E7D6}"/>
              </a:ext>
            </a:extLst>
          </p:cNvPr>
          <p:cNvSpPr txBox="1"/>
          <p:nvPr/>
        </p:nvSpPr>
        <p:spPr>
          <a:xfrm>
            <a:off x="9514968" y="3070121"/>
            <a:ext cx="21755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값이 존재하지 않음</a:t>
            </a:r>
            <a:r>
              <a:rPr lang="en-US" altLang="ko-KR" sz="20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; </a:t>
            </a:r>
          </a:p>
          <a:p>
            <a:pPr lvl="0">
              <a:defRPr/>
            </a:pPr>
            <a:r>
              <a:rPr lang="en-US" altLang="ko-KR" sz="20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 Value</a:t>
            </a:r>
          </a:p>
        </p:txBody>
      </p:sp>
    </p:spTree>
    <p:extLst>
      <p:ext uri="{BB962C8B-B14F-4D97-AF65-F5344CB8AC3E}">
        <p14:creationId xmlns:p14="http://schemas.microsoft.com/office/powerpoint/2010/main" val="241470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DBDE83-5E67-4A4A-8047-D6FD3218C0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7" t="54815" r="38906" b="15185"/>
          <a:stretch/>
        </p:blipFill>
        <p:spPr>
          <a:xfrm>
            <a:off x="879816" y="2882900"/>
            <a:ext cx="6700931" cy="296598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F10F0F3-7118-4954-A27D-6DAE62A4FDA2}"/>
              </a:ext>
            </a:extLst>
          </p:cNvPr>
          <p:cNvSpPr/>
          <p:nvPr/>
        </p:nvSpPr>
        <p:spPr>
          <a:xfrm>
            <a:off x="1017599" y="2882900"/>
            <a:ext cx="980013" cy="2965986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BA8E80-DCA8-4ABF-96CE-89E21787095D}"/>
              </a:ext>
            </a:extLst>
          </p:cNvPr>
          <p:cNvSpPr/>
          <p:nvPr/>
        </p:nvSpPr>
        <p:spPr>
          <a:xfrm>
            <a:off x="3094892" y="2882900"/>
            <a:ext cx="4485855" cy="29659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AB5B1A-FE1C-4890-A932-EF50ECE50D2C}"/>
              </a:ext>
            </a:extLst>
          </p:cNvPr>
          <p:cNvSpPr/>
          <p:nvPr/>
        </p:nvSpPr>
        <p:spPr>
          <a:xfrm>
            <a:off x="904190" y="2765076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82F254-9FE2-49B8-82AC-9E4325574EEF}"/>
              </a:ext>
            </a:extLst>
          </p:cNvPr>
          <p:cNvSpPr/>
          <p:nvPr/>
        </p:nvSpPr>
        <p:spPr>
          <a:xfrm>
            <a:off x="2966865" y="2765076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8065497" y="2648203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B6A39E-BB4E-487C-A0FD-8AF942C545D0}"/>
              </a:ext>
            </a:extLst>
          </p:cNvPr>
          <p:cNvSpPr/>
          <p:nvPr/>
        </p:nvSpPr>
        <p:spPr>
          <a:xfrm>
            <a:off x="8065497" y="498138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03FCD-A58D-4C42-B8A6-048D424DD295}"/>
              </a:ext>
            </a:extLst>
          </p:cNvPr>
          <p:cNvSpPr/>
          <p:nvPr/>
        </p:nvSpPr>
        <p:spPr>
          <a:xfrm>
            <a:off x="8378443" y="2559465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endParaRPr lang="ko-KR" altLang="en-US" sz="2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6B802F-2948-4E93-9812-7AE7999FD653}"/>
              </a:ext>
            </a:extLst>
          </p:cNvPr>
          <p:cNvSpPr/>
          <p:nvPr/>
        </p:nvSpPr>
        <p:spPr>
          <a:xfrm>
            <a:off x="8321550" y="3048691"/>
            <a:ext cx="37344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12</a:t>
            </a:r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데이터 중 기준 개수 이상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ko-KR" altLang="en-US" sz="20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 코드가 존재하는 기업만 선택</a:t>
            </a:r>
            <a:endParaRPr lang="en-US" altLang="ko-KR" sz="20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중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8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이상 존재하는 기업만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소재의 중소기업만 선택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지역코드 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24/36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E76ECD-28DD-4541-8A57-BD34A8CFB5D8}"/>
              </a:ext>
            </a:extLst>
          </p:cNvPr>
          <p:cNvSpPr/>
          <p:nvPr/>
        </p:nvSpPr>
        <p:spPr>
          <a:xfrm>
            <a:off x="8378443" y="4885896"/>
            <a:ext cx="1584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endParaRPr lang="ko-KR" altLang="en-US" sz="2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BDC65C-382A-492E-A9CB-39C12F5C8E91}"/>
              </a:ext>
            </a:extLst>
          </p:cNvPr>
          <p:cNvSpPr/>
          <p:nvPr/>
        </p:nvSpPr>
        <p:spPr>
          <a:xfrm>
            <a:off x="8321551" y="5417326"/>
            <a:ext cx="36078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미칠만한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요소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D6F4B-A9FE-41D5-AEE2-0EB30F2B7855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052EF-A672-458F-B470-D793DBE9FFB2}"/>
              </a:ext>
            </a:extLst>
          </p:cNvPr>
          <p:cNvSpPr txBox="1"/>
          <p:nvPr/>
        </p:nvSpPr>
        <p:spPr>
          <a:xfrm>
            <a:off x="1032217" y="6889869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데이터프레임 컬럼 무엇인지 </a:t>
            </a:r>
            <a:r>
              <a:rPr lang="ko-KR" altLang="en-US" sz="36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캡쳐하여</a:t>
            </a:r>
            <a:r>
              <a:rPr lang="ko-KR" altLang="en-US" sz="36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다시 집어넣기</a:t>
            </a:r>
            <a:endParaRPr lang="en-US" altLang="ko-KR" sz="32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652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A2FE42-0533-4217-B1FF-FEA19D239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5" t="21667" r="41678" b="32778"/>
          <a:stretch/>
        </p:blipFill>
        <p:spPr>
          <a:xfrm>
            <a:off x="1272954" y="2529690"/>
            <a:ext cx="4417938" cy="365930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9AF092-6B0A-42C9-BC60-3973260D6DD4}"/>
              </a:ext>
            </a:extLst>
          </p:cNvPr>
          <p:cNvSpPr/>
          <p:nvPr/>
        </p:nvSpPr>
        <p:spPr>
          <a:xfrm>
            <a:off x="6752590" y="3465383"/>
            <a:ext cx="403988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45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각종 평가요소가 존재함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 가능성에 영향을 미칠 만한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상위 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r>
              <a:rPr lang="ko-KR" altLang="en-US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가지 요소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 err="1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4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)’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선정</a:t>
            </a:r>
            <a:endParaRPr lang="ko-KR" altLang="en-US" sz="2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F6B0D6-285B-4E5F-B038-A75A71DEACB6}"/>
              </a:ext>
            </a:extLst>
          </p:cNvPr>
          <p:cNvSpPr/>
          <p:nvPr/>
        </p:nvSpPr>
        <p:spPr>
          <a:xfrm>
            <a:off x="1796366" y="2529690"/>
            <a:ext cx="1238934" cy="365930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401317-451E-4136-ABE7-70E63592B565}"/>
              </a:ext>
            </a:extLst>
          </p:cNvPr>
          <p:cNvSpPr/>
          <p:nvPr/>
        </p:nvSpPr>
        <p:spPr>
          <a:xfrm>
            <a:off x="1668339" y="240166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469AF3-5C72-4BA8-9261-6DC8BBC2277A}"/>
              </a:ext>
            </a:extLst>
          </p:cNvPr>
          <p:cNvSpPr/>
          <p:nvPr/>
        </p:nvSpPr>
        <p:spPr>
          <a:xfrm>
            <a:off x="6471136" y="3543670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14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5C304F-E049-47F2-8A3E-3F5522C860C8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418549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8A2FE42-0533-4217-B1FF-FEA19D2394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15" t="21667" r="41678" b="32778"/>
          <a:stretch/>
        </p:blipFill>
        <p:spPr>
          <a:xfrm>
            <a:off x="1272954" y="2529690"/>
            <a:ext cx="4417938" cy="3659302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87DB163-79FA-4613-9E9F-26C3E079E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56289"/>
              </p:ext>
            </p:extLst>
          </p:nvPr>
        </p:nvGraphicFramePr>
        <p:xfrm>
          <a:off x="6704310" y="2529693"/>
          <a:ext cx="4319290" cy="3659299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08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F44FEF7-1F34-48E5-999F-E390C88BF2CA}"/>
              </a:ext>
            </a:extLst>
          </p:cNvPr>
          <p:cNvSpPr/>
          <p:nvPr/>
        </p:nvSpPr>
        <p:spPr>
          <a:xfrm>
            <a:off x="5787144" y="4097731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6AF675-6889-4838-847A-A2035100AF02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410478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544E68C-0DD4-434D-963B-DD60A5E3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638467"/>
            <a:ext cx="7335157" cy="363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7839808" y="3330514"/>
            <a:ext cx="40092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결측치를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시각화하여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보여주는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Python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외부 모듈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‘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설치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!pip install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import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시각화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missingno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Import </a:t>
            </a:r>
            <a:r>
              <a:rPr lang="en-US" altLang="ko-KR" sz="20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matplotlib.pylab</a:t>
            </a:r>
            <a:endParaRPr lang="en-US" altLang="ko-KR" sz="20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020B49-AB06-4075-951F-5600E6C6945E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2511549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</a:t>
            </a:r>
            <a:r>
              <a:rPr lang="ko-KR" altLang="en-US" sz="36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대상 데이터 선택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추출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0A9DDA-D56D-4023-992D-3707E92FD5C4}"/>
              </a:ext>
            </a:extLst>
          </p:cNvPr>
          <p:cNvSpPr/>
          <p:nvPr/>
        </p:nvSpPr>
        <p:spPr>
          <a:xfrm>
            <a:off x="1485997" y="2547361"/>
            <a:ext cx="8499831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해결 방안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AutoNum type="arabicPeriod"/>
            </a:pP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분기별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 평균을 이용</a:t>
            </a:r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>
              <a:buAutoNum type="arabicPeriod"/>
            </a:pPr>
            <a:endParaRPr lang="en-US" altLang="ko-KR" sz="3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2400" dirty="0" err="1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결측치가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존재하는 월의 전후 데이터 평균을 이용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전월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익월</a:t>
            </a:r>
            <a:r>
              <a:rPr lang="en-US" altLang="ko-KR" sz="24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분기마다 그룹화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algn="ctr"/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존재시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해당 분기에 대한 평균값으로 대체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98B748-9A71-4023-A9E0-28F0C062D166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424705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0DAF8E-2255-4D97-954A-92CB19272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64" t="26823" r="50000" b="45820"/>
          <a:stretch/>
        </p:blipFill>
        <p:spPr>
          <a:xfrm>
            <a:off x="1290028" y="2893103"/>
            <a:ext cx="4149383" cy="341625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46CF7B8-6783-47A0-8800-C47476B15770}"/>
              </a:ext>
            </a:extLst>
          </p:cNvPr>
          <p:cNvSpPr/>
          <p:nvPr/>
        </p:nvSpPr>
        <p:spPr>
          <a:xfrm>
            <a:off x="1290029" y="2893103"/>
            <a:ext cx="821950" cy="3416254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29B338-7F68-4FA0-9A09-0F923144B1D2}"/>
              </a:ext>
            </a:extLst>
          </p:cNvPr>
          <p:cNvSpPr/>
          <p:nvPr/>
        </p:nvSpPr>
        <p:spPr>
          <a:xfrm>
            <a:off x="1162002" y="2765076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C9065C-64A9-4C74-8423-EA14DE1820EB}"/>
              </a:ext>
            </a:extLst>
          </p:cNvPr>
          <p:cNvSpPr/>
          <p:nvPr/>
        </p:nvSpPr>
        <p:spPr>
          <a:xfrm>
            <a:off x="6496536" y="2724470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54884E-82C8-480F-BDE4-AD433F414B68}"/>
              </a:ext>
            </a:extLst>
          </p:cNvPr>
          <p:cNvSpPr/>
          <p:nvPr/>
        </p:nvSpPr>
        <p:spPr>
          <a:xfrm>
            <a:off x="6752590" y="2644170"/>
            <a:ext cx="415209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중소벤처기업부에서 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임의로 부여한 기업코드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규칙성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부족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 어려움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6C6E8D-D23D-4CD2-A8E3-DBFA57BA5F8D}"/>
              </a:ext>
            </a:extLst>
          </p:cNvPr>
          <p:cNvSpPr/>
          <p:nvPr/>
        </p:nvSpPr>
        <p:spPr>
          <a:xfrm>
            <a:off x="7054755" y="4696781"/>
            <a:ext cx="3547767" cy="16312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소재지역 숫자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(24 or 36)</a:t>
            </a: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</a:p>
          <a:p>
            <a:pPr algn="ctr"/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000n(0001, 0002, …)</a:t>
            </a:r>
          </a:p>
          <a:p>
            <a:pPr algn="ctr"/>
            <a:r>
              <a:rPr lang="ko-KR" altLang="en-US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연속성 있는 숫자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변환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344934-F38C-468A-B609-8D108BDA0BFA}"/>
              </a:ext>
            </a:extLst>
          </p:cNvPr>
          <p:cNvSpPr/>
          <p:nvPr/>
        </p:nvSpPr>
        <p:spPr>
          <a:xfrm rot="5400000">
            <a:off x="8408125" y="4198287"/>
            <a:ext cx="841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AE906A-5BFC-4762-94E5-1710F8EC950D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9EF2A-5BF6-43B4-8B3E-EAA1EDA7D723}"/>
              </a:ext>
            </a:extLst>
          </p:cNvPr>
          <p:cNvSpPr txBox="1"/>
          <p:nvPr/>
        </p:nvSpPr>
        <p:spPr>
          <a:xfrm>
            <a:off x="1032217" y="6889869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데이터프레임 컬럼 무엇인지 </a:t>
            </a:r>
            <a:r>
              <a:rPr lang="ko-KR" altLang="en-US" sz="36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캡쳐하여</a:t>
            </a:r>
            <a:r>
              <a:rPr lang="ko-KR" altLang="en-US" sz="36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다시 집어넣기</a:t>
            </a:r>
            <a:endParaRPr lang="en-US" altLang="ko-KR" sz="32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26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7129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latin typeface="나눔스퀘어_ac Bold"/>
                <a:ea typeface="나눔스퀘어_ac Bold"/>
              </a:rPr>
              <a:t>  목  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349" y="1659800"/>
            <a:ext cx="10618627" cy="4609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1.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소             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2.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목             적</a:t>
            </a:r>
            <a:r>
              <a:rPr lang="en-US" altLang="ko-KR" sz="2400" dirty="0">
                <a:latin typeface="나눔스퀘어_ac Bold"/>
                <a:ea typeface="나눔스퀘어_ac Bold"/>
              </a:rPr>
              <a:t>		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latin typeface="나눔스퀘어_ac Bold"/>
                <a:ea typeface="나눔스퀘어_ac Bold"/>
              </a:rPr>
              <a:t>2.1 </a:t>
            </a:r>
            <a:r>
              <a:rPr lang="ko-KR" altLang="en-US" dirty="0">
                <a:latin typeface="나눔스퀘어_ac Bold"/>
                <a:ea typeface="나눔스퀘어_ac Bold"/>
              </a:rPr>
              <a:t>프로젝트 소개</a:t>
            </a:r>
            <a:r>
              <a:rPr lang="en-US" altLang="ko-KR" dirty="0">
                <a:latin typeface="나눔스퀘어_ac Bold"/>
                <a:ea typeface="나눔스퀘어_ac Bold"/>
              </a:rPr>
              <a:t>, </a:t>
            </a:r>
            <a:r>
              <a:rPr lang="ko-KR" altLang="en-US" dirty="0">
                <a:latin typeface="나눔스퀘어_ac Bold"/>
                <a:ea typeface="나눔스퀘어_ac Bold"/>
              </a:rPr>
              <a:t>필요성과 기대효과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3.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개  발  환  경</a:t>
            </a:r>
            <a:r>
              <a:rPr lang="en-US" altLang="ko-KR" dirty="0">
                <a:latin typeface="나눔스퀘어_ac Bold"/>
                <a:ea typeface="나눔스퀘어_ac Bold"/>
              </a:rPr>
              <a:t>		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latin typeface="나눔스퀘어_ac Bold"/>
                <a:ea typeface="나눔스퀘어_ac Bold"/>
              </a:rPr>
              <a:t>3.1 </a:t>
            </a:r>
            <a:r>
              <a:rPr lang="ko-KR" altLang="en-US" dirty="0">
                <a:latin typeface="나눔스퀘어_ac Bold"/>
                <a:ea typeface="나눔스퀘어_ac Bold"/>
              </a:rPr>
              <a:t>개발언어 및 도구</a:t>
            </a:r>
            <a:r>
              <a:rPr lang="en-US" altLang="ko-KR" dirty="0"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latin typeface="나눔스퀘어_ac Bold"/>
                <a:ea typeface="나눔스퀘어_ac Bold"/>
              </a:rPr>
              <a:t> 3.2 </a:t>
            </a:r>
            <a:r>
              <a:rPr lang="ko-KR" altLang="en-US" dirty="0">
                <a:latin typeface="나눔스퀘어_ac Bold"/>
                <a:ea typeface="나눔스퀘어_ac Bold"/>
              </a:rPr>
              <a:t>웹 프레임워크</a:t>
            </a:r>
            <a:r>
              <a:rPr lang="en-US" altLang="ko-KR" dirty="0">
                <a:latin typeface="나눔스퀘어_ac Bold"/>
                <a:ea typeface="나눔스퀘어_ac Bold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latin typeface="나눔스퀘어_ac Bold"/>
                <a:ea typeface="나눔스퀘어_ac Bold"/>
              </a:rPr>
              <a:t> 3.3 </a:t>
            </a:r>
            <a:r>
              <a:rPr lang="ko-KR" altLang="en-US" dirty="0">
                <a:latin typeface="나눔스퀘어_ac Bold"/>
                <a:ea typeface="나눔스퀘어_ac Bold"/>
              </a:rPr>
              <a:t>데이터베이스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latin typeface="나눔스퀘어_ac Bold"/>
                <a:ea typeface="나눔스퀘어_ac Bold"/>
              </a:rPr>
              <a:t> 3.4 </a:t>
            </a:r>
            <a:r>
              <a:rPr lang="ko-KR" altLang="en-US" dirty="0">
                <a:latin typeface="나눔스퀘어_ac Bold"/>
                <a:ea typeface="나눔스퀘어_ac Bold"/>
              </a:rPr>
              <a:t>전체 환경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</a:t>
            </a:r>
            <a:r>
              <a:rPr lang="en-US" altLang="ko-KR" dirty="0">
                <a:latin typeface="나눔스퀘어_ac Bold"/>
                <a:ea typeface="나눔스퀘어_ac Bold"/>
              </a:rPr>
              <a:t> 3.5 </a:t>
            </a:r>
            <a:r>
              <a:rPr lang="ko-KR" altLang="en-US" dirty="0">
                <a:latin typeface="나눔스퀘어_ac Bold"/>
                <a:ea typeface="나눔스퀘어_ac Bold"/>
              </a:rPr>
              <a:t>프로젝트 구조</a:t>
            </a:r>
            <a:endParaRPr lang="ko-KR" altLang="en-US" sz="1400" dirty="0">
              <a:latin typeface="나눔스퀘어_ac Bold"/>
              <a:ea typeface="나눔스퀘어_ac Bold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4.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진  행  사  항</a:t>
            </a:r>
            <a:endParaRPr lang="en-US" altLang="ko-KR" sz="2400" dirty="0">
              <a:latin typeface="나눔스퀘어_ac Bold"/>
              <a:ea typeface="나눔스퀘어_ac Bold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	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▶ 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4.1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개발일정 ▶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 4.2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 ▶</a:t>
            </a:r>
            <a:r>
              <a:rPr lang="en-US" altLang="ko-KR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 4.3 </a:t>
            </a:r>
            <a:r>
              <a:rPr lang="ko-KR" altLang="en-US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ko-KR" altLang="en-US" sz="2400" dirty="0"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5.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예  정  사  항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400" dirty="0">
                <a:latin typeface="나눔스퀘어_ac Bold"/>
                <a:ea typeface="나눔스퀘어_ac Bold"/>
              </a:rPr>
              <a:t>6. </a:t>
            </a:r>
            <a:r>
              <a:rPr lang="ko-KR" altLang="en-US" sz="2400" dirty="0">
                <a:latin typeface="나눔스퀘어_ac Bold"/>
                <a:ea typeface="나눔스퀘어_ac Bold"/>
              </a:rPr>
              <a:t>참  고  자  료</a:t>
            </a:r>
            <a:endParaRPr lang="en-US" altLang="ko-KR" sz="24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bg1">
                  <a:lumMod val="6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1A3DDC9-7DFD-4751-9A16-55CB7F45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86" t="20529" r="44821" b="50000"/>
          <a:stretch/>
        </p:blipFill>
        <p:spPr>
          <a:xfrm>
            <a:off x="595174" y="2765076"/>
            <a:ext cx="3715657" cy="30406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27AF9B8-5FE4-4933-AE0D-42239B4652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65" t="29842" r="44642" b="40687"/>
          <a:stretch/>
        </p:blipFill>
        <p:spPr>
          <a:xfrm>
            <a:off x="4630145" y="2765075"/>
            <a:ext cx="3715657" cy="304063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2CFDA3-B0FF-47EC-9120-AF809A6FCC24}"/>
              </a:ext>
            </a:extLst>
          </p:cNvPr>
          <p:cNvSpPr/>
          <p:nvPr/>
        </p:nvSpPr>
        <p:spPr>
          <a:xfrm flipH="1">
            <a:off x="595171" y="2765075"/>
            <a:ext cx="644183" cy="3040639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CD64E0-79BF-4E2A-B18A-EE6B7F31AFCA}"/>
              </a:ext>
            </a:extLst>
          </p:cNvPr>
          <p:cNvSpPr/>
          <p:nvPr/>
        </p:nvSpPr>
        <p:spPr>
          <a:xfrm flipH="1">
            <a:off x="4630143" y="2765075"/>
            <a:ext cx="644183" cy="30406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1B9324-AB86-49FF-824E-B1B8AD27BA32}"/>
              </a:ext>
            </a:extLst>
          </p:cNvPr>
          <p:cNvSpPr/>
          <p:nvPr/>
        </p:nvSpPr>
        <p:spPr>
          <a:xfrm>
            <a:off x="483363" y="2637047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CFDBA9B-E2FF-4B7F-A82A-62A121B3E998}"/>
              </a:ext>
            </a:extLst>
          </p:cNvPr>
          <p:cNvSpPr/>
          <p:nvPr/>
        </p:nvSpPr>
        <p:spPr>
          <a:xfrm>
            <a:off x="4502116" y="2637047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1B524A-E81C-4AE0-A236-01450FDC4070}"/>
              </a:ext>
            </a:extLst>
          </p:cNvPr>
          <p:cNvSpPr/>
          <p:nvPr/>
        </p:nvSpPr>
        <p:spPr>
          <a:xfrm>
            <a:off x="8741992" y="2893101"/>
            <a:ext cx="256054" cy="25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1</a:t>
            </a:r>
            <a:endParaRPr lang="ko-KR" altLang="en-US" sz="28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170B146-9DC3-41B2-A9A7-23990D90F289}"/>
              </a:ext>
            </a:extLst>
          </p:cNvPr>
          <p:cNvSpPr/>
          <p:nvPr/>
        </p:nvSpPr>
        <p:spPr>
          <a:xfrm>
            <a:off x="8741992" y="4394833"/>
            <a:ext cx="256054" cy="25605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/>
              <a:t>2</a:t>
            </a:r>
            <a:endParaRPr lang="ko-KR" altLang="en-US" sz="28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692DB96-923D-4697-9AA7-176E7D9CB074}"/>
              </a:ext>
            </a:extLst>
          </p:cNvPr>
          <p:cNvSpPr/>
          <p:nvPr/>
        </p:nvSpPr>
        <p:spPr>
          <a:xfrm>
            <a:off x="8998046" y="2790295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광주 소재 기업 데이터</a:t>
            </a:r>
            <a:endParaRPr lang="ko-KR" altLang="en-US" sz="2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E847D6-0C52-4C31-8B3C-E9E53E177B19}"/>
              </a:ext>
            </a:extLst>
          </p:cNvPr>
          <p:cNvSpPr/>
          <p:nvPr/>
        </p:nvSpPr>
        <p:spPr>
          <a:xfrm>
            <a:off x="8998046" y="4292027"/>
            <a:ext cx="2795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전남 소재 기업 데이터</a:t>
            </a:r>
            <a:endParaRPr lang="ko-KR" altLang="en-US" sz="2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F7BBB46-E360-4BB4-ABDA-CAC3AB9290EB}"/>
              </a:ext>
            </a:extLst>
          </p:cNvPr>
          <p:cNvSpPr/>
          <p:nvPr/>
        </p:nvSpPr>
        <p:spPr>
          <a:xfrm>
            <a:off x="9016357" y="3251960"/>
            <a:ext cx="25804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240001 ~ 2400127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673CA5A-0325-415E-99DC-3FE956834B73}"/>
              </a:ext>
            </a:extLst>
          </p:cNvPr>
          <p:cNvSpPr/>
          <p:nvPr/>
        </p:nvSpPr>
        <p:spPr>
          <a:xfrm>
            <a:off x="9016357" y="4753692"/>
            <a:ext cx="2331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360001 ~ 360070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E61F64-6420-4331-9B19-D963D00C543D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5180C9-1BA0-4168-95C8-17FCE139F3C1}"/>
              </a:ext>
            </a:extLst>
          </p:cNvPr>
          <p:cNvSpPr txBox="1"/>
          <p:nvPr/>
        </p:nvSpPr>
        <p:spPr>
          <a:xfrm>
            <a:off x="1032217" y="6889869"/>
            <a:ext cx="10348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데이터프레임 컬럼 무엇인지 </a:t>
            </a:r>
            <a:r>
              <a:rPr lang="ko-KR" altLang="en-US" sz="3600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캡쳐하여</a:t>
            </a:r>
            <a:r>
              <a:rPr lang="ko-KR" altLang="en-US" sz="36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다시 집어넣기</a:t>
            </a:r>
            <a:endParaRPr lang="en-US" altLang="ko-KR" sz="32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225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C070895-70BA-4B98-85E2-C0E4AAFA2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0779"/>
              </p:ext>
            </p:extLst>
          </p:nvPr>
        </p:nvGraphicFramePr>
        <p:xfrm>
          <a:off x="680881" y="2529693"/>
          <a:ext cx="4319290" cy="3659299"/>
        </p:xfrm>
        <a:graphic>
          <a:graphicData uri="http://schemas.openxmlformats.org/drawingml/2006/table">
            <a:tbl>
              <a:tblPr/>
              <a:tblGrid>
                <a:gridCol w="1906117">
                  <a:extLst>
                    <a:ext uri="{9D8B030D-6E8A-4147-A177-3AD203B41FA5}">
                      <a16:colId xmlns:a16="http://schemas.microsoft.com/office/drawing/2014/main" val="4157451912"/>
                    </a:ext>
                  </a:extLst>
                </a:gridCol>
                <a:gridCol w="1206396">
                  <a:extLst>
                    <a:ext uri="{9D8B030D-6E8A-4147-A177-3AD203B41FA5}">
                      <a16:colId xmlns:a16="http://schemas.microsoft.com/office/drawing/2014/main" val="1497388260"/>
                    </a:ext>
                  </a:extLst>
                </a:gridCol>
                <a:gridCol w="1206777">
                  <a:extLst>
                    <a:ext uri="{9D8B030D-6E8A-4147-A177-3AD203B41FA5}">
                      <a16:colId xmlns:a16="http://schemas.microsoft.com/office/drawing/2014/main" val="691206402"/>
                    </a:ext>
                  </a:extLst>
                </a:gridCol>
              </a:tblGrid>
              <a:tr h="2808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항목번호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중요도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877661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자금사정실적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76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내수전망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X33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15.0%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33748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판매대금회수지연</a:t>
                      </a: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X57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11.0%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D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49658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자금조달곤란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X58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902753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영업이익실적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X36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8.5%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58627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업체간과당경쟁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X59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51346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경기전망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X21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846464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인력확보난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116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인건비상승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X61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6.0%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274475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수출전망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X35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3.5%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155450"/>
                  </a:ext>
                </a:extLst>
              </a:tr>
              <a:tr h="3071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합 계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FF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100%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7689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47D2B65D-2215-4AD4-ADC1-955435385E6F}"/>
              </a:ext>
            </a:extLst>
          </p:cNvPr>
          <p:cNvSpPr/>
          <p:nvPr/>
        </p:nvSpPr>
        <p:spPr>
          <a:xfrm>
            <a:off x="6031930" y="3143624"/>
            <a:ext cx="5529078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특징값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(10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),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동시에 산출한 가중치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중요도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- 1~5 (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매우호전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~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매우악화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- 0,1 (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미선택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해당특징 있음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없음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수치에 가중치 부여하여 산출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3E4E03-D2DD-4E0A-B538-2C4A271B66C8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95655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76872"/>
            <a:ext cx="9363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가공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기업코드 변환</a:t>
            </a:r>
            <a:r>
              <a:rPr lang="en-US" altLang="ko-KR" sz="2800" dirty="0">
                <a:solidFill>
                  <a:schemeClr val="bg1">
                    <a:lumMod val="6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 산출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6EAA0D-6583-4BF3-B224-23B8DB0E9C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423" t="32837" r="26730" b="15935"/>
          <a:stretch/>
        </p:blipFill>
        <p:spPr>
          <a:xfrm>
            <a:off x="787792" y="2546251"/>
            <a:ext cx="6673636" cy="353099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5A72F2-2D13-4098-B7D8-4D65C67DE0EF}"/>
              </a:ext>
            </a:extLst>
          </p:cNvPr>
          <p:cNvSpPr/>
          <p:nvPr/>
        </p:nvSpPr>
        <p:spPr>
          <a:xfrm flipH="1">
            <a:off x="6977574" y="2560319"/>
            <a:ext cx="469785" cy="353099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EB1D9FF-3FA4-4018-9E65-1B01D9994CBF}"/>
              </a:ext>
            </a:extLst>
          </p:cNvPr>
          <p:cNvSpPr/>
          <p:nvPr/>
        </p:nvSpPr>
        <p:spPr>
          <a:xfrm flipH="1">
            <a:off x="787792" y="2560319"/>
            <a:ext cx="469785" cy="3530991"/>
          </a:xfrm>
          <a:prstGeom prst="rect">
            <a:avLst/>
          </a:prstGeom>
          <a:noFill/>
          <a:ln w="381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38AEAD-5C2F-49C0-B650-A23846C1F907}"/>
              </a:ext>
            </a:extLst>
          </p:cNvPr>
          <p:cNvSpPr/>
          <p:nvPr/>
        </p:nvSpPr>
        <p:spPr>
          <a:xfrm>
            <a:off x="7737328" y="3429000"/>
            <a:ext cx="4076757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모든 기업의 데이터프레임에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도산가능성</a:t>
            </a:r>
            <a:r>
              <a:rPr lang="en-US" altLang="ko-KR" sz="2800" dirty="0">
                <a:solidFill>
                  <a:srgbClr val="00B05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산출하여 포함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일자</a:t>
            </a:r>
            <a:r>
              <a:rPr lang="en-US" altLang="ko-KR" sz="2800" dirty="0">
                <a:solidFill>
                  <a:srgbClr val="3333FF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INDEX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설정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6B9CC0-8615-4AF7-89C3-4EFC2028F580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진행 완료사항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312479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3429000"/>
            <a:ext cx="9136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시각화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그래프 활용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4.3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7931C-AA1B-4CC3-B560-167312F2C78B}"/>
              </a:ext>
            </a:extLst>
          </p:cNvPr>
          <p:cNvSpPr txBox="1"/>
          <p:nvPr/>
        </p:nvSpPr>
        <p:spPr>
          <a:xfrm>
            <a:off x="1032217" y="2450595"/>
            <a:ext cx="1082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DB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연동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MySQL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샘플 데이터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C1617-DBCB-40F5-B1A3-CE88B93E6957}"/>
              </a:ext>
            </a:extLst>
          </p:cNvPr>
          <p:cNvSpPr txBox="1"/>
          <p:nvPr/>
        </p:nvSpPr>
        <p:spPr>
          <a:xfrm>
            <a:off x="1366514" y="7536114"/>
            <a:ext cx="1082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어떻게 집어넣었는지에 대한 설명 추가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0339D-26E2-4CC0-8676-2F72BA8336A1}"/>
              </a:ext>
            </a:extLst>
          </p:cNvPr>
          <p:cNvSpPr txBox="1"/>
          <p:nvPr/>
        </p:nvSpPr>
        <p:spPr>
          <a:xfrm>
            <a:off x="1366514" y="6858000"/>
            <a:ext cx="1082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 DB Table </a:t>
            </a:r>
            <a:r>
              <a:rPr lang="ko-KR" altLang="en-US" sz="36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정의</a:t>
            </a:r>
            <a:endParaRPr lang="en-US" altLang="ko-KR" sz="32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94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A7931C-AA1B-4CC3-B560-167312F2C78B}"/>
              </a:ext>
            </a:extLst>
          </p:cNvPr>
          <p:cNvSpPr txBox="1"/>
          <p:nvPr/>
        </p:nvSpPr>
        <p:spPr>
          <a:xfrm>
            <a:off x="1032217" y="1694465"/>
            <a:ext cx="10825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– DB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연동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샘플 데이터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4.3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248511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EE84DB-0510-4A9E-8800-500E65617135}"/>
              </a:ext>
            </a:extLst>
          </p:cNvPr>
          <p:cNvSpPr txBox="1"/>
          <p:nvPr/>
        </p:nvSpPr>
        <p:spPr>
          <a:xfrm>
            <a:off x="1032217" y="1694465"/>
            <a:ext cx="91362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 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시각화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그래프 활용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sz="3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BFD249-C200-4F55-8BA7-091C3538F817}"/>
              </a:ext>
            </a:extLst>
          </p:cNvPr>
          <p:cNvSpPr/>
          <p:nvPr/>
        </p:nvSpPr>
        <p:spPr>
          <a:xfrm>
            <a:off x="342899" y="588668"/>
            <a:ext cx="69095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4.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진 행 사 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4.3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금주 진행사항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세부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)</a:t>
            </a:r>
            <a:endParaRPr lang="en-US" altLang="ko-KR" sz="3600" dirty="0">
              <a:latin typeface="나눔스퀘어_ac Bold"/>
              <a:ea typeface="나눔스퀘어_ac Bold"/>
            </a:endParaRPr>
          </a:p>
        </p:txBody>
      </p:sp>
    </p:spTree>
    <p:extLst>
      <p:ext uri="{BB962C8B-B14F-4D97-AF65-F5344CB8AC3E}">
        <p14:creationId xmlns:p14="http://schemas.microsoft.com/office/powerpoint/2010/main" val="420664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5.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예 정 사 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7488B-B674-4F90-AFA3-E50C9C0A0941}"/>
              </a:ext>
            </a:extLst>
          </p:cNvPr>
          <p:cNvSpPr txBox="1"/>
          <p:nvPr/>
        </p:nvSpPr>
        <p:spPr>
          <a:xfrm>
            <a:off x="1527875" y="2746828"/>
            <a:ext cx="913625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6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 및 구현</a:t>
            </a:r>
            <a:endParaRPr lang="en-US" altLang="ko-KR" sz="36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endParaRPr lang="en-US" altLang="ko-KR" sz="3600" dirty="0">
              <a:solidFill>
                <a:srgbClr val="FF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en-US" altLang="ko-KR" sz="3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3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분석된 데이터로 시각화 진행</a:t>
            </a:r>
            <a:r>
              <a:rPr lang="en-US" altLang="ko-KR" sz="3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lvl="0" algn="ctr">
              <a:defRPr/>
            </a:pPr>
            <a:r>
              <a:rPr lang="en-US" altLang="ko-KR" sz="3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3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페이지 별 디자인 구체화</a:t>
            </a:r>
            <a:r>
              <a:rPr lang="en-US" altLang="ko-KR" sz="3200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>
                <a:latin typeface="나눔스퀘어_ac Bold"/>
                <a:ea typeface="나눔스퀘어_ac Bold"/>
              </a:rPr>
              <a:t>  6. </a:t>
            </a:r>
            <a:r>
              <a:rPr lang="ko-KR" altLang="en-US" sz="3600">
                <a:latin typeface="나눔스퀘어_ac Bold"/>
                <a:ea typeface="나눔스퀘어_ac Bold"/>
              </a:rPr>
              <a:t>기 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2217" y="1676872"/>
            <a:ext cx="8871437" cy="635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>
                <a:latin typeface="나눔스퀘어_ac Bold"/>
                <a:ea typeface="나눔스퀘어_ac Bold"/>
              </a:rPr>
              <a:t>‘</a:t>
            </a:r>
            <a:r>
              <a:rPr lang="ko-KR" altLang="en-US" sz="3600">
                <a:latin typeface="나눔스퀘어_ac Bold"/>
                <a:ea typeface="나눔스퀘어_ac Bold"/>
              </a:rPr>
              <a:t>예측</a:t>
            </a:r>
            <a:r>
              <a:rPr lang="en-US" altLang="ko-KR" sz="3600">
                <a:latin typeface="나눔스퀘어_ac Bold"/>
                <a:ea typeface="나눔스퀘어_ac Bold"/>
              </a:rPr>
              <a:t>’</a:t>
            </a:r>
            <a:r>
              <a:rPr lang="ko-KR" altLang="en-US" sz="3600">
                <a:latin typeface="나눔스퀘어_ac Bold"/>
                <a:ea typeface="나눔스퀘어_ac Bold"/>
              </a:rPr>
              <a:t>의 한계</a:t>
            </a:r>
            <a:endParaRPr lang="en-US" altLang="ko-KR" sz="320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7639" y="2765076"/>
            <a:ext cx="8871437" cy="2776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200">
                <a:latin typeface="나눔스퀘어_ac Bold"/>
                <a:ea typeface="나눔스퀘어_ac Bold"/>
              </a:rPr>
              <a:t>1. </a:t>
            </a:r>
            <a:r>
              <a:rPr lang="ko-KR" altLang="en-US" sz="3200">
                <a:latin typeface="나눔스퀘어_ac Bold"/>
                <a:ea typeface="나눔스퀘어_ac Bold"/>
              </a:rPr>
              <a:t>대상 데이터의 양적 한계 </a:t>
            </a:r>
          </a:p>
          <a:p>
            <a:pPr lvl="0">
              <a:defRPr lang="ko-KR"/>
            </a:pPr>
            <a:r>
              <a:rPr lang="en-US" altLang="ko-KR" sz="2800">
                <a:latin typeface="나눔스퀘어_ac Bold"/>
                <a:ea typeface="나눔스퀘어_ac Bold"/>
              </a:rPr>
              <a:t>	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총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12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개 파일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: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예측에 사용하기 부족한 양</a:t>
            </a:r>
          </a:p>
          <a:p>
            <a:pPr lvl="0">
              <a:defRPr lang="ko-KR"/>
            </a:pPr>
            <a:endParaRPr lang="en-US" altLang="ko-KR" sz="320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3200">
                <a:latin typeface="나눔스퀘어_ac Bold"/>
                <a:ea typeface="나눔스퀘어_ac Bold"/>
              </a:rPr>
              <a:t>2. </a:t>
            </a:r>
            <a:r>
              <a:rPr lang="ko-KR" altLang="en-US" sz="3200">
                <a:latin typeface="나눔스퀘어_ac Bold"/>
                <a:ea typeface="나눔스퀘어_ac Bold"/>
              </a:rPr>
              <a:t>신뢰도 문제</a:t>
            </a:r>
            <a:r>
              <a:rPr lang="en-US" altLang="ko-KR" sz="3200">
                <a:latin typeface="나눔스퀘어_ac Bold"/>
                <a:ea typeface="나눔스퀘어_ac Bold"/>
              </a:rPr>
              <a:t>, </a:t>
            </a:r>
            <a:r>
              <a:rPr lang="ko-KR" altLang="en-US" sz="3200">
                <a:latin typeface="나눔스퀘어_ac Bold"/>
                <a:ea typeface="나눔스퀘어_ac Bold"/>
              </a:rPr>
              <a:t>예측이 불가능한 </a:t>
            </a:r>
            <a:r>
              <a:rPr lang="en-US" altLang="ko-KR" sz="3200">
                <a:latin typeface="나눔스퀘어_ac Bold"/>
                <a:ea typeface="나눔스퀘어_ac Bold"/>
              </a:rPr>
              <a:t>‘</a:t>
            </a:r>
            <a:r>
              <a:rPr lang="ko-KR" altLang="en-US" sz="3200">
                <a:latin typeface="나눔스퀘어_ac Bold"/>
                <a:ea typeface="나눔스퀘어_ac Bold"/>
              </a:rPr>
              <a:t>돌발 변수</a:t>
            </a:r>
            <a:r>
              <a:rPr lang="en-US" altLang="ko-KR" sz="3200">
                <a:latin typeface="나눔스퀘어_ac Bold"/>
                <a:ea typeface="나눔스퀘어_ac Bold"/>
              </a:rPr>
              <a:t>’</a:t>
            </a:r>
          </a:p>
          <a:p>
            <a:pPr lvl="0">
              <a:defRPr lang="ko-KR"/>
            </a:pPr>
            <a:r>
              <a:rPr lang="en-US" altLang="ko-KR" sz="2800">
                <a:latin typeface="나눔스퀘어_ac Bold"/>
                <a:ea typeface="나눔스퀘어_ac Bold"/>
              </a:rPr>
              <a:t>	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예측 결과가 요구된 신뢰도에 부합하지 않음</a:t>
            </a:r>
          </a:p>
          <a:p>
            <a:pPr lvl="0">
              <a:defRPr lang="ko-KR"/>
            </a:pP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	- ‘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돌발변수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’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문제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(’19.12.</a:t>
            </a:r>
            <a:r>
              <a:rPr lang="ko-KR" altLang="en-US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240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~ ’20.1) : ‘COVID-19’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50698" y="588668"/>
            <a:ext cx="5689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en-US" altLang="ko-KR" sz="3600" dirty="0">
                <a:latin typeface="나눔스퀘어_ac Bold"/>
                <a:ea typeface="나눔스퀘어_ac Bold"/>
              </a:rPr>
              <a:t>  6.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참고자료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50698" y="1858442"/>
            <a:ext cx="11841302" cy="3141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파이썬으로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데이터 주무르기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민형기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비제이퍼블릭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파이썬 라이브러리를 활용한 데이터 분석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-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웨스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맥키니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한빛미디어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로 배우는 쉽고 빠른 웹 개발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: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파이썬 웹 프로그래밍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– </a:t>
            </a:r>
            <a:r>
              <a:rPr lang="ko-KR" altLang="en-US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김석훈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16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한빛미디어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  <a:hlinkClick r:id="rId2" tooltip="https://m.blog.naver.com/PostView.nhn?blogId=wiseyoun07&amp;logNo=221135110180&amp;proxyReferer=https:%2F%2Fwww.google.com%2F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ORACLE DB - POSTGRESQL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간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쿼리문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변환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  <a:hlinkClick r:id="rId2" tooltip="https://m.blog.naver.com/PostView.nhn?blogId=wiseyoun07&amp;logNo=221135110180&amp;proxyReferer=https:%2F%2Fwww.google.com%2F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2" tooltip="https://m.blog.naver.com/PostView.nhn?blogId=wiseyoun07&amp;logNo=221135110180&amp;proxyReferer=https:%2F%2Fwww.google.com%2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(https://m.blog.naver.com/PostView.nhn?blogId=wiseyoun07&amp;logNo=221135110180&amp;proxyReferer=https:%2F%2Fwww.google.com%2F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DJANGO – ORACLE DB 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연동하기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3" tooltip="https://antilibrary.org/70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(https://antilibrary.org/700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</a:p>
          <a:p>
            <a:pPr>
              <a:lnSpc>
                <a:spcPct val="150000"/>
              </a:lnSpc>
              <a:defRPr lang="ko-KR" altLang="en-US"/>
            </a:pPr>
            <a:r>
              <a:rPr lang="en-US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CSV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파일을 </a:t>
            </a:r>
            <a:r>
              <a:rPr lang="en-US" altLang="ko-KR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DJANGO</a:t>
            </a:r>
            <a:r>
              <a:rPr lang="ko-KR" altLang="en-US" sz="20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로 가져오기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 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나눔스퀘어_ac Bold"/>
                <a:ea typeface="나눔스퀘어_ac Bold"/>
              </a:rPr>
              <a:t>(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https://juneyr.dev/2018-02-19/make-bulk-update-from-csv-Django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)</a:t>
            </a:r>
            <a:endParaRPr lang="en-US" altLang="en-US" sz="1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7705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en-US" altLang="ko-KR" sz="3600" dirty="0">
                <a:latin typeface="나눔스퀘어_ac Bold"/>
                <a:ea typeface="나눔스퀘어_ac Bold"/>
              </a:rPr>
              <a:t>  *</a:t>
            </a:r>
            <a:r>
              <a:rPr lang="ko-KR" altLang="en-US" sz="3600" dirty="0">
                <a:latin typeface="나눔스퀘어_ac Bold"/>
                <a:ea typeface="나눔스퀘어_ac Bold"/>
              </a:rPr>
              <a:t>. 공 모 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2217" y="1676872"/>
            <a:ext cx="8871437" cy="635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endParaRPr lang="ko-KR" altLang="en-US" sz="3600">
              <a:latin typeface="나눔스퀘어_ac Bold"/>
              <a:ea typeface="나눔스퀘어_ac Bol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9822" y="2113255"/>
            <a:ext cx="11077379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lang="ko-KR"/>
            </a:pPr>
            <a:r>
              <a:rPr lang="ko-KR" altLang="en-US" sz="3200" dirty="0">
                <a:latin typeface="나눔스퀘어_ac Bold"/>
                <a:ea typeface="나눔스퀘어_ac Bold"/>
              </a:rPr>
              <a:t>공공데이터 활용 창업 지원 협업 프로젝트</a:t>
            </a:r>
          </a:p>
          <a:p>
            <a:pPr>
              <a:defRPr lang="ko-KR"/>
            </a:pPr>
            <a:r>
              <a:rPr lang="en-US" altLang="ko-KR" sz="1400" dirty="0">
                <a:latin typeface="나눔스퀘어_ac Bold"/>
                <a:ea typeface="나눔스퀘어_ac Bold"/>
              </a:rPr>
              <a:t>(</a:t>
            </a:r>
            <a:r>
              <a:rPr lang="en-US" altLang="ko-KR" sz="1600" u="sng" dirty="0">
                <a:hlinkClick r:id="rId2"/>
              </a:rPr>
              <a:t>https://m.post.naver.com/viewer/postView.nhn?volumeNo=27655737&amp;memberNo=36383232&amp;vType=VERTICAL</a:t>
            </a:r>
            <a:r>
              <a:rPr lang="en-US" altLang="ko-KR" sz="1400" dirty="0">
                <a:latin typeface="나눔스퀘어_ac Bold"/>
                <a:ea typeface="나눔스퀘어_ac Bold"/>
              </a:rPr>
              <a:t>)</a:t>
            </a:r>
            <a:endParaRPr lang="ko-KR" altLang="en-US" sz="14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16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000" dirty="0">
                <a:latin typeface="나눔스퀘어_ac Bold"/>
                <a:ea typeface="나눔스퀘어_ac Bold"/>
              </a:rPr>
              <a:t>1) </a:t>
            </a:r>
            <a:r>
              <a:rPr lang="ko-KR" altLang="en-US" sz="2000" dirty="0">
                <a:latin typeface="나눔스퀘어_ac Bold"/>
                <a:ea typeface="나눔스퀘어_ac Bold"/>
              </a:rPr>
              <a:t>본 과목을 통해 팀원들과 함께하며 데이터를 분석하는 것의 재미를 알게 되었음</a:t>
            </a:r>
            <a:endParaRPr lang="en-US" altLang="ko-KR" sz="20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5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000" dirty="0">
                <a:latin typeface="나눔스퀘어_ac Bold"/>
                <a:ea typeface="나눔스퀘어_ac Bold"/>
              </a:rPr>
              <a:t>2) </a:t>
            </a:r>
            <a:r>
              <a:rPr lang="ko-KR" altLang="en-US" sz="2000" dirty="0">
                <a:latin typeface="나눔스퀘어_ac Bold"/>
                <a:ea typeface="나눔스퀘어_ac Bold"/>
              </a:rPr>
              <a:t>빅 데이터를 가공하는 방식에 따라 기존에 생각하지 못했던 새로운 결과를 이끌어 낼 수 있음</a:t>
            </a:r>
            <a:endParaRPr lang="en-US" altLang="ko-KR" sz="20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5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000" dirty="0">
                <a:latin typeface="나눔스퀘어_ac Bold"/>
                <a:ea typeface="나눔스퀘어_ac Bold"/>
              </a:rPr>
              <a:t>3)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사업</a:t>
            </a:r>
            <a:r>
              <a:rPr lang="en-US" altLang="ko-KR" sz="2000" dirty="0">
                <a:latin typeface="나눔스퀘어_ac Bold"/>
                <a:ea typeface="나눔스퀘어_ac Bold"/>
              </a:rPr>
              <a:t>,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창업에 관심</a:t>
            </a:r>
            <a:r>
              <a:rPr lang="en-US" altLang="ko-KR" sz="2000" dirty="0">
                <a:latin typeface="나눔스퀘어_ac Bold"/>
                <a:ea typeface="나눔스퀘어_ac Bold"/>
              </a:rPr>
              <a:t> : </a:t>
            </a:r>
            <a:r>
              <a:rPr lang="ko-KR" altLang="en-US" sz="2000" dirty="0">
                <a:latin typeface="나눔스퀘어_ac Bold"/>
                <a:ea typeface="나눔스퀘어_ac Bold"/>
              </a:rPr>
              <a:t>사업가에게 도움을 주거나 창업 아이디어를 내놓는다면 좋을 것이라고 생각함 </a:t>
            </a:r>
            <a:r>
              <a:rPr lang="en-US" altLang="ko-KR" sz="2000" dirty="0">
                <a:latin typeface="나눔스퀘어_ac Bold"/>
                <a:ea typeface="나눔스퀘어_ac Bold"/>
              </a:rPr>
              <a:t> </a:t>
            </a:r>
            <a:endParaRPr lang="ko-KR" altLang="en-US" sz="20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endParaRPr lang="en-US" altLang="ko-KR" sz="500" dirty="0">
              <a:latin typeface="나눔스퀘어_ac Bold"/>
              <a:ea typeface="나눔스퀘어_ac Bold"/>
            </a:endParaRPr>
          </a:p>
          <a:p>
            <a:pPr lvl="0">
              <a:defRPr lang="ko-KR"/>
            </a:pPr>
            <a:r>
              <a:rPr lang="en-US" altLang="ko-KR" sz="2000" dirty="0">
                <a:latin typeface="나눔스퀘어_ac Bold"/>
                <a:ea typeface="나눔스퀘어_ac Bold"/>
              </a:rPr>
              <a:t>4) </a:t>
            </a:r>
            <a:r>
              <a:rPr lang="ko-KR" altLang="en-US" sz="2000" dirty="0">
                <a:latin typeface="나눔스퀘어_ac Bold"/>
                <a:ea typeface="나눔스퀘어_ac Bold"/>
              </a:rPr>
              <a:t>본 팀이 진행하는 프로젝트의 중소기업 데이터와 연계하면 더 새로운 가치를 만들어 낼 수 있을 것 같아서</a:t>
            </a:r>
            <a:endParaRPr lang="en-US" altLang="ko-KR" sz="2000" dirty="0"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7005EC-AABB-4684-B99E-32C8E948FB31}"/>
              </a:ext>
            </a:extLst>
          </p:cNvPr>
          <p:cNvSpPr/>
          <p:nvPr/>
        </p:nvSpPr>
        <p:spPr>
          <a:xfrm>
            <a:off x="343891" y="588668"/>
            <a:ext cx="4063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1.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 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D9DEB4-CAE2-4186-AFDD-0B72C5E519D9}"/>
              </a:ext>
            </a:extLst>
          </p:cNvPr>
          <p:cNvSpPr txBox="1"/>
          <p:nvPr/>
        </p:nvSpPr>
        <p:spPr>
          <a:xfrm>
            <a:off x="2743201" y="1989839"/>
            <a:ext cx="276859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 형 열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13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doodleima@naver.com</a:t>
            </a: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평가요소 산출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031ACA-40F1-48E3-871B-9AE05391E629}"/>
              </a:ext>
            </a:extLst>
          </p:cNvPr>
          <p:cNvSpPr txBox="1"/>
          <p:nvPr/>
        </p:nvSpPr>
        <p:spPr>
          <a:xfrm>
            <a:off x="2743201" y="425739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동 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engadoridori@gmail.com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데이터 </a:t>
            </a:r>
            <a:r>
              <a:rPr lang="ko-KR" altLang="en-US" sz="1200" dirty="0" err="1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1200" dirty="0">
              <a:solidFill>
                <a:prstClr val="black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/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코드 간략화</a:t>
            </a:r>
            <a:r>
              <a:rPr lang="en-US" altLang="ko-KR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solidFill>
                  <a:prstClr val="black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위험도 분석</a:t>
            </a:r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1507AC-CC58-4A34-B65F-7C5BAA20AB29}"/>
              </a:ext>
            </a:extLst>
          </p:cNvPr>
          <p:cNvSpPr txBox="1"/>
          <p:nvPr/>
        </p:nvSpPr>
        <p:spPr>
          <a:xfrm>
            <a:off x="7958667" y="1996123"/>
            <a:ext cx="2768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 재 혁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jjhst2285@naver.com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코드 간략화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구현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DC28BC-1449-44D5-BC31-74823E04B7EE}"/>
              </a:ext>
            </a:extLst>
          </p:cNvPr>
          <p:cNvSpPr txBox="1"/>
          <p:nvPr/>
        </p:nvSpPr>
        <p:spPr>
          <a:xfrm>
            <a:off x="7958667" y="4271990"/>
            <a:ext cx="29403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 태 </a:t>
            </a: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5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컴퓨터공학과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14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ktwan0782@gmail.com</a:t>
            </a: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서비스 기본 형태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프레임워크 설계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CCF969E-7651-4789-B3A4-C409B83127D4}"/>
              </a:ext>
            </a:extLst>
          </p:cNvPr>
          <p:cNvGrpSpPr/>
          <p:nvPr/>
        </p:nvGrpSpPr>
        <p:grpSpPr>
          <a:xfrm>
            <a:off x="1424941" y="2092283"/>
            <a:ext cx="3763917" cy="1603266"/>
            <a:chOff x="662940" y="1833336"/>
            <a:chExt cx="3763917" cy="160326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D1B832-A494-4283-A232-7DDDC3602B96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D968AF9-F233-4101-A420-AEEF7302EE0E}"/>
                </a:ext>
              </a:extLst>
            </p:cNvPr>
            <p:cNvSpPr/>
            <p:nvPr/>
          </p:nvSpPr>
          <p:spPr>
            <a:xfrm>
              <a:off x="66294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05495C0-8BDA-4E27-80DE-5C8866DCA93D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7B6F838-3297-470C-BBB3-FCBA4D2E55A2}"/>
                </a:ext>
              </a:extLst>
            </p:cNvPr>
            <p:cNvCxnSpPr>
              <a:cxnSpLocks/>
            </p:cNvCxnSpPr>
            <p:nvPr/>
          </p:nvCxnSpPr>
          <p:spPr>
            <a:xfrm>
              <a:off x="2009140" y="216371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C8BEA26-2D56-4A1E-8278-CB935F0C7937}"/>
              </a:ext>
            </a:extLst>
          </p:cNvPr>
          <p:cNvSpPr/>
          <p:nvPr/>
        </p:nvSpPr>
        <p:spPr>
          <a:xfrm>
            <a:off x="1460500" y="4389161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91A6DBC-E96E-4C5B-81A7-24202EFF5D55}"/>
              </a:ext>
            </a:extLst>
          </p:cNvPr>
          <p:cNvSpPr/>
          <p:nvPr/>
        </p:nvSpPr>
        <p:spPr>
          <a:xfrm>
            <a:off x="1422400" y="4352514"/>
            <a:ext cx="1320800" cy="1566619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E424E19-1B73-4F98-8EBF-EFC701098F43}"/>
              </a:ext>
            </a:extLst>
          </p:cNvPr>
          <p:cNvCxnSpPr/>
          <p:nvPr/>
        </p:nvCxnSpPr>
        <p:spPr>
          <a:xfrm>
            <a:off x="2743201" y="4710834"/>
            <a:ext cx="244565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D3E2AAC-3DB7-42C1-96A0-DF14BE548276}"/>
              </a:ext>
            </a:extLst>
          </p:cNvPr>
          <p:cNvCxnSpPr>
            <a:cxnSpLocks/>
          </p:cNvCxnSpPr>
          <p:nvPr/>
        </p:nvCxnSpPr>
        <p:spPr>
          <a:xfrm>
            <a:off x="2771140" y="4672734"/>
            <a:ext cx="1866900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92B3F57-7229-4B2D-AB03-2A5C71268EDF}"/>
              </a:ext>
            </a:extLst>
          </p:cNvPr>
          <p:cNvGrpSpPr/>
          <p:nvPr/>
        </p:nvGrpSpPr>
        <p:grpSpPr>
          <a:xfrm>
            <a:off x="6637867" y="2092318"/>
            <a:ext cx="3766457" cy="1603266"/>
            <a:chOff x="660400" y="1833336"/>
            <a:chExt cx="3766457" cy="1603266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F5F4CC5-CF93-468E-85D0-A18C9E0B695A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DB6259-BE72-49B4-99E7-3F20853E34A6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1EFA998-425F-4E73-8CB7-CB68D18EBED5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4D94711-9CCF-424A-95E9-2033D82796BA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355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E3AA62F-A90C-44E1-AE1B-028A6297EC58}"/>
              </a:ext>
            </a:extLst>
          </p:cNvPr>
          <p:cNvGrpSpPr/>
          <p:nvPr/>
        </p:nvGrpSpPr>
        <p:grpSpPr>
          <a:xfrm>
            <a:off x="6637867" y="4364231"/>
            <a:ext cx="3766457" cy="1603266"/>
            <a:chOff x="660400" y="1833336"/>
            <a:chExt cx="3766457" cy="160326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9913128-CE6E-449D-B46A-8DDBD58FB8CF}"/>
                </a:ext>
              </a:extLst>
            </p:cNvPr>
            <p:cNvSpPr/>
            <p:nvPr/>
          </p:nvSpPr>
          <p:spPr>
            <a:xfrm>
              <a:off x="698500" y="1869983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1FED75D-E099-4B25-A88C-054C5B9F8E2A}"/>
                </a:ext>
              </a:extLst>
            </p:cNvPr>
            <p:cNvSpPr/>
            <p:nvPr/>
          </p:nvSpPr>
          <p:spPr>
            <a:xfrm>
              <a:off x="660400" y="1833336"/>
              <a:ext cx="1320800" cy="1566619"/>
            </a:xfrm>
            <a:prstGeom prst="rect">
              <a:avLst/>
            </a:prstGeom>
            <a:noFill/>
            <a:ln w="254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E1ED651E-60BF-4724-8470-C9EF4679E4B7}"/>
                </a:ext>
              </a:extLst>
            </p:cNvPr>
            <p:cNvCxnSpPr/>
            <p:nvPr/>
          </p:nvCxnSpPr>
          <p:spPr>
            <a:xfrm>
              <a:off x="1981200" y="2191657"/>
              <a:ext cx="2445657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89D6140C-B25A-4386-BAB8-6BC6F2E1015C}"/>
                </a:ext>
              </a:extLst>
            </p:cNvPr>
            <p:cNvCxnSpPr>
              <a:cxnSpLocks/>
            </p:cNvCxnSpPr>
            <p:nvPr/>
          </p:nvCxnSpPr>
          <p:spPr>
            <a:xfrm>
              <a:off x="1993900" y="2158637"/>
              <a:ext cx="1866900" cy="0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" t="983" r="1887" b="9577"/>
          <a:stretch/>
        </p:blipFill>
        <p:spPr bwMode="auto">
          <a:xfrm>
            <a:off x="6650566" y="4375926"/>
            <a:ext cx="1295400" cy="154215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6" t="3871" r="9300" b="28157"/>
          <a:stretch/>
        </p:blipFill>
        <p:spPr bwMode="auto">
          <a:xfrm>
            <a:off x="1435100" y="4364231"/>
            <a:ext cx="1295400" cy="1542048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ED2E23-804C-45FD-8D37-3E94A40858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97"/>
          <a:stretch/>
        </p:blipFill>
        <p:spPr>
          <a:xfrm>
            <a:off x="1441159" y="2107603"/>
            <a:ext cx="1283522" cy="1517895"/>
          </a:xfrm>
          <a:prstGeom prst="rect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</p:pic>
      <p:pic>
        <p:nvPicPr>
          <p:cNvPr id="7" name="그림 6" descr="사람, 소년, 실내, 앉아있는이(가) 표시된 사진&#10;&#10;자동 생성된 설명">
            <a:extLst>
              <a:ext uri="{FF2B5EF4-FFF2-40B4-BE49-F238E27FC236}">
                <a16:creationId xmlns:a16="http://schemas.microsoft.com/office/drawing/2014/main" id="{767441D8-ADAB-4DA1-ABD8-6DE02C7DCF7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7"/>
          <a:stretch/>
        </p:blipFill>
        <p:spPr>
          <a:xfrm>
            <a:off x="6650567" y="2104737"/>
            <a:ext cx="1295399" cy="155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7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0007" y="588668"/>
            <a:ext cx="5971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목  적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680348" y="2133390"/>
            <a:ext cx="712006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중소기업 관련 데이터를 활용한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광주</a:t>
            </a: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/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_ac Bold"/>
                <a:ea typeface="나눔스퀘어_ac Bold"/>
              </a:rPr>
              <a:t>전남 중소기업의 도산 가능성 분석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5A650E-150B-4BF2-9DFC-0A0E8DB661D0}"/>
              </a:ext>
            </a:extLst>
          </p:cNvPr>
          <p:cNvSpPr/>
          <p:nvPr/>
        </p:nvSpPr>
        <p:spPr>
          <a:xfrm>
            <a:off x="2254991" y="3647392"/>
            <a:ext cx="76820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기업의 유동성</a:t>
            </a:r>
            <a:r>
              <a:rPr lang="en-US" altLang="ko-KR" sz="2400" dirty="0">
                <a:latin typeface="나눔스퀘어_ac Bold"/>
                <a:ea typeface="나눔스퀘어_ac Bold"/>
              </a:rPr>
              <a:t>(</a:t>
            </a:r>
            <a:r>
              <a:rPr lang="ko-KR" altLang="en-US" sz="2400" dirty="0">
                <a:latin typeface="나눔스퀘어_ac Bold"/>
                <a:ea typeface="나눔스퀘어_ac Bold"/>
              </a:rPr>
              <a:t>자금 흐름</a:t>
            </a:r>
            <a:r>
              <a:rPr lang="en-US" altLang="ko-KR" sz="2400" dirty="0">
                <a:latin typeface="나눔스퀘어_ac Bold"/>
                <a:ea typeface="나눔스퀘어_ac Bold"/>
              </a:rPr>
              <a:t>) : </a:t>
            </a:r>
            <a:r>
              <a:rPr lang="ko-KR" altLang="en-US" sz="2400" dirty="0">
                <a:latin typeface="나눔스퀘어_ac Bold"/>
                <a:ea typeface="나눔스퀘어_ac Bold"/>
              </a:rPr>
              <a:t>도산 가능성의 핵심 요인</a:t>
            </a:r>
            <a:r>
              <a:rPr lang="en-US" altLang="ko-KR" sz="2400" dirty="0">
                <a:latin typeface="나눔스퀘어_ac Bold"/>
                <a:ea typeface="나눔스퀘어_ac Bold"/>
              </a:rPr>
              <a:t> </a:t>
            </a:r>
          </a:p>
          <a:p>
            <a:pPr algn="ctr">
              <a:defRPr/>
            </a:pP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(IMF, ’08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경제위기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코로나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19)</a:t>
            </a:r>
          </a:p>
          <a:p>
            <a:pPr algn="ctr">
              <a:defRPr/>
            </a:pP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latin typeface="나눔스퀘어_ac Bold"/>
                <a:ea typeface="나눔스퀘어_ac Bold"/>
              </a:rPr>
              <a:t>중소기업은 대기업에 비해 제공되는 관련 지표가 적거나 없음</a:t>
            </a:r>
            <a:endParaRPr lang="en-US" altLang="ko-KR" sz="2400" dirty="0"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나눔스퀘어_ac Bold"/>
                <a:ea typeface="나눔스퀘어_ac Bold"/>
              </a:rPr>
              <a:t>투자자 입장에서 참고할 만한 자료가 필요함</a:t>
            </a:r>
            <a:endParaRPr lang="en-US" altLang="ko-KR" sz="2400" dirty="0">
              <a:solidFill>
                <a:schemeClr val="bg1">
                  <a:lumMod val="50000"/>
                </a:schemeClr>
              </a:solidFill>
              <a:latin typeface="나눔스퀘어_ac Bold"/>
              <a:ea typeface="나눔스퀘어_ac Bold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FBC2170-D842-411F-BAF3-2DF4D1D63487}"/>
              </a:ext>
            </a:extLst>
          </p:cNvPr>
          <p:cNvSpPr/>
          <p:nvPr/>
        </p:nvSpPr>
        <p:spPr>
          <a:xfrm>
            <a:off x="350006" y="588668"/>
            <a:ext cx="77740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600" dirty="0">
                <a:latin typeface="나눔스퀘어_ac Bold"/>
                <a:ea typeface="나눔스퀘어_ac Bold"/>
              </a:rPr>
              <a:t>  2. </a:t>
            </a:r>
            <a:r>
              <a:rPr lang="ko-KR" altLang="en-US" sz="3600" dirty="0">
                <a:latin typeface="나눔스퀘어_ac Bold"/>
                <a:ea typeface="나눔스퀘어_ac Bold"/>
              </a:rPr>
              <a:t>목  적</a:t>
            </a:r>
            <a:r>
              <a:rPr lang="en-US" altLang="ko-KR" sz="2800" dirty="0">
                <a:latin typeface="나눔스퀘어_ac Bold"/>
                <a:ea typeface="나눔스퀘어_ac Bold"/>
              </a:rPr>
              <a:t>_ 2.1 </a:t>
            </a:r>
            <a:r>
              <a:rPr lang="ko-KR" altLang="en-US" sz="2800" dirty="0">
                <a:latin typeface="나눔스퀘어_ac Bold"/>
                <a:ea typeface="나눔스퀘어_ac Bold"/>
              </a:rPr>
              <a:t>프로젝트 소개</a:t>
            </a:r>
            <a:r>
              <a:rPr lang="en-US" altLang="ko-KR" sz="2800" dirty="0">
                <a:latin typeface="나눔스퀘어_ac Bold"/>
                <a:ea typeface="나눔스퀘어_ac Bold"/>
              </a:rPr>
              <a:t>,  </a:t>
            </a:r>
            <a:r>
              <a:rPr lang="ko-KR" altLang="en-US" sz="2800" dirty="0">
                <a:latin typeface="나눔스퀘어_ac Bold"/>
                <a:ea typeface="나눔스퀘어_ac Bold"/>
              </a:rPr>
              <a:t>필요성과 기대효과</a:t>
            </a:r>
            <a:endParaRPr lang="ko-KR" altLang="en-US" sz="3600" dirty="0">
              <a:latin typeface="나눔스퀘어_ac Bold"/>
              <a:ea typeface="나눔스퀘어_ac 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D2B5C4-25E6-4F62-A6FB-D7AA71C2FDF8}"/>
              </a:ext>
            </a:extLst>
          </p:cNvPr>
          <p:cNvSpPr/>
          <p:nvPr/>
        </p:nvSpPr>
        <p:spPr>
          <a:xfrm>
            <a:off x="0" y="2047804"/>
            <a:ext cx="2463528" cy="5544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97C2D3-C919-4188-8FBC-3664DD6DF46E}"/>
              </a:ext>
            </a:extLst>
          </p:cNvPr>
          <p:cNvSpPr/>
          <p:nvPr/>
        </p:nvSpPr>
        <p:spPr>
          <a:xfrm>
            <a:off x="2463529" y="1731884"/>
            <a:ext cx="8255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중소기업 관련 데이터를 가공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,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 산출한 도산 가능성과 관련 지표를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그래프를 활용하여 시각화하고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,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간단한 설명을 웹 사이트를 통해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보여주는 웹 서비스 형태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7EBB90-1527-458B-A6AA-5E80C7A475A6}"/>
              </a:ext>
            </a:extLst>
          </p:cNvPr>
          <p:cNvSpPr/>
          <p:nvPr/>
        </p:nvSpPr>
        <p:spPr>
          <a:xfrm>
            <a:off x="2463529" y="3369981"/>
            <a:ext cx="8255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상대적으로 규모가 큰 대기업과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중견기업에 비해 중소기업은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..</a:t>
            </a:r>
          </a:p>
          <a:p>
            <a:pPr algn="ctr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기업의 유동성 측면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(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자금 흐름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)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에서 상대적으로 불안함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시중에 공개된 관련 지표가 부족하거나 없는 상태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96962D-FEE6-4B2A-894C-452CFF9C4015}"/>
              </a:ext>
            </a:extLst>
          </p:cNvPr>
          <p:cNvSpPr/>
          <p:nvPr/>
        </p:nvSpPr>
        <p:spPr>
          <a:xfrm>
            <a:off x="2463528" y="4993431"/>
            <a:ext cx="82559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기업의 유동성 관련 지표로 도산가능성 산출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, </a:t>
            </a:r>
          </a:p>
          <a:p>
            <a:pPr algn="ctr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해당 부분 관련 취약점을 알 수 있음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: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중소기업 컨설팅</a:t>
            </a:r>
            <a:endParaRPr lang="en-US" altLang="ko-KR" sz="2400" dirty="0">
              <a:solidFill>
                <a:schemeClr val="tx1">
                  <a:lumMod val="85000"/>
                  <a:lumOff val="15000"/>
                </a:schemeClr>
              </a:solidFill>
              <a:latin typeface="나눔스퀘어_ac Bold"/>
              <a:ea typeface="나눔스퀘어_ac Bold"/>
            </a:endParaRPr>
          </a:p>
          <a:p>
            <a:pPr algn="ctr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중소기업에 투자할 의향이 있는 사람들이 활용할 수 있음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나눔스퀘어_ac Bold"/>
                <a:ea typeface="나눔스퀘어_ac Bold"/>
              </a:rPr>
              <a:t>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0FB622-E89B-4128-B874-67CA02E8E884}"/>
              </a:ext>
            </a:extLst>
          </p:cNvPr>
          <p:cNvSpPr/>
          <p:nvPr/>
        </p:nvSpPr>
        <p:spPr>
          <a:xfrm>
            <a:off x="0" y="3678856"/>
            <a:ext cx="2463528" cy="5544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4C8BC62-BBCA-423A-A58C-746A80C7A497}"/>
              </a:ext>
            </a:extLst>
          </p:cNvPr>
          <p:cNvSpPr/>
          <p:nvPr/>
        </p:nvSpPr>
        <p:spPr>
          <a:xfrm>
            <a:off x="0" y="5310884"/>
            <a:ext cx="2463528" cy="55448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065EFE-C032-442D-AABA-2A729DC96EC1}"/>
              </a:ext>
            </a:extLst>
          </p:cNvPr>
          <p:cNvSpPr/>
          <p:nvPr/>
        </p:nvSpPr>
        <p:spPr>
          <a:xfrm>
            <a:off x="-107580" y="3721190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WHY?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7976C2-5F7F-45CE-A02B-2A83A3F91D59}"/>
              </a:ext>
            </a:extLst>
          </p:cNvPr>
          <p:cNvSpPr/>
          <p:nvPr/>
        </p:nvSpPr>
        <p:spPr>
          <a:xfrm>
            <a:off x="-107580" y="5353218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HOW?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4E5358-EC59-40F4-B8D6-F1F23E6F372B}"/>
              </a:ext>
            </a:extLst>
          </p:cNvPr>
          <p:cNvSpPr/>
          <p:nvPr/>
        </p:nvSpPr>
        <p:spPr>
          <a:xfrm>
            <a:off x="-107580" y="2089162"/>
            <a:ext cx="3291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나눔스퀘어_ac Bold"/>
                <a:ea typeface="나눔스퀘어_ac Bold"/>
              </a:rPr>
              <a:t>WHAT?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C12D3E-0B8D-4C25-99F8-4709EBFEA5FC}"/>
              </a:ext>
            </a:extLst>
          </p:cNvPr>
          <p:cNvSpPr/>
          <p:nvPr/>
        </p:nvSpPr>
        <p:spPr>
          <a:xfrm>
            <a:off x="2088776" y="2047641"/>
            <a:ext cx="374752" cy="554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1E55D5E-26FC-42B3-8810-B224828BCCD0}"/>
              </a:ext>
            </a:extLst>
          </p:cNvPr>
          <p:cNvSpPr/>
          <p:nvPr/>
        </p:nvSpPr>
        <p:spPr>
          <a:xfrm>
            <a:off x="2088776" y="3679669"/>
            <a:ext cx="374752" cy="554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481FC57-35F8-4E7F-A90C-53DD320025D5}"/>
              </a:ext>
            </a:extLst>
          </p:cNvPr>
          <p:cNvSpPr/>
          <p:nvPr/>
        </p:nvSpPr>
        <p:spPr>
          <a:xfrm>
            <a:off x="2088776" y="5311534"/>
            <a:ext cx="374752" cy="55448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18000">
                <a:schemeClr val="accent1">
                  <a:lumMod val="60000"/>
                  <a:lumOff val="40000"/>
                </a:schemeClr>
              </a:gs>
              <a:gs pos="69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805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9" y="588668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CA0DFD-EF1E-4CC8-A6EE-C5BAA13FF0F9}"/>
              </a:ext>
            </a:extLst>
          </p:cNvPr>
          <p:cNvSpPr/>
          <p:nvPr/>
        </p:nvSpPr>
        <p:spPr>
          <a:xfrm>
            <a:off x="2435697" y="3232477"/>
            <a:ext cx="66161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표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집어넣기</a:t>
            </a:r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!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494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8" y="588668"/>
            <a:ext cx="9046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3.1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개발언어 및 도구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5B264-F0C8-4F6E-827D-47516423792B}"/>
              </a:ext>
            </a:extLst>
          </p:cNvPr>
          <p:cNvSpPr txBox="1"/>
          <p:nvPr/>
        </p:nvSpPr>
        <p:spPr>
          <a:xfrm>
            <a:off x="1202267" y="1935042"/>
            <a:ext cx="4659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3.7 :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Jupyter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Notebook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B5E75-1192-44AE-B3F2-D71401AD9889}"/>
              </a:ext>
            </a:extLst>
          </p:cNvPr>
          <p:cNvSpPr txBox="1"/>
          <p:nvPr/>
        </p:nvSpPr>
        <p:spPr>
          <a:xfrm>
            <a:off x="1202267" y="2831513"/>
            <a:ext cx="4659312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 3.7 :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Jupyter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Notebook</a:t>
            </a:r>
          </a:p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분석과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시각화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lvl="0" algn="ctr">
              <a:defRPr/>
            </a:pPr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통계데이터 가공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 분석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WHY?</a:t>
            </a:r>
          </a:p>
          <a:p>
            <a:pPr lvl="0" algn="ctr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인터프리터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방식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미리 구현된 라이브러리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4817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B15B264-F0C8-4F6E-827D-47516423792B}"/>
              </a:ext>
            </a:extLst>
          </p:cNvPr>
          <p:cNvSpPr txBox="1"/>
          <p:nvPr/>
        </p:nvSpPr>
        <p:spPr>
          <a:xfrm>
            <a:off x="1202267" y="1935042"/>
            <a:ext cx="4659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Framework : Django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8" y="588668"/>
            <a:ext cx="9046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3.2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웹 프레임워크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0858A-BEA0-4399-98F7-399249C886D2}"/>
              </a:ext>
            </a:extLst>
          </p:cNvPr>
          <p:cNvSpPr txBox="1"/>
          <p:nvPr/>
        </p:nvSpPr>
        <p:spPr>
          <a:xfrm>
            <a:off x="784386" y="2831514"/>
            <a:ext cx="4659312" cy="2100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Web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Framework : Django</a:t>
            </a:r>
          </a:p>
          <a:p>
            <a:pPr lvl="0" algn="ctr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웹 페이지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설계와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구현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</a:p>
          <a:p>
            <a:pPr lvl="0" algn="ctr">
              <a:defRPr/>
            </a:pPr>
            <a:endParaRPr lang="en-US" altLang="ko-KR" sz="105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분석된 데이터를 웹 페이지로 출력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>
              <a:defRPr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WHY?</a:t>
            </a:r>
          </a:p>
          <a:p>
            <a:pPr lvl="0" algn="ctr">
              <a:defRPr/>
            </a:pP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▶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Python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언어 사용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숙련도 측면</a:t>
            </a:r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1008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791E6E-2FA5-4A16-AF1B-69AFED081E0D}"/>
              </a:ext>
            </a:extLst>
          </p:cNvPr>
          <p:cNvSpPr/>
          <p:nvPr/>
        </p:nvSpPr>
        <p:spPr>
          <a:xfrm>
            <a:off x="348478" y="588668"/>
            <a:ext cx="9046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3. </a:t>
            </a:r>
            <a:r>
              <a:rPr lang="ko-KR" altLang="en-US" sz="3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발 환 경</a:t>
            </a:r>
            <a:r>
              <a:rPr lang="en-US" altLang="ko-KR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_ 3.3 </a:t>
            </a:r>
            <a:r>
              <a:rPr lang="ko-KR" altLang="en-US" sz="2800" dirty="0">
                <a:solidFill>
                  <a:prstClr val="black"/>
                </a:solidFill>
                <a:latin typeface="나눔스퀘어_ac Bold"/>
                <a:ea typeface="나눔스퀘어_ac Bold"/>
              </a:rPr>
              <a:t>데이터베이스</a:t>
            </a:r>
            <a:endParaRPr lang="ko-KR" altLang="en-US" sz="3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15B264-F0C8-4F6E-827D-47516423792B}"/>
              </a:ext>
            </a:extLst>
          </p:cNvPr>
          <p:cNvSpPr txBox="1"/>
          <p:nvPr/>
        </p:nvSpPr>
        <p:spPr>
          <a:xfrm>
            <a:off x="1202266" y="1935042"/>
            <a:ext cx="9788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MySQL : Oracle DB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같은 데이터베이스 관리 시스템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(DBMS)</a:t>
            </a:r>
          </a:p>
        </p:txBody>
      </p:sp>
    </p:spTree>
    <p:extLst>
      <p:ext uri="{BB962C8B-B14F-4D97-AF65-F5344CB8AC3E}">
        <p14:creationId xmlns:p14="http://schemas.microsoft.com/office/powerpoint/2010/main" val="385172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147483647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147483647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2299</Words>
  <Application>Microsoft Office PowerPoint</Application>
  <PresentationFormat>와이드스크린</PresentationFormat>
  <Paragraphs>453</Paragraphs>
  <Slides>29</Slides>
  <Notes>18</Notes>
  <HiddenSlides>1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나눔스퀘어_ac</vt:lpstr>
      <vt:lpstr>나눔스퀘어_ac Bold</vt:lpstr>
      <vt:lpstr>나눔스퀘어_ac ExtraBold</vt:lpstr>
      <vt:lpstr>맑은 고딕</vt:lpstr>
      <vt:lpstr>한컴바탕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임형열</dc:creator>
  <cp:lastModifiedBy>Lim Hyeong Yeol</cp:lastModifiedBy>
  <cp:revision>159</cp:revision>
  <dcterms:created xsi:type="dcterms:W3CDTF">2020-04-08T05:57:19Z</dcterms:created>
  <dcterms:modified xsi:type="dcterms:W3CDTF">2020-05-25T17:41:25Z</dcterms:modified>
  <cp:version>0906.0100.01</cp:version>
</cp:coreProperties>
</file>