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3"/>
    <p:restoredTop sz="94660"/>
  </p:normalViewPr>
  <p:slideViewPr>
    <p:cSldViewPr snapToGrid="0">
      <p:cViewPr varScale="1">
        <p:scale>
          <a:sx n="64" d="100"/>
          <a:sy n="64" d="100"/>
        </p:scale>
        <p:origin x="1974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0" y="1234997"/>
            <a:ext cx="2208017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09091" y="1234998"/>
            <a:ext cx="8316217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6815905" y="6519446"/>
            <a:ext cx="232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7281334" y="1234997"/>
            <a:ext cx="1143974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5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6"/>
            <a:ext cx="831621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8044" y="3692091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2020. 5. 12.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화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81333" y="843405"/>
            <a:ext cx="1143974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80" y="890467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CAP: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&amp; Prediction of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중소기업 관련 데이터 활용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분석과 예측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C97C69-C7FF-4574-B09C-A9D4DF6DF558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4D2F-8B62-492B-944B-EB6E835AFCFA}"/>
              </a:ext>
            </a:extLst>
          </p:cNvPr>
          <p:cNvSpPr/>
          <p:nvPr/>
        </p:nvSpPr>
        <p:spPr>
          <a:xfrm>
            <a:off x="434713" y="1671415"/>
            <a:ext cx="8274573" cy="19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비제이퍼블릭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405" y="1834103"/>
            <a:ext cx="6061895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목             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sz="2800" dirty="0">
                <a:latin typeface="나눔스퀘어_ac Bold"/>
                <a:ea typeface="나눔스퀘어_ac Bold"/>
              </a:rPr>
              <a:t> : </a:t>
            </a:r>
            <a:r>
              <a:rPr lang="en-US" altLang="ko-KR" sz="2000" dirty="0">
                <a:latin typeface="나눔스퀘어_ac Bold"/>
                <a:ea typeface="나눔스퀘어_ac Bold"/>
              </a:rPr>
              <a:t>3-1. </a:t>
            </a:r>
            <a:r>
              <a:rPr lang="ko-KR" altLang="en-US" sz="2000" dirty="0">
                <a:latin typeface="나눔스퀘어_ac Bold"/>
                <a:ea typeface="나눔스퀘어_ac Bold"/>
              </a:rPr>
              <a:t>개발목표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및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형태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금주 진행사항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차주 예정사항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1981200" y="1730892"/>
            <a:ext cx="27685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맡은분야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적을것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1981200" y="3678765"/>
            <a:ext cx="276859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맡은분야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적을것</a:t>
            </a:r>
            <a:endParaRPr lang="en-US" altLang="ko-KR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6070599" y="2412659"/>
            <a:ext cx="27685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맡은분야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적을것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6070599" y="4368845"/>
            <a:ext cx="294039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맡은분야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적을것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660400" y="1833336"/>
            <a:ext cx="3766457" cy="1603266"/>
            <a:chOff x="660400" y="1833336"/>
            <a:chExt cx="376645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698500" y="3810532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660400" y="3773885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1981200" y="413220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1993900" y="4094106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4749799" y="2508854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4749799" y="4461086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762499" y="4472781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673100" y="3785603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679159" y="1850780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762499" y="2521272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2. </a:t>
            </a:r>
            <a:r>
              <a:rPr lang="ko-KR" altLang="en-US" sz="360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87469" y="2551863"/>
            <a:ext cx="2402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나눔스퀘어_ac Bold"/>
                <a:ea typeface="나눔스퀘어_ac Bold"/>
              </a:rPr>
              <a:t>코로나 </a:t>
            </a:r>
            <a:r>
              <a:rPr lang="en-US" altLang="ko-KR" sz="3200" dirty="0">
                <a:latin typeface="나눔스퀘어_ac Bold"/>
                <a:ea typeface="나눔스퀘어_ac Bold"/>
              </a:rPr>
              <a:t>19</a:t>
            </a:r>
            <a:endParaRPr lang="en-US" altLang="ko-KR" sz="1600" dirty="0">
              <a:latin typeface="나눔스퀘어_ac Bold"/>
              <a:ea typeface="나눔스퀘어_ac Bold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9034" y="3476177"/>
            <a:ext cx="2043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_ac Bold"/>
                <a:ea typeface="나눔스퀘어_ac Bold"/>
              </a:rPr>
              <a:t>관련 정책</a:t>
            </a:r>
            <a:endParaRPr lang="en-US" altLang="ko-KR" sz="1600">
              <a:latin typeface="나눔스퀘어_ac Bold"/>
              <a:ea typeface="나눔스퀘어_ac Bold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69970" y="4409361"/>
            <a:ext cx="2924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_ac Bold"/>
                <a:ea typeface="나눔스퀘어_ac Bold"/>
              </a:rPr>
              <a:t>기업과</a:t>
            </a:r>
            <a:r>
              <a:rPr lang="en-US" altLang="ko-KR" sz="3200">
                <a:latin typeface="나눔스퀘어_ac Bold"/>
                <a:ea typeface="나눔스퀘어_ac Bold"/>
              </a:rPr>
              <a:t> </a:t>
            </a:r>
            <a:r>
              <a:rPr lang="ko-KR" altLang="en-US" sz="3200">
                <a:latin typeface="나눔스퀘어_ac Bold"/>
                <a:ea typeface="나눔스퀘어_ac Bold"/>
              </a:rPr>
              <a:t>투자자</a:t>
            </a:r>
            <a:endParaRPr lang="en-US" altLang="ko-KR" sz="1600">
              <a:latin typeface="나눔스퀘어_ac Bold"/>
              <a:ea typeface="나눔스퀘어_ac Bold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27696" y="2551863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단기 유동성 문제 등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도산 기업의 증가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27696" y="3619427"/>
            <a:ext cx="418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정부의 기업 맞춤형 정책 부족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27696" y="4379215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문제 직관적 파악 어려움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기업에 투자해도 괜찮을지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?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50858" y="5611657"/>
            <a:ext cx="7242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Bold"/>
                <a:ea typeface="나눔스퀘어_ac Bold"/>
              </a:rPr>
              <a:t>데이터 분석 </a:t>
            </a:r>
            <a:r>
              <a:rPr lang="en-US" altLang="ko-KR" sz="2000">
                <a:latin typeface="나눔스퀘어_ac Bold"/>
                <a:ea typeface="나눔스퀘어_ac Bold"/>
              </a:rPr>
              <a:t>&amp; </a:t>
            </a:r>
            <a:r>
              <a:rPr lang="ko-KR" altLang="en-US" sz="2000">
                <a:latin typeface="나눔스퀘어_ac Bold"/>
                <a:ea typeface="나눔스퀘어_ac Bold"/>
              </a:rPr>
              <a:t>시각화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문제를 직관적으로 파악</a:t>
            </a:r>
          </a:p>
          <a:p>
            <a:pPr algn="ctr">
              <a:defRPr/>
            </a:pPr>
            <a:r>
              <a:rPr lang="ko-KR" altLang="en-US" sz="2000">
                <a:latin typeface="나눔스퀘어_ac Bold"/>
                <a:ea typeface="나눔스퀘어_ac Bold"/>
              </a:rPr>
              <a:t>기존 값을 활용한 미래 예측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정책 수립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컨설팅 자료로 활용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473" y="1638725"/>
            <a:ext cx="6259053" cy="56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기업의 도산 가능성 분석 및 예측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’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F336B4-710E-4837-8565-F66B9A1CFCFE}"/>
              </a:ext>
            </a:extLst>
          </p:cNvPr>
          <p:cNvSpPr/>
          <p:nvPr/>
        </p:nvSpPr>
        <p:spPr>
          <a:xfrm>
            <a:off x="323635" y="7032124"/>
            <a:ext cx="756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주피터 노트북의 특징을 잘 보여주는 </a:t>
            </a:r>
            <a:r>
              <a:rPr lang="ko-KR" altLang="en-US" dirty="0" err="1"/>
              <a:t>스크린캡쳐</a:t>
            </a:r>
            <a:r>
              <a:rPr lang="ko-KR" altLang="en-US" dirty="0"/>
              <a:t> 첨부하기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25188-4D6D-4D3B-93F6-2C9DD4E37340}"/>
              </a:ext>
            </a:extLst>
          </p:cNvPr>
          <p:cNvGrpSpPr/>
          <p:nvPr/>
        </p:nvGrpSpPr>
        <p:grpSpPr>
          <a:xfrm>
            <a:off x="820614" y="1767131"/>
            <a:ext cx="7400925" cy="2343859"/>
            <a:chOff x="971549" y="1767131"/>
            <a:chExt cx="7400925" cy="23438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995DB6-339E-4B1E-9B76-3EDB2087A0FF}"/>
                </a:ext>
              </a:extLst>
            </p:cNvPr>
            <p:cNvSpPr txBox="1"/>
            <p:nvPr/>
          </p:nvSpPr>
          <p:spPr>
            <a:xfrm>
              <a:off x="1017709" y="2089986"/>
              <a:ext cx="34671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Framework (Django)</a:t>
              </a: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-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개발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설계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&amp;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왜 쓰는지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?)</a:t>
              </a:r>
            </a:p>
          </p:txBody>
        </p:sp>
        <p:sp>
          <p:nvSpPr>
            <p:cNvPr id="5" name="직사각형 2">
              <a:extLst>
                <a:ext uri="{FF2B5EF4-FFF2-40B4-BE49-F238E27FC236}">
                  <a16:creationId xmlns:a16="http://schemas.microsoft.com/office/drawing/2014/main" id="{5ABE8D3F-68D2-4620-A6AA-DC59DFBDBC13}"/>
                </a:ext>
              </a:extLst>
            </p:cNvPr>
            <p:cNvSpPr/>
            <p:nvPr/>
          </p:nvSpPr>
          <p:spPr>
            <a:xfrm>
              <a:off x="4765675" y="1767131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2CA45E8-3E38-4A6B-982B-E56478B3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549" y="1767131"/>
              <a:ext cx="3800478" cy="0"/>
            </a:xfrm>
            <a:prstGeom prst="lin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46A118D8-21ED-40B4-BF48-0224F98937E1}"/>
                </a:ext>
              </a:extLst>
            </p:cNvPr>
            <p:cNvSpPr/>
            <p:nvPr/>
          </p:nvSpPr>
          <p:spPr>
            <a:xfrm>
              <a:off x="4713603" y="1810946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956701-D98A-4EC6-B083-A769A04BF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760" y="1810946"/>
              <a:ext cx="3644267" cy="0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27075" y="3830545"/>
            <a:ext cx="7494464" cy="2351180"/>
            <a:chOff x="727075" y="3830545"/>
            <a:chExt cx="7494464" cy="23511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449FB7-C329-4603-9F1E-A634E7150AC9}"/>
                </a:ext>
              </a:extLst>
            </p:cNvPr>
            <p:cNvGrpSpPr/>
            <p:nvPr/>
          </p:nvGrpSpPr>
          <p:grpSpPr>
            <a:xfrm>
              <a:off x="727075" y="3830545"/>
              <a:ext cx="7494464" cy="2351180"/>
              <a:chOff x="727075" y="3830545"/>
              <a:chExt cx="7494464" cy="235118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1C960E-A10F-449B-B26F-FBDDA231A188}"/>
                  </a:ext>
                </a:extLst>
              </p:cNvPr>
              <p:cNvSpPr txBox="1"/>
              <p:nvPr/>
            </p:nvSpPr>
            <p:spPr>
              <a:xfrm>
                <a:off x="4510088" y="4807610"/>
                <a:ext cx="371145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Python 3.7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Jupyter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Notebook)</a:t>
                </a:r>
              </a:p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-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분석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시각화</a:t>
                </a: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왜 쓰는지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?)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6" name="직사각형 2">
                <a:extLst>
                  <a:ext uri="{FF2B5EF4-FFF2-40B4-BE49-F238E27FC236}">
                    <a16:creationId xmlns:a16="http://schemas.microsoft.com/office/drawing/2014/main" id="{30DD7756-8988-4BD9-A2C2-7888706704CB}"/>
                  </a:ext>
                </a:extLst>
              </p:cNvPr>
              <p:cNvSpPr/>
              <p:nvPr/>
            </p:nvSpPr>
            <p:spPr>
              <a:xfrm>
                <a:off x="727075" y="3881681"/>
                <a:ext cx="3606799" cy="2300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D5F8EC3-636D-42D3-9D21-CC85972164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3874" y="6181725"/>
                <a:ext cx="3800478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" name="직사각형 2">
                <a:extLst>
                  <a:ext uri="{FF2B5EF4-FFF2-40B4-BE49-F238E27FC236}">
                    <a16:creationId xmlns:a16="http://schemas.microsoft.com/office/drawing/2014/main" id="{3AAE481E-28D6-44E6-BCBF-B35C244BC25D}"/>
                  </a:ext>
                </a:extLst>
              </p:cNvPr>
              <p:cNvSpPr/>
              <p:nvPr/>
            </p:nvSpPr>
            <p:spPr>
              <a:xfrm>
                <a:off x="771527" y="3830545"/>
                <a:ext cx="3606799" cy="2300044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B04E3B1-955A-4E18-B269-82379B76E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8326" y="6130589"/>
                <a:ext cx="3644267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326" y="5289284"/>
              <a:ext cx="937966" cy="78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Web application framework">
            <a:extLst>
              <a:ext uri="{FF2B5EF4-FFF2-40B4-BE49-F238E27FC236}">
                <a16:creationId xmlns:a16="http://schemas.microsoft.com/office/drawing/2014/main" id="{DF3BBF4E-5E65-4995-9919-FE3F4E2F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40" y="1810944"/>
            <a:ext cx="3552435" cy="22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1/2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F336B4-710E-4837-8565-F66B9A1CFCFE}"/>
              </a:ext>
            </a:extLst>
          </p:cNvPr>
          <p:cNvSpPr/>
          <p:nvPr/>
        </p:nvSpPr>
        <p:spPr>
          <a:xfrm>
            <a:off x="323635" y="7032124"/>
            <a:ext cx="756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주피터 노트북의 특징을 잘 보여주는 </a:t>
            </a:r>
            <a:r>
              <a:rPr lang="ko-KR" altLang="en-US" dirty="0" err="1"/>
              <a:t>스크린캡쳐</a:t>
            </a:r>
            <a:r>
              <a:rPr lang="ko-KR" altLang="en-US" dirty="0"/>
              <a:t> 첨부하기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70A443-357C-46BF-87D9-61F021FD55E6}"/>
              </a:ext>
            </a:extLst>
          </p:cNvPr>
          <p:cNvGrpSpPr/>
          <p:nvPr/>
        </p:nvGrpSpPr>
        <p:grpSpPr>
          <a:xfrm>
            <a:off x="582338" y="1903750"/>
            <a:ext cx="7712021" cy="3893559"/>
            <a:chOff x="694855" y="1143580"/>
            <a:chExt cx="10681227" cy="480363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964374-DC57-4F4B-B57E-52831C7CBB2B}"/>
                </a:ext>
              </a:extLst>
            </p:cNvPr>
            <p:cNvSpPr/>
            <p:nvPr/>
          </p:nvSpPr>
          <p:spPr>
            <a:xfrm>
              <a:off x="4801065" y="1638447"/>
              <a:ext cx="3091008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3C4D32-8C21-4A82-84F5-5C9A43DA0F39}"/>
                </a:ext>
              </a:extLst>
            </p:cNvPr>
            <p:cNvSpPr/>
            <p:nvPr/>
          </p:nvSpPr>
          <p:spPr>
            <a:xfrm>
              <a:off x="8480482" y="1638447"/>
              <a:ext cx="2895600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A16593-C48D-4F06-9073-2F0923B8ADF3}"/>
                </a:ext>
              </a:extLst>
            </p:cNvPr>
            <p:cNvSpPr/>
            <p:nvPr/>
          </p:nvSpPr>
          <p:spPr>
            <a:xfrm>
              <a:off x="5862973" y="1143580"/>
              <a:ext cx="989734" cy="989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24" name="Picture 2" descr="blogthumb2.naver.net/MjAxNzEwMDhfMTkx/MDAxNTA3N...">
              <a:extLst>
                <a:ext uri="{FF2B5EF4-FFF2-40B4-BE49-F238E27FC236}">
                  <a16:creationId xmlns:a16="http://schemas.microsoft.com/office/drawing/2014/main" id="{8BEF86B2-8836-4702-9DA5-F19F9C590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152" y="1149058"/>
              <a:ext cx="989734" cy="98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E6C9261-449C-4DAE-B9DB-87CF688DDC3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493237" y="5271541"/>
              <a:ext cx="1316184" cy="10655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6" descr="django - 튜토리얼 part1">
              <a:extLst>
                <a:ext uri="{FF2B5EF4-FFF2-40B4-BE49-F238E27FC236}">
                  <a16:creationId xmlns:a16="http://schemas.microsoft.com/office/drawing/2014/main" id="{6384DC74-BE89-49D3-8230-052AB76461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25038" r="23755" b="32157"/>
            <a:stretch/>
          </p:blipFill>
          <p:spPr bwMode="auto">
            <a:xfrm>
              <a:off x="9230204" y="1368438"/>
              <a:ext cx="1396155" cy="550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8EA2CB-7390-489D-876E-A2CCD8CF83AB}"/>
                </a:ext>
              </a:extLst>
            </p:cNvPr>
            <p:cNvSpPr/>
            <p:nvPr/>
          </p:nvSpPr>
          <p:spPr>
            <a:xfrm>
              <a:off x="5177252" y="2508543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데이터 가공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21BAD1A-AF5B-49DA-B9B5-94105BE552C0}"/>
                </a:ext>
              </a:extLst>
            </p:cNvPr>
            <p:cNvSpPr/>
            <p:nvPr/>
          </p:nvSpPr>
          <p:spPr>
            <a:xfrm>
              <a:off x="5177252" y="3721689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데이터 도식화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8907CD-D2F2-4F61-90FE-5495D6B78AAB}"/>
                </a:ext>
              </a:extLst>
            </p:cNvPr>
            <p:cNvSpPr/>
            <p:nvPr/>
          </p:nvSpPr>
          <p:spPr>
            <a:xfrm>
              <a:off x="5177252" y="4939494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예측모델 생성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300A263-D2A3-40B0-98B3-3FFF1AA6A5D9}"/>
                </a:ext>
              </a:extLst>
            </p:cNvPr>
            <p:cNvSpPr/>
            <p:nvPr/>
          </p:nvSpPr>
          <p:spPr>
            <a:xfrm>
              <a:off x="8809421" y="2508543"/>
              <a:ext cx="2193592" cy="3095044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/>
                <a:t>웹 페이지에서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분석자료</a:t>
              </a:r>
              <a:r>
                <a:rPr lang="en-US" altLang="ko-KR" sz="1200" b="1" dirty="0"/>
                <a:t>/</a:t>
              </a:r>
              <a:r>
                <a:rPr lang="ko-KR" altLang="en-US" sz="1200" b="1" dirty="0"/>
                <a:t>예측모델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출력</a:t>
              </a:r>
              <a:endParaRPr lang="en-US" altLang="ko-KR" sz="1200" b="1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0B79AE-393C-400F-AAAA-77283E24911D}"/>
                </a:ext>
              </a:extLst>
            </p:cNvPr>
            <p:cNvGrpSpPr/>
            <p:nvPr/>
          </p:nvGrpSpPr>
          <p:grpSpPr>
            <a:xfrm>
              <a:off x="810082" y="2840589"/>
              <a:ext cx="3592147" cy="2451329"/>
              <a:chOff x="314651" y="2026944"/>
              <a:chExt cx="3592147" cy="2451329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1243DD06-5AED-41C6-9EE0-7E255F645AD7}"/>
                  </a:ext>
                </a:extLst>
              </p:cNvPr>
              <p:cNvGrpSpPr/>
              <p:nvPr/>
            </p:nvGrpSpPr>
            <p:grpSpPr>
              <a:xfrm>
                <a:off x="352012" y="2221332"/>
                <a:ext cx="3475828" cy="1933788"/>
                <a:chOff x="555329" y="2394982"/>
                <a:chExt cx="3475828" cy="1933788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C17A02B2-E032-40AC-A318-7A67634133F6}"/>
                    </a:ext>
                  </a:extLst>
                </p:cNvPr>
                <p:cNvSpPr/>
                <p:nvPr/>
              </p:nvSpPr>
              <p:spPr>
                <a:xfrm>
                  <a:off x="865424" y="3053859"/>
                  <a:ext cx="2882232" cy="379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dirty="0">
                      <a:latin typeface="+mn-ea"/>
                    </a:rPr>
                    <a:t>(https://www.mss.go.kr)</a:t>
                  </a:r>
                </a:p>
              </p:txBody>
            </p:sp>
            <p:pic>
              <p:nvPicPr>
                <p:cNvPr id="39" name="그림 3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A4B117AD-D24D-4673-94C9-B7671734C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329" y="2394982"/>
                  <a:ext cx="3475828" cy="769717"/>
                </a:xfrm>
                <a:prstGeom prst="rect">
                  <a:avLst/>
                </a:prstGeom>
              </p:spPr>
            </p:pic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EEAA3096-2CAB-4A1E-B71A-AF9FF3AC5887}"/>
                    </a:ext>
                  </a:extLst>
                </p:cNvPr>
                <p:cNvSpPr/>
                <p:nvPr/>
              </p:nvSpPr>
              <p:spPr>
                <a:xfrm>
                  <a:off x="665772" y="3588325"/>
                  <a:ext cx="3297405" cy="740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  <a:latin typeface="+mn-ea"/>
                    </a:rPr>
                    <a:t>통계자료 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  <a:latin typeface="+mn-ea"/>
                    </a:rPr>
                    <a:t>&gt;&gt; 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  <a:latin typeface="+mn-ea"/>
                    </a:rPr>
                    <a:t>주제별 통계</a:t>
                  </a:r>
                  <a:endParaRPr lang="en-US" altLang="ko-KR" sz="12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500" b="1" dirty="0">
                    <a:latin typeface="+mn-ea"/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중소기업 관련 통계자료</a:t>
                  </a:r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D4240B7-A9E1-482F-9400-DBB3011A6D37}"/>
                  </a:ext>
                </a:extLst>
              </p:cNvPr>
              <p:cNvSpPr/>
              <p:nvPr/>
            </p:nvSpPr>
            <p:spPr>
              <a:xfrm>
                <a:off x="314651" y="2026944"/>
                <a:ext cx="3592147" cy="2451329"/>
              </a:xfrm>
              <a:prstGeom prst="rect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b="1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C84426-9622-496B-8F0B-7B83A04AAE8F}"/>
                </a:ext>
              </a:extLst>
            </p:cNvPr>
            <p:cNvCxnSpPr>
              <a:cxnSpLocks/>
            </p:cNvCxnSpPr>
            <p:nvPr/>
          </p:nvCxnSpPr>
          <p:spPr>
            <a:xfrm>
              <a:off x="4311079" y="2840589"/>
              <a:ext cx="866172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3539F51-5BDE-42A8-AC9F-745C69A936EB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6335245" y="3172636"/>
              <a:ext cx="0" cy="549053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A8D00D5-4B3F-4D06-A516-234FD6FCB162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6335245" y="4385782"/>
              <a:ext cx="0" cy="553712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330B77-BE69-4BE9-AC69-F414F825D2B2}"/>
                </a:ext>
              </a:extLst>
            </p:cNvPr>
            <p:cNvSpPr/>
            <p:nvPr/>
          </p:nvSpPr>
          <p:spPr>
            <a:xfrm>
              <a:off x="694855" y="2402012"/>
              <a:ext cx="1723658" cy="33245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chemeClr val="tx1"/>
                  </a:solidFill>
                </a:rPr>
                <a:t>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2/2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F336B4-710E-4837-8565-F66B9A1CFCFE}"/>
              </a:ext>
            </a:extLst>
          </p:cNvPr>
          <p:cNvSpPr/>
          <p:nvPr/>
        </p:nvSpPr>
        <p:spPr>
          <a:xfrm>
            <a:off x="323635" y="7032124"/>
            <a:ext cx="756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주피터 노트북의 특징을 잘 보여주는 </a:t>
            </a:r>
            <a:r>
              <a:rPr lang="ko-KR" altLang="en-US" dirty="0" err="1"/>
              <a:t>스크린캡쳐</a:t>
            </a:r>
            <a:r>
              <a:rPr lang="ko-KR" altLang="en-US" dirty="0"/>
              <a:t> 첨부하기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FED43-CD28-4320-B679-9EE88252FB0F}"/>
              </a:ext>
            </a:extLst>
          </p:cNvPr>
          <p:cNvSpPr txBox="1"/>
          <p:nvPr/>
        </p:nvSpPr>
        <p:spPr>
          <a:xfrm>
            <a:off x="1518638" y="2383436"/>
            <a:ext cx="610672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PDF</a:t>
            </a:r>
            <a:r>
              <a:rPr lang="ko-KR" altLang="en-US" sz="6600" dirty="0"/>
              <a:t>이미지 따오기</a:t>
            </a:r>
            <a:endParaRPr lang="en-US" altLang="ko-KR" sz="66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https://ovenapp.io/view/1rRpmiA9sXKsBnthgPJEYehieMp3VzXf/e5WgE</a:t>
            </a:r>
          </a:p>
          <a:p>
            <a:pPr algn="ctr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7210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b="10280"/>
          <a:stretch>
            <a:fillRect/>
          </a:stretch>
        </p:blipFill>
        <p:spPr>
          <a:xfrm>
            <a:off x="800724" y="2344795"/>
            <a:ext cx="3253619" cy="1469534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3"/>
          <a:srcRect t="26560" b="3790"/>
          <a:stretch>
            <a:fillRect/>
          </a:stretch>
        </p:blipFill>
        <p:spPr>
          <a:xfrm>
            <a:off x="806109" y="5146534"/>
            <a:ext cx="3253680" cy="874129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44274"/>
              </p:ext>
            </p:extLst>
          </p:nvPr>
        </p:nvGraphicFramePr>
        <p:xfrm>
          <a:off x="4921814" y="2369909"/>
          <a:ext cx="3590731" cy="3626830"/>
        </p:xfrm>
        <a:graphic>
          <a:graphicData uri="http://schemas.openxmlformats.org/drawingml/2006/table">
            <a:tbl>
              <a:tblPr firstRow="1" bandRow="1"/>
              <a:tblGrid>
                <a:gridCol w="176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b="0" i="0" u="none" strike="noStrik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항목번호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289B6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percentage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289B6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02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기업코드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global_id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자금사정실적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내수전망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판매대금회수지연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자금조달곤란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영업이익실적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X36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08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업체간 과당경쟁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66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경기전망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X21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인력확보난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X60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08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인건비상승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X61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수출전망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94879" y="1608859"/>
            <a:ext cx="6823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테스트셋과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훈련셋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구분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결측치채운부분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BE239E-F5EC-435F-BDF3-CD5149E87551}"/>
              </a:ext>
            </a:extLst>
          </p:cNvPr>
          <p:cNvGrpSpPr/>
          <p:nvPr/>
        </p:nvGrpSpPr>
        <p:grpSpPr>
          <a:xfrm>
            <a:off x="4219891" y="4114457"/>
            <a:ext cx="476045" cy="368142"/>
            <a:chOff x="4219891" y="4449130"/>
            <a:chExt cx="476045" cy="368142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C83B8C57-401F-450B-BF8B-5E401F35A414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83D47CFD-1440-4A72-AEBF-83DE9DADD43F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49CC7A-EE61-4534-AC0B-486FF65ACAD9}"/>
              </a:ext>
            </a:extLst>
          </p:cNvPr>
          <p:cNvGrpSpPr/>
          <p:nvPr/>
        </p:nvGrpSpPr>
        <p:grpSpPr>
          <a:xfrm>
            <a:off x="2330450" y="4133850"/>
            <a:ext cx="120307" cy="600255"/>
            <a:chOff x="2330450" y="4133850"/>
            <a:chExt cx="120307" cy="6002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9FC359C-389F-4029-864B-693B0FC2E9B4}"/>
                </a:ext>
              </a:extLst>
            </p:cNvPr>
            <p:cNvSpPr/>
            <p:nvPr/>
          </p:nvSpPr>
          <p:spPr>
            <a:xfrm>
              <a:off x="2330450" y="4133850"/>
              <a:ext cx="120307" cy="1203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A04B6A-F35C-47F1-9CCA-1B89022BBFDE}"/>
                </a:ext>
              </a:extLst>
            </p:cNvPr>
            <p:cNvSpPr/>
            <p:nvPr/>
          </p:nvSpPr>
          <p:spPr>
            <a:xfrm>
              <a:off x="2330450" y="4373824"/>
              <a:ext cx="120307" cy="120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3EB01D-17AD-4A1B-BC85-A348F7FE0C42}"/>
                </a:ext>
              </a:extLst>
            </p:cNvPr>
            <p:cNvSpPr/>
            <p:nvPr/>
          </p:nvSpPr>
          <p:spPr>
            <a:xfrm>
              <a:off x="2330450" y="4613798"/>
              <a:ext cx="120307" cy="1203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7D9DB-F34C-4E5F-8B49-23AAC8AFEE25}"/>
              </a:ext>
            </a:extLst>
          </p:cNvPr>
          <p:cNvSpPr/>
          <p:nvPr/>
        </p:nvSpPr>
        <p:spPr>
          <a:xfrm>
            <a:off x="6534192" y="2963008"/>
            <a:ext cx="2119029" cy="31695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034" y="1832944"/>
            <a:ext cx="38250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분기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각 분기에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존재시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해당 분기의 평균을 이용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차주 예정사항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52" y="3330994"/>
            <a:ext cx="446193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전월 </a:t>
            </a:r>
            <a:r>
              <a:rPr lang="en-US" altLang="ko-KR" sz="2800" dirty="0">
                <a:latin typeface="나눔스퀘어_ac Bold"/>
                <a:ea typeface="나눔스퀘어_ac Bold"/>
              </a:rPr>
              <a:t>/</a:t>
            </a:r>
            <a:r>
              <a:rPr lang="ko-KR" altLang="en-US" sz="2800" dirty="0">
                <a:latin typeface="나눔스퀘어_ac Bold"/>
                <a:ea typeface="나눔스퀘어_ac Bold"/>
              </a:rPr>
              <a:t> 익월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ko-KR" altLang="en-US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특정 월 데이터가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결측치일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경우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해당월의 전월과 익월의 평균을 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1715" y="3010041"/>
            <a:ext cx="5936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첫 번째 방식을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보완</a:t>
            </a:r>
          </a:p>
          <a:p>
            <a:pPr algn="ctr">
              <a:defRPr/>
            </a:pPr>
            <a:endParaRPr lang="en-US" altLang="ko-KR" sz="12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dirty="0">
                <a:latin typeface="나눔스퀘어_ac Bold"/>
                <a:ea typeface="나눔스퀘어_ac Bold"/>
              </a:rPr>
              <a:t>각 분기를 그룹화하여 평균값으로 대체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dirty="0">
                <a:latin typeface="나눔스퀘어_ac Bold"/>
                <a:ea typeface="나눔스퀘어_ac Bold"/>
              </a:rPr>
              <a:t>분기를 나누는 기준 생각하기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5987" y="2246716"/>
            <a:ext cx="4788131" cy="74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300" dirty="0">
                <a:latin typeface="나눔스퀘어_ac Bold"/>
                <a:ea typeface="나눔스퀘어_ac Bold"/>
              </a:rPr>
              <a:t>‘</a:t>
            </a:r>
            <a:r>
              <a:rPr lang="ko-KR" altLang="en-US" sz="4300" dirty="0" err="1">
                <a:solidFill>
                  <a:srgbClr val="FF0000"/>
                </a:solidFill>
                <a:latin typeface="나눔스퀘어_ac Bold"/>
                <a:ea typeface="나눔스퀘어_ac Bold"/>
              </a:rPr>
              <a:t>결측치</a:t>
            </a:r>
            <a:r>
              <a:rPr lang="en-US" altLang="ko-KR" sz="4300" dirty="0">
                <a:latin typeface="나눔스퀘어_ac Bold"/>
                <a:ea typeface="나눔스퀘어_ac Bold"/>
              </a:rPr>
              <a:t>’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ED0458-21D9-42CE-902B-B3E3E8307206}"/>
              </a:ext>
            </a:extLst>
          </p:cNvPr>
          <p:cNvGrpSpPr/>
          <p:nvPr/>
        </p:nvGrpSpPr>
        <p:grpSpPr>
          <a:xfrm>
            <a:off x="4444743" y="2910757"/>
            <a:ext cx="476045" cy="368142"/>
            <a:chOff x="4219891" y="4449130"/>
            <a:chExt cx="476045" cy="368142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841091C5-008F-4991-8E13-DB91E9340459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8C806A0-AC64-4217-877B-9BFD455633A4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19CFDD-1A1F-4075-88C6-B163706CB16F}"/>
              </a:ext>
            </a:extLst>
          </p:cNvPr>
          <p:cNvSpPr txBox="1"/>
          <p:nvPr/>
        </p:nvSpPr>
        <p:spPr>
          <a:xfrm>
            <a:off x="929390" y="5190824"/>
            <a:ext cx="7180289" cy="87716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문제가 해결된 데이터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/>
            <a:endParaRPr lang="en-US" altLang="ko-KR" sz="3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/>
            <a:r>
              <a:rPr lang="ko-KR" altLang="en-US" sz="2800" dirty="0" err="1">
                <a:latin typeface="나눔스퀘어_ac Bold"/>
                <a:ea typeface="나눔스퀘어_ac Bold"/>
              </a:rPr>
              <a:t>예측모듈</a:t>
            </a:r>
            <a:r>
              <a:rPr lang="ko-KR" altLang="en-US" sz="2800" dirty="0">
                <a:latin typeface="나눔스퀘어_ac Bold"/>
                <a:ea typeface="나눔스퀘어_ac Bold"/>
              </a:rPr>
              <a:t> 활용 </a:t>
            </a:r>
            <a:r>
              <a:rPr lang="en-US" altLang="ko-KR" sz="2800" dirty="0">
                <a:latin typeface="나눔스퀘어_ac Bold"/>
                <a:ea typeface="나눔스퀘어_ac Bold"/>
              </a:rPr>
              <a:t>:</a:t>
            </a:r>
            <a:r>
              <a:rPr lang="ko-KR" altLang="en-US" sz="2800" dirty="0">
                <a:latin typeface="나눔스퀘어_ac Bold"/>
                <a:ea typeface="나눔스퀘어_ac Bold"/>
              </a:rPr>
              <a:t> 분석과 예측 진행</a:t>
            </a:r>
            <a:r>
              <a:rPr lang="en-US" altLang="ko-KR" sz="2800" dirty="0"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latin typeface="나눔스퀘어_ac Bold"/>
                <a:ea typeface="나눔스퀘어_ac Bold"/>
              </a:rPr>
              <a:t>예정</a:t>
            </a:r>
            <a:r>
              <a:rPr lang="en-US" altLang="ko-KR" sz="2800" dirty="0">
                <a:latin typeface="나눔스퀘어_ac Bold"/>
                <a:ea typeface="나눔스퀘어_ac Bold"/>
              </a:rPr>
              <a:t>)</a:t>
            </a:r>
            <a:endParaRPr lang="ko-KR" altLang="en-US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473</Words>
  <Application>Microsoft Office PowerPoint</Application>
  <PresentationFormat>화면 슬라이드 쇼(4:3)</PresentationFormat>
  <Paragraphs>146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나눔스퀘어_ac</vt:lpstr>
      <vt:lpstr>나눔스퀘어_ac Bold</vt:lpstr>
      <vt:lpstr>나눔스퀘어_ac ExtraBold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100</cp:revision>
  <dcterms:created xsi:type="dcterms:W3CDTF">2020-04-08T05:57:19Z</dcterms:created>
  <dcterms:modified xsi:type="dcterms:W3CDTF">2020-05-10T13:43:34Z</dcterms:modified>
  <cp:version>0906.0100.01</cp:version>
</cp:coreProperties>
</file>