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81" r:id="rId6"/>
    <p:sldId id="325" r:id="rId7"/>
    <p:sldId id="260" r:id="rId8"/>
    <p:sldId id="295" r:id="rId9"/>
    <p:sldId id="261" r:id="rId10"/>
    <p:sldId id="296" r:id="rId11"/>
    <p:sldId id="328" r:id="rId12"/>
    <p:sldId id="299" r:id="rId13"/>
    <p:sldId id="297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11" r:id="rId24"/>
    <p:sldId id="310" r:id="rId25"/>
    <p:sldId id="314" r:id="rId26"/>
    <p:sldId id="312" r:id="rId27"/>
    <p:sldId id="327" r:id="rId28"/>
    <p:sldId id="330" r:id="rId29"/>
    <p:sldId id="331" r:id="rId30"/>
    <p:sldId id="289" r:id="rId31"/>
    <p:sldId id="287" r:id="rId32"/>
    <p:sldId id="288" r:id="rId33"/>
    <p:sldId id="332" r:id="rId34"/>
    <p:sldId id="319" r:id="rId35"/>
    <p:sldId id="334" r:id="rId36"/>
    <p:sldId id="333" r:id="rId37"/>
    <p:sldId id="324" r:id="rId38"/>
    <p:sldId id="280" r:id="rId39"/>
    <p:sldId id="290" r:id="rId40"/>
    <p:sldId id="335" r:id="rId41"/>
    <p:sldId id="326" r:id="rId42"/>
    <p:sldId id="279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3" autoAdjust="0"/>
    <p:restoredTop sz="94860"/>
  </p:normalViewPr>
  <p:slideViewPr>
    <p:cSldViewPr snapToGrid="0">
      <p:cViewPr varScale="1">
        <p:scale>
          <a:sx n="109" d="100"/>
          <a:sy n="109" d="100"/>
        </p:scale>
        <p:origin x="108" y="84"/>
      </p:cViewPr>
      <p:guideLst>
        <p:guide orient="horz" pos="2159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232EAAE-1C52-49DA-A625-0A3E9295340B}" type="datetime1">
              <a:rPr lang="ko-KR" altLang="en-US"/>
              <a:pPr lvl="0">
                <a:defRPr lang="ko-KR" altLang="en-US"/>
              </a:pPr>
              <a:t>2020-06-18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03433AD-3315-4CAE-BE64-534C5CA805EC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ko-KR" altLang="en-US" smtClean="0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236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539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9263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9477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277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6728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4682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평균값 </a:t>
            </a:r>
            <a:r>
              <a:rPr lang="ko-KR" altLang="en-US" dirty="0" err="1"/>
              <a:t>채울시</a:t>
            </a:r>
            <a:r>
              <a:rPr lang="ko-KR" altLang="en-US" dirty="0"/>
              <a:t> 소수로 기입되는 현상 </a:t>
            </a:r>
            <a:r>
              <a:rPr lang="en-US" altLang="ko-KR" dirty="0"/>
              <a:t>: round </a:t>
            </a:r>
            <a:r>
              <a:rPr lang="ko-KR" altLang="en-US" dirty="0"/>
              <a:t>함수를 사용해서 소수점 첫째자리에서 반올림하는 방식으로 다시 기입하였습니다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5195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평균값 </a:t>
            </a:r>
            <a:r>
              <a:rPr lang="ko-KR" altLang="en-US" dirty="0" err="1"/>
              <a:t>채울시</a:t>
            </a:r>
            <a:r>
              <a:rPr lang="ko-KR" altLang="en-US" dirty="0"/>
              <a:t> 소수로 기입되는 현상 </a:t>
            </a:r>
            <a:r>
              <a:rPr lang="en-US" altLang="ko-KR" dirty="0"/>
              <a:t>: round </a:t>
            </a:r>
            <a:r>
              <a:rPr lang="ko-KR" altLang="en-US" dirty="0"/>
              <a:t>함수를 사용해서 소수점 첫째자리에서 반올림하는 방식으로 다시 기입하였습니다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6606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8405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파이썬 </a:t>
            </a:r>
            <a:r>
              <a:rPr lang="ko-KR" altLang="en-US" dirty="0" err="1"/>
              <a:t>쓰는이유</a:t>
            </a:r>
            <a:endParaRPr lang="ko-KR" altLang="en-US" dirty="0"/>
          </a:p>
          <a:p>
            <a:pPr lvl="0">
              <a:defRPr lang="ko-KR" altLang="en-US"/>
            </a:pPr>
            <a:r>
              <a:rPr lang="ko-KR" altLang="en-US" dirty="0"/>
              <a:t>통계데이터를 </a:t>
            </a:r>
            <a:r>
              <a:rPr lang="ko-KR" altLang="en-US" dirty="0" err="1"/>
              <a:t>가공할때</a:t>
            </a:r>
            <a:r>
              <a:rPr lang="ko-KR" altLang="en-US" dirty="0"/>
              <a:t> 바로바로 결과를 출력할 수 있으므로</a:t>
            </a:r>
            <a:r>
              <a:rPr lang="en-US" altLang="ko-KR" dirty="0"/>
              <a:t>(</a:t>
            </a:r>
            <a:r>
              <a:rPr lang="ko-KR" altLang="en-US" dirty="0"/>
              <a:t>인터프리터 방식언어</a:t>
            </a:r>
            <a:r>
              <a:rPr lang="en-US" altLang="ko-KR" dirty="0"/>
              <a:t>) </a:t>
            </a:r>
            <a:r>
              <a:rPr lang="ko-KR" altLang="en-US" dirty="0"/>
              <a:t>편리하고</a:t>
            </a:r>
          </a:p>
          <a:p>
            <a:pPr lvl="0">
              <a:defRPr lang="ko-KR" altLang="en-US"/>
            </a:pPr>
            <a:r>
              <a:rPr lang="ko-KR" altLang="en-US" dirty="0"/>
              <a:t>예측모델을 생성</a:t>
            </a:r>
            <a:r>
              <a:rPr lang="en-US" altLang="ko-KR" dirty="0"/>
              <a:t>/</a:t>
            </a:r>
            <a:r>
              <a:rPr lang="ko-KR" altLang="en-US" dirty="0"/>
              <a:t>검증하는 각종 라이브러리</a:t>
            </a:r>
            <a:r>
              <a:rPr lang="en-US" altLang="ko-KR" dirty="0"/>
              <a:t>(</a:t>
            </a:r>
            <a:r>
              <a:rPr lang="ko-KR" altLang="en-US" dirty="0"/>
              <a:t>모듈</a:t>
            </a:r>
            <a:r>
              <a:rPr lang="en-US" altLang="ko-KR" dirty="0"/>
              <a:t>)</a:t>
            </a:r>
            <a:r>
              <a:rPr lang="ko-KR" altLang="en-US" dirty="0"/>
              <a:t>가 이미 여럿 구현되어 있기때문에 직접 해당 기능을 구현하지 않아도 된다는 것이 강점</a:t>
            </a:r>
          </a:p>
          <a:p>
            <a:pPr lvl="0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r>
              <a:rPr lang="ko-KR" altLang="en-US" dirty="0"/>
              <a:t>웹 프레임워크 </a:t>
            </a:r>
            <a:r>
              <a:rPr lang="en-US" altLang="ko-KR" dirty="0"/>
              <a:t>: </a:t>
            </a:r>
            <a:r>
              <a:rPr lang="ko-KR" altLang="en-US" dirty="0"/>
              <a:t>왜 장고인가</a:t>
            </a:r>
            <a:r>
              <a:rPr lang="en-US" altLang="ko-KR" dirty="0"/>
              <a:t>?</a:t>
            </a:r>
          </a:p>
          <a:p>
            <a:pPr lvl="0">
              <a:defRPr lang="ko-KR" altLang="en-US"/>
            </a:pPr>
            <a:r>
              <a:rPr lang="ko-KR" altLang="en-US" dirty="0" err="1"/>
              <a:t>파이썬을</a:t>
            </a:r>
            <a:r>
              <a:rPr lang="ko-KR" altLang="en-US" dirty="0"/>
              <a:t> 사용하고 있기 때문에 분석한 데이터</a:t>
            </a:r>
            <a:r>
              <a:rPr lang="en-US" altLang="ko-KR" dirty="0"/>
              <a:t>, </a:t>
            </a:r>
            <a:r>
              <a:rPr lang="ko-KR" altLang="en-US" dirty="0"/>
              <a:t>예측모델 등을 보여줄 때 동일한 언어 </a:t>
            </a:r>
            <a:r>
              <a:rPr lang="en-US" altLang="ko-KR" dirty="0"/>
              <a:t>– </a:t>
            </a:r>
            <a:r>
              <a:rPr lang="ko-KR" altLang="en-US" dirty="0"/>
              <a:t>가져다 쓰기 쉽다는 장점</a:t>
            </a:r>
          </a:p>
          <a:p>
            <a:pPr lvl="0">
              <a:defRPr lang="ko-KR" altLang="en-US"/>
            </a:pPr>
            <a:r>
              <a:rPr lang="ko-KR" altLang="en-US" dirty="0"/>
              <a:t>두번째로 자체적으로 데이터베이스 역할을 하는 기능이 있기 때문에 별도로 데이터베이스를 구축하지 않고 해당 기능을 </a:t>
            </a:r>
            <a:r>
              <a:rPr lang="ko-KR" altLang="en-US" dirty="0" err="1"/>
              <a:t>끌어다</a:t>
            </a:r>
            <a:r>
              <a:rPr lang="ko-KR" altLang="en-US" dirty="0"/>
              <a:t> 쓸 수 있다는 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603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3518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545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521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8197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419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5265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3395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C2D7E22-BA91-4375-B560-FC8EDCD62DF9}"/>
              </a:ext>
            </a:extLst>
          </p:cNvPr>
          <p:cNvSpPr/>
          <p:nvPr userDrawn="1"/>
        </p:nvSpPr>
        <p:spPr>
          <a:xfrm>
            <a:off x="1" y="1234997"/>
            <a:ext cx="2944023" cy="1471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449A4D-EA6F-48C8-9B24-DDBD26A6CFF1}"/>
              </a:ext>
            </a:extLst>
          </p:cNvPr>
          <p:cNvSpPr/>
          <p:nvPr userDrawn="1"/>
        </p:nvSpPr>
        <p:spPr>
          <a:xfrm>
            <a:off x="145456" y="1234998"/>
            <a:ext cx="11088289" cy="14719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DA4D52-F840-4FDA-ACAE-24ADD024FC6B}"/>
              </a:ext>
            </a:extLst>
          </p:cNvPr>
          <p:cNvSpPr txBox="1"/>
          <p:nvPr userDrawn="1"/>
        </p:nvSpPr>
        <p:spPr>
          <a:xfrm>
            <a:off x="9833462" y="6519446"/>
            <a:ext cx="3104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INC-CAPSTONE DESIGN-1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0CFA9A-D6FF-4B36-8E10-CB05725FF6EB}"/>
              </a:ext>
            </a:extLst>
          </p:cNvPr>
          <p:cNvSpPr/>
          <p:nvPr userDrawn="1"/>
        </p:nvSpPr>
        <p:spPr>
          <a:xfrm>
            <a:off x="9708445" y="1234998"/>
            <a:ext cx="1525299" cy="1471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800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04292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2020-06-18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2020-06-18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2020-06-18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99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79AE-B7A5-4F05-AF7F-A85C32355E7B}" type="datetimeFigureOut">
              <a:rPr lang="ko-KR" altLang="en-US" smtClean="0"/>
              <a:t>2020-06-18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01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mss.go.kr/site/smba/foffice/ex/statDB/temaList.do" TargetMode="External"/><Relationship Id="rId1" Type="http://schemas.openxmlformats.org/officeDocument/2006/relationships/slideLayout" Target="../slideLayouts/slideLayout1.xml"/><Relationship Id="rId5" Type="http://schemas.openxmlformats.org/officeDocument/2006/relationships/slide" Target="slide10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hyperlink" Target="https://news.mt.co.kr/mtview.php?no=2017012415025747064" TargetMode="External"/><Relationship Id="rId4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" Target="slide9.xm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slide" Target="slide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slide" Target="slide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slide" Target="slide10.xml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0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ntilibrary.org/700" TargetMode="External"/><Relationship Id="rId2" Type="http://schemas.openxmlformats.org/officeDocument/2006/relationships/hyperlink" Target="https://m.blog.naver.com/PostView.nhn?blogId=wiseyoun07&amp;logNo=221135110180&amp;proxyReferer=https:%2F%2Fwww.google.com%2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oonlighting.tistory.com/140" TargetMode="External"/><Relationship Id="rId5" Type="http://schemas.openxmlformats.org/officeDocument/2006/relationships/hyperlink" Target="https://juneyr.dev/2018-02-19/make-bulk-update-from-csv-Django" TargetMode="External"/><Relationship Id="rId4" Type="http://schemas.openxmlformats.org/officeDocument/2006/relationships/hyperlink" Target="https://velog.io/@devmin/Django-MySQL-Connect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mt.co.kr/mtview.php?no=2017012415025747064" TargetMode="External"/><Relationship Id="rId2" Type="http://schemas.openxmlformats.org/officeDocument/2006/relationships/hyperlink" Target="https://lsjsj92.tistory.com/480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yongbeomkim.github.io/django/django-d3/" TargetMode="External"/><Relationship Id="rId4" Type="http://schemas.openxmlformats.org/officeDocument/2006/relationships/hyperlink" Target="https://dowtech.tistory.com/3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utiecrab/CAR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hyperlink" Target="https://m.post.naver.com/viewer/postView.nhn?volumeNo=27655737&amp;memberNo=36383232&amp;vType=VERTICA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data.go.kr/" TargetMode="Externa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openxmlformats.org/officeDocument/2006/relationships/slide" Target="slide24.xml"/><Relationship Id="rId4" Type="http://schemas.openxmlformats.org/officeDocument/2006/relationships/slide" Target="slide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843406"/>
            <a:ext cx="2208017" cy="11478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나눔스퀘어_ac Bold"/>
              <a:ea typeface="나눔스퀘어_ac Bold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9091" y="843407"/>
            <a:ext cx="9566637" cy="11478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나눔스퀘어_ac Bold"/>
              <a:ea typeface="나눔스퀘어_ac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5483" y="3692092"/>
            <a:ext cx="436651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학          기</a:t>
            </a:r>
            <a:r>
              <a:rPr lang="en-US" altLang="ko-KR" dirty="0">
                <a:latin typeface="나눔스퀘어_ac Bold"/>
                <a:ea typeface="나눔스퀘어_ac Bold"/>
              </a:rPr>
              <a:t>		2020-1</a:t>
            </a: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강          의</a:t>
            </a:r>
            <a:r>
              <a:rPr lang="en-US" altLang="ko-KR" dirty="0">
                <a:latin typeface="나눔스퀘어_ac Bold"/>
                <a:ea typeface="나눔스퀘어_ac Bold"/>
              </a:rPr>
              <a:t>		</a:t>
            </a:r>
            <a:r>
              <a:rPr lang="ko-KR" altLang="en-US" dirty="0">
                <a:latin typeface="나눔스퀘어_ac Bold"/>
                <a:ea typeface="나눔스퀘어_ac Bold"/>
              </a:rPr>
              <a:t>산학 </a:t>
            </a:r>
            <a:r>
              <a:rPr lang="ko-KR" altLang="en-US" dirty="0" err="1">
                <a:latin typeface="나눔스퀘어_ac Bold"/>
                <a:ea typeface="나눔스퀘어_ac Bold"/>
              </a:rPr>
              <a:t>캡스톤디자인</a:t>
            </a:r>
            <a:r>
              <a:rPr lang="en-US" altLang="ko-KR" dirty="0">
                <a:latin typeface="나눔스퀘어_ac Bold"/>
                <a:ea typeface="나눔스퀘어_ac Bold"/>
              </a:rPr>
              <a:t>-1</a:t>
            </a: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지 도 교 수</a:t>
            </a:r>
            <a:r>
              <a:rPr lang="en-US" altLang="ko-KR" b="1" dirty="0">
                <a:latin typeface="나눔스퀘어_ac Bold"/>
                <a:ea typeface="나눔스퀘어_ac Bold"/>
              </a:rPr>
              <a:t>	</a:t>
            </a:r>
            <a:r>
              <a:rPr lang="en-US" altLang="ko-KR" dirty="0">
                <a:latin typeface="나눔스퀘어_ac Bold"/>
                <a:ea typeface="나눔스퀘어_ac Bold"/>
              </a:rPr>
              <a:t>	</a:t>
            </a:r>
            <a:r>
              <a:rPr lang="ko-KR" altLang="en-US" dirty="0">
                <a:latin typeface="나눔스퀘어_ac Bold"/>
                <a:ea typeface="나눔스퀘어_ac Bold"/>
              </a:rPr>
              <a:t>정 현 </a:t>
            </a:r>
            <a:r>
              <a:rPr lang="ko-KR" altLang="en-US" dirty="0" err="1">
                <a:latin typeface="나눔스퀘어_ac Bold"/>
                <a:ea typeface="나눔스퀘어_ac Bold"/>
              </a:rPr>
              <a:t>숙</a:t>
            </a:r>
            <a:endParaRPr lang="ko-KR" altLang="en-US" dirty="0"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조          장</a:t>
            </a:r>
            <a:r>
              <a:rPr lang="en-US" altLang="ko-KR" dirty="0">
                <a:latin typeface="나눔스퀘어_ac Bold"/>
                <a:ea typeface="나눔스퀘어_ac Bold"/>
              </a:rPr>
              <a:t>		</a:t>
            </a:r>
            <a:r>
              <a:rPr lang="ko-KR" altLang="en-US" dirty="0">
                <a:latin typeface="나눔스퀘어_ac Bold"/>
                <a:ea typeface="나눔스퀘어_ac Bold"/>
              </a:rPr>
              <a:t>임 형 열</a:t>
            </a: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조          원</a:t>
            </a:r>
            <a:r>
              <a:rPr lang="en-US" altLang="ko-KR" dirty="0">
                <a:latin typeface="나눔스퀘어_ac Bold"/>
                <a:ea typeface="나눔스퀘어_ac Bold"/>
              </a:rPr>
              <a:t>		</a:t>
            </a:r>
            <a:r>
              <a:rPr lang="ko-KR" altLang="en-US" dirty="0">
                <a:latin typeface="나눔스퀘어_ac Bold"/>
                <a:ea typeface="나눔스퀘어_ac Bold"/>
              </a:rPr>
              <a:t>김 동 진</a:t>
            </a:r>
          </a:p>
          <a:p>
            <a:pPr lvl="0">
              <a:defRPr/>
            </a:pPr>
            <a:r>
              <a:rPr lang="en-US" altLang="ko-KR" dirty="0">
                <a:latin typeface="나눔스퀘어_ac Bold"/>
                <a:ea typeface="나눔스퀘어_ac Bold"/>
              </a:rPr>
              <a:t>				</a:t>
            </a:r>
            <a:r>
              <a:rPr lang="ko-KR" altLang="en-US" dirty="0">
                <a:latin typeface="나눔스퀘어_ac Bold"/>
                <a:ea typeface="나눔스퀘어_ac Bold"/>
              </a:rPr>
              <a:t>조 재 혁</a:t>
            </a:r>
          </a:p>
          <a:p>
            <a:pPr lvl="0">
              <a:defRPr/>
            </a:pPr>
            <a:r>
              <a:rPr lang="en-US" altLang="ko-KR" dirty="0">
                <a:latin typeface="나눔스퀘어_ac Bold"/>
                <a:ea typeface="나눔스퀘어_ac Bold"/>
              </a:rPr>
              <a:t>				</a:t>
            </a:r>
            <a:r>
              <a:rPr lang="ko-KR" altLang="en-US" dirty="0">
                <a:latin typeface="나눔스퀘어_ac Bold"/>
                <a:ea typeface="나눔스퀘어_ac Bold"/>
              </a:rPr>
              <a:t>김 태 완</a:t>
            </a:r>
          </a:p>
          <a:p>
            <a:pPr lvl="0">
              <a:defRPr/>
            </a:pPr>
            <a:endParaRPr lang="en-US" altLang="ko-KR" dirty="0"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발 표 일 자</a:t>
            </a:r>
            <a:r>
              <a:rPr lang="en-US" altLang="ko-KR" dirty="0">
                <a:latin typeface="나눔스퀘어_ac Bold"/>
                <a:ea typeface="나눔스퀘어_ac Bold"/>
              </a:rPr>
              <a:t>		2020. 6. 18. </a:t>
            </a:r>
            <a:r>
              <a:rPr lang="en-US" altLang="ko-KR" sz="1400" dirty="0">
                <a:latin typeface="나눔스퀘어_ac Bold"/>
                <a:ea typeface="나눔스퀘어_ac Bold"/>
              </a:rPr>
              <a:t>(</a:t>
            </a:r>
            <a:r>
              <a:rPr lang="ko-KR" altLang="en-US" sz="1400" dirty="0">
                <a:latin typeface="나눔스퀘어_ac Bold"/>
                <a:ea typeface="나눔스퀘어_ac Bold"/>
              </a:rPr>
              <a:t>목</a:t>
            </a:r>
            <a:r>
              <a:rPr lang="en-US" altLang="ko-KR" sz="1400" dirty="0">
                <a:latin typeface="나눔스퀘어_ac Bold"/>
                <a:ea typeface="나눔스퀘어_ac Bold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359747" y="843406"/>
            <a:ext cx="1315981" cy="11478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800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_ac Bold"/>
              <a:ea typeface="나눔스퀘어_ac Bold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879" y="890468"/>
            <a:ext cx="8025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CAR: </a:t>
            </a:r>
            <a:r>
              <a:rPr lang="en-US" altLang="ko-KR" sz="28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Corporates Analysis of the Risk</a:t>
            </a:r>
            <a:endParaRPr lang="ko-KR" altLang="en-US" sz="3600" dirty="0">
              <a:solidFill>
                <a:schemeClr val="bg1"/>
              </a:solidFill>
              <a:latin typeface="나눔스퀘어_ac Bold"/>
              <a:ea typeface="나눔스퀘어_ac Bold"/>
            </a:endParaRPr>
          </a:p>
          <a:p>
            <a:pPr lvl="0">
              <a:defRPr/>
            </a:pPr>
            <a:endParaRPr lang="en-US" altLang="ko-KR" sz="200" dirty="0">
              <a:solidFill>
                <a:schemeClr val="bg1"/>
              </a:solidFill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중소벤처기업부 제공 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‘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중소기업 관련 데이터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’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를 활용한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광주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전남 기업 도산위험성 분석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>
            <a:extLst>
              <a:ext uri="{FF2B5EF4-FFF2-40B4-BE49-F238E27FC236}">
                <a16:creationId xmlns:a16="http://schemas.microsoft.com/office/drawing/2014/main" id="{2A083341-9653-4B33-804F-ADDA59E4F8AE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1.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수집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수집한 데이터 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(1/3)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0C1D225-2CB7-41CA-A13E-56CB7D978220}"/>
              </a:ext>
            </a:extLst>
          </p:cNvPr>
          <p:cNvSpPr txBox="1"/>
          <p:nvPr/>
        </p:nvSpPr>
        <p:spPr>
          <a:xfrm>
            <a:off x="1047750" y="1725492"/>
            <a:ext cx="10439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중소벤처기업부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&gt;&gt;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주제별 통계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&gt;&gt;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중소기업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관련 데이터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경기전망지수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기본통계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lvl="0" algn="just">
              <a:defRPr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sz="2000" dirty="0">
                <a:hlinkClick r:id="rId2"/>
              </a:rPr>
              <a:t>https://www.mss.go.kr/site/smba/foffice/ex/statDB/temaList.do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F03F9E0-F20D-4DF8-BC89-EB7F722CB8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74" t="41944" r="56076" b="20555"/>
          <a:stretch/>
        </p:blipFill>
        <p:spPr>
          <a:xfrm>
            <a:off x="342899" y="2657474"/>
            <a:ext cx="4175718" cy="333563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B3A3266-F21D-4112-A4E2-AF3FFDD04D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33" t="41528" r="60920" b="23012"/>
          <a:stretch/>
        </p:blipFill>
        <p:spPr>
          <a:xfrm>
            <a:off x="3667124" y="2625111"/>
            <a:ext cx="3371850" cy="317561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1C2589B-7453-47E4-8599-B85930CD204D}"/>
              </a:ext>
            </a:extLst>
          </p:cNvPr>
          <p:cNvSpPr/>
          <p:nvPr/>
        </p:nvSpPr>
        <p:spPr>
          <a:xfrm>
            <a:off x="7561218" y="3909791"/>
            <a:ext cx="38539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defRPr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여러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특징값이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포함된 데이터를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개월당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하나의 파일로 제공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>
            <a:hlinkClick r:id="rId5" action="ppaction://hlinksldjump"/>
            <a:extLst>
              <a:ext uri="{FF2B5EF4-FFF2-40B4-BE49-F238E27FC236}">
                <a16:creationId xmlns:a16="http://schemas.microsoft.com/office/drawing/2014/main" id="{48EB0A8D-869A-4A7A-86B1-D152B53E7EC5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3082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>
            <a:extLst>
              <a:ext uri="{FF2B5EF4-FFF2-40B4-BE49-F238E27FC236}">
                <a16:creationId xmlns:a16="http://schemas.microsoft.com/office/drawing/2014/main" id="{2A083341-9653-4B33-804F-ADDA59E4F8AE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1.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수집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수집한 데이터 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(2/3)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1C2589B-7453-47E4-8599-B85930CD204D}"/>
              </a:ext>
            </a:extLst>
          </p:cNvPr>
          <p:cNvSpPr/>
          <p:nvPr/>
        </p:nvSpPr>
        <p:spPr>
          <a:xfrm>
            <a:off x="6950520" y="3189264"/>
            <a:ext cx="445987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defRPr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우선 올해의 추세를 예측해보기 위해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19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년도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년도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월까지의 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데이터를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대상으로 함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r>
              <a:rPr lang="ko-KR" altLang="en-US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총 </a:t>
            </a:r>
            <a:r>
              <a:rPr lang="en-US" altLang="ko-KR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12</a:t>
            </a:r>
            <a:r>
              <a:rPr lang="ko-KR" altLang="en-US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</a:t>
            </a:r>
            <a:r>
              <a:rPr lang="en-US" altLang="ko-KR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CSV </a:t>
            </a:r>
            <a:r>
              <a:rPr lang="ko-KR" altLang="en-US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확장자 파일</a:t>
            </a:r>
            <a:endParaRPr lang="en-US" altLang="ko-KR" sz="2400" dirty="0">
              <a:solidFill>
                <a:srgbClr val="0000F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>
            <a:hlinkClick r:id="rId2" action="ppaction://hlinksldjump"/>
            <a:extLst>
              <a:ext uri="{FF2B5EF4-FFF2-40B4-BE49-F238E27FC236}">
                <a16:creationId xmlns:a16="http://schemas.microsoft.com/office/drawing/2014/main" id="{48EB0A8D-869A-4A7A-86B1-D152B53E7EC5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3CF504-1A6C-4FF1-BC22-F2CD2D1BAB75}"/>
              </a:ext>
            </a:extLst>
          </p:cNvPr>
          <p:cNvGrpSpPr/>
          <p:nvPr/>
        </p:nvGrpSpPr>
        <p:grpSpPr>
          <a:xfrm>
            <a:off x="866748" y="2552699"/>
            <a:ext cx="5778500" cy="2931157"/>
            <a:chOff x="3733800" y="2197099"/>
            <a:chExt cx="5778500" cy="293115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763B368-27C7-4D1D-98FB-7572F32F0C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163" t="29471" r="30911" b="21682"/>
            <a:stretch/>
          </p:blipFill>
          <p:spPr>
            <a:xfrm>
              <a:off x="3733800" y="2197099"/>
              <a:ext cx="5778500" cy="293115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598DB5E-0261-4752-9132-B582616ADB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8728" t="52712" r="53915" b="7435"/>
            <a:stretch/>
          </p:blipFill>
          <p:spPr>
            <a:xfrm>
              <a:off x="6257645" y="2557304"/>
              <a:ext cx="788413" cy="2391509"/>
            </a:xfrm>
            <a:prstGeom prst="rect">
              <a:avLst/>
            </a:prstGeom>
          </p:spPr>
        </p:pic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859808-BB68-4BAF-BE6B-4B2E6D6D8E49}"/>
              </a:ext>
            </a:extLst>
          </p:cNvPr>
          <p:cNvSpPr/>
          <p:nvPr/>
        </p:nvSpPr>
        <p:spPr>
          <a:xfrm>
            <a:off x="884332" y="2822331"/>
            <a:ext cx="1551137" cy="254976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195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>
            <a:extLst>
              <a:ext uri="{FF2B5EF4-FFF2-40B4-BE49-F238E27FC236}">
                <a16:creationId xmlns:a16="http://schemas.microsoft.com/office/drawing/2014/main" id="{2A083341-9653-4B33-804F-ADDA59E4F8AE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1.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수집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수집한 데이터 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(2/3)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A75B94D-B98A-45D1-8DEF-93C3178D8BF8}"/>
              </a:ext>
            </a:extLst>
          </p:cNvPr>
          <p:cNvGrpSpPr/>
          <p:nvPr/>
        </p:nvGrpSpPr>
        <p:grpSpPr>
          <a:xfrm>
            <a:off x="1440234" y="2098747"/>
            <a:ext cx="8413378" cy="4256309"/>
            <a:chOff x="1047750" y="2678407"/>
            <a:chExt cx="7267575" cy="367665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D477172-7353-4DCF-A040-5F3FB6B457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08" t="20556" r="82861" b="25833"/>
            <a:stretch/>
          </p:blipFill>
          <p:spPr>
            <a:xfrm>
              <a:off x="1047750" y="2678407"/>
              <a:ext cx="1809750" cy="3676650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F93EF7F6-D011-47D3-AA11-465AF6B4A7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379" t="20556" r="30545" b="25833"/>
            <a:stretch/>
          </p:blipFill>
          <p:spPr>
            <a:xfrm>
              <a:off x="1781175" y="2678407"/>
              <a:ext cx="6534150" cy="3676650"/>
            </a:xfrm>
            <a:prstGeom prst="rect">
              <a:avLst/>
            </a:prstGeom>
          </p:spPr>
        </p:pic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9B2B1DF-8B5D-4473-8146-5422611162B7}"/>
              </a:ext>
            </a:extLst>
          </p:cNvPr>
          <p:cNvSpPr/>
          <p:nvPr/>
        </p:nvSpPr>
        <p:spPr>
          <a:xfrm>
            <a:off x="1874826" y="2083821"/>
            <a:ext cx="391794" cy="425630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83D8B74-24B8-4438-9B19-EFF4592266C5}"/>
              </a:ext>
            </a:extLst>
          </p:cNvPr>
          <p:cNvSpPr/>
          <p:nvPr/>
        </p:nvSpPr>
        <p:spPr>
          <a:xfrm>
            <a:off x="2289290" y="2083820"/>
            <a:ext cx="7564322" cy="425630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32B536-1E52-44FA-8D25-596F90E59F30}"/>
              </a:ext>
            </a:extLst>
          </p:cNvPr>
          <p:cNvSpPr txBox="1"/>
          <p:nvPr/>
        </p:nvSpPr>
        <p:spPr>
          <a:xfrm>
            <a:off x="9876282" y="2053163"/>
            <a:ext cx="20265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2019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57A351-A1D8-4F57-9B48-CD13E7DC06E4}"/>
              </a:ext>
            </a:extLst>
          </p:cNvPr>
          <p:cNvSpPr/>
          <p:nvPr/>
        </p:nvSpPr>
        <p:spPr>
          <a:xfrm>
            <a:off x="1453676" y="2083819"/>
            <a:ext cx="391794" cy="425631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hlinkClick r:id="rId3" action="ppaction://hlinksldjump"/>
            <a:extLst>
              <a:ext uri="{FF2B5EF4-FFF2-40B4-BE49-F238E27FC236}">
                <a16:creationId xmlns:a16="http://schemas.microsoft.com/office/drawing/2014/main" id="{DE6D6826-2EAE-4BE3-B00B-CF361AB9A786}"/>
              </a:ext>
            </a:extLst>
          </p:cNvPr>
          <p:cNvSpPr/>
          <p:nvPr/>
        </p:nvSpPr>
        <p:spPr>
          <a:xfrm>
            <a:off x="8792636" y="1685023"/>
            <a:ext cx="395171" cy="23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Go</a:t>
            </a:r>
            <a:endParaRPr lang="ko-KR" altLang="en-US" sz="11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7A2567-E106-46E3-A0B6-5567D33937D3}"/>
              </a:ext>
            </a:extLst>
          </p:cNvPr>
          <p:cNvSpPr/>
          <p:nvPr/>
        </p:nvSpPr>
        <p:spPr>
          <a:xfrm>
            <a:off x="186614" y="2022506"/>
            <a:ext cx="13072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</a:t>
            </a:r>
            <a:endParaRPr lang="en-US" altLang="ko-KR" dirty="0">
              <a:solidFill>
                <a:srgbClr val="3333F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>
              <a:defRPr/>
            </a:pPr>
            <a:r>
              <a:rPr lang="en-US" altLang="ko-KR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dirty="0" err="1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global_id</a:t>
            </a:r>
            <a:r>
              <a:rPr lang="en-US" altLang="ko-KR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FDE4AD-F081-4B20-9FB7-61ECA517F284}"/>
              </a:ext>
            </a:extLst>
          </p:cNvPr>
          <p:cNvSpPr/>
          <p:nvPr/>
        </p:nvSpPr>
        <p:spPr>
          <a:xfrm>
            <a:off x="3108709" y="1653174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지역코드</a:t>
            </a:r>
            <a:r>
              <a:rPr lang="en-US" altLang="ko-KR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80F7A7-A2D1-44B5-B54C-EE99C8178C7A}"/>
              </a:ext>
            </a:extLst>
          </p:cNvPr>
          <p:cNvSpPr/>
          <p:nvPr/>
        </p:nvSpPr>
        <p:spPr>
          <a:xfrm>
            <a:off x="7357628" y="1629884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>
                <a:solidFill>
                  <a:srgbClr val="7030A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각종 평가요소</a:t>
            </a:r>
            <a:endParaRPr lang="en-US" altLang="ko-KR" dirty="0">
              <a:solidFill>
                <a:srgbClr val="7030A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71BE10A-F3D5-427F-BA78-8B5D17764AF1}"/>
              </a:ext>
            </a:extLst>
          </p:cNvPr>
          <p:cNvCxnSpPr>
            <a:cxnSpLocks/>
            <a:stCxn id="72" idx="0"/>
            <a:endCxn id="4" idx="1"/>
          </p:cNvCxnSpPr>
          <p:nvPr/>
        </p:nvCxnSpPr>
        <p:spPr>
          <a:xfrm rot="5400000" flipH="1" flipV="1">
            <a:off x="2466726" y="1441838"/>
            <a:ext cx="245981" cy="1037986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CE006232-844B-49F5-80B1-37F3FA220610}"/>
              </a:ext>
            </a:extLst>
          </p:cNvPr>
          <p:cNvCxnSpPr>
            <a:cxnSpLocks/>
            <a:stCxn id="73" idx="0"/>
            <a:endCxn id="5" idx="1"/>
          </p:cNvCxnSpPr>
          <p:nvPr/>
        </p:nvCxnSpPr>
        <p:spPr>
          <a:xfrm rot="5400000" flipH="1" flipV="1">
            <a:off x="6579904" y="1306097"/>
            <a:ext cx="269270" cy="1286177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F7C92D4-07B3-46FA-989E-B3D2A134C5F8}"/>
              </a:ext>
            </a:extLst>
          </p:cNvPr>
          <p:cNvCxnSpPr>
            <a:stCxn id="7" idx="0"/>
            <a:endCxn id="3" idx="0"/>
          </p:cNvCxnSpPr>
          <p:nvPr/>
        </p:nvCxnSpPr>
        <p:spPr>
          <a:xfrm rot="16200000" flipV="1">
            <a:off x="1214242" y="1648488"/>
            <a:ext cx="61313" cy="809350"/>
          </a:xfrm>
          <a:prstGeom prst="bentConnector3">
            <a:avLst>
              <a:gd name="adj1" fmla="val 472841"/>
            </a:avLst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hlinkClick r:id="rId4" action="ppaction://hlinksldjump"/>
            <a:extLst>
              <a:ext uri="{FF2B5EF4-FFF2-40B4-BE49-F238E27FC236}">
                <a16:creationId xmlns:a16="http://schemas.microsoft.com/office/drawing/2014/main" id="{E95B5F7A-7317-4FA0-8C03-2E78E87464DC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702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>
            <a:extLst>
              <a:ext uri="{FF2B5EF4-FFF2-40B4-BE49-F238E27FC236}">
                <a16:creationId xmlns:a16="http://schemas.microsoft.com/office/drawing/2014/main" id="{2A083341-9653-4B33-804F-ADDA59E4F8AE}"/>
              </a:ext>
            </a:extLst>
          </p:cNvPr>
          <p:cNvSpPr/>
          <p:nvPr/>
        </p:nvSpPr>
        <p:spPr>
          <a:xfrm>
            <a:off x="342899" y="588668"/>
            <a:ext cx="7239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dirty="0">
                <a:latin typeface="나눔스퀘어_ac Bold"/>
                <a:ea typeface="나눔스퀘어_ac Bold"/>
              </a:rPr>
              <a:t>  </a:t>
            </a:r>
            <a:r>
              <a:rPr lang="en-US" altLang="ko-KR" sz="3600" dirty="0">
                <a:latin typeface="나눔스퀘어_ac Bold"/>
                <a:ea typeface="나눔스퀘어_ac Bold"/>
              </a:rPr>
              <a:t>2.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</a:t>
            </a:r>
            <a:r>
              <a:rPr lang="ko-KR" altLang="en-US" sz="3600" dirty="0" err="1">
                <a:latin typeface="나눔스퀘어_ac Bold"/>
                <a:ea typeface="나눔스퀘어_ac Bold"/>
              </a:rPr>
              <a:t>전처리</a:t>
            </a:r>
            <a:r>
              <a:rPr lang="ko-KR" altLang="en-US" sz="3600" dirty="0">
                <a:latin typeface="나눔스퀘어_ac Bold"/>
                <a:ea typeface="나눔스퀘어_ac Bold"/>
              </a:rPr>
              <a:t> </a:t>
            </a:r>
            <a:r>
              <a:rPr lang="en-US" altLang="ko-KR" sz="3600" dirty="0">
                <a:latin typeface="나눔스퀘어_ac Bold"/>
                <a:ea typeface="나눔스퀘어_ac Bold"/>
              </a:rPr>
              <a:t>/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가공</a:t>
            </a:r>
            <a:r>
              <a:rPr lang="en-US" altLang="ko-KR" sz="3600" dirty="0">
                <a:latin typeface="나눔스퀘어_ac Bold"/>
                <a:ea typeface="나눔스퀘어_ac Bold"/>
              </a:rPr>
              <a:t>_</a:t>
            </a:r>
            <a:r>
              <a:rPr lang="ko-KR" altLang="en-US" sz="3600" dirty="0">
                <a:latin typeface="나눔스퀘어_ac Bold"/>
                <a:ea typeface="나눔스퀘어_ac Bold"/>
              </a:rPr>
              <a:t> </a:t>
            </a:r>
            <a:r>
              <a:rPr lang="ko-KR" altLang="en-US" sz="2800" dirty="0">
                <a:latin typeface="나눔스퀘어_ac Bold"/>
                <a:ea typeface="나눔스퀘어_ac Bold"/>
              </a:rPr>
              <a:t>과정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60595DF-11BF-4B16-9E46-F91B03B2E253}"/>
              </a:ext>
            </a:extLst>
          </p:cNvPr>
          <p:cNvSpPr txBox="1"/>
          <p:nvPr/>
        </p:nvSpPr>
        <p:spPr>
          <a:xfrm>
            <a:off x="1047750" y="2321004"/>
            <a:ext cx="104394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2 -1. 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sz="3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분석 대상 데이터 선택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2 -2. 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가공 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CSV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파일로 저장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>
            <a:hlinkClick r:id="rId2" action="ppaction://hlinksldjump"/>
            <a:extLst>
              <a:ext uri="{FF2B5EF4-FFF2-40B4-BE49-F238E27FC236}">
                <a16:creationId xmlns:a16="http://schemas.microsoft.com/office/drawing/2014/main" id="{4CE83CF0-773F-42A6-B3B0-0D435EB0E728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직사각형 4">
            <a:hlinkClick r:id="rId2" action="ppaction://hlinksldjump"/>
            <a:extLst>
              <a:ext uri="{FF2B5EF4-FFF2-40B4-BE49-F238E27FC236}">
                <a16:creationId xmlns:a16="http://schemas.microsoft.com/office/drawing/2014/main" id="{D6955AEC-C205-49C8-8576-29960CE26BC8}"/>
              </a:ext>
            </a:extLst>
          </p:cNvPr>
          <p:cNvSpPr/>
          <p:nvPr/>
        </p:nvSpPr>
        <p:spPr>
          <a:xfrm>
            <a:off x="931633" y="2380875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직사각형 5">
            <a:hlinkClick r:id="rId2" action="ppaction://hlinksldjump"/>
            <a:extLst>
              <a:ext uri="{FF2B5EF4-FFF2-40B4-BE49-F238E27FC236}">
                <a16:creationId xmlns:a16="http://schemas.microsoft.com/office/drawing/2014/main" id="{513AEA72-3489-48C5-8CD9-BEBCA285D215}"/>
              </a:ext>
            </a:extLst>
          </p:cNvPr>
          <p:cNvSpPr/>
          <p:nvPr/>
        </p:nvSpPr>
        <p:spPr>
          <a:xfrm>
            <a:off x="931633" y="3584798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0129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00B816A-5816-4CE6-9B65-9D584FC30651}"/>
              </a:ext>
            </a:extLst>
          </p:cNvPr>
          <p:cNvGrpSpPr/>
          <p:nvPr/>
        </p:nvGrpSpPr>
        <p:grpSpPr>
          <a:xfrm>
            <a:off x="1015212" y="2882899"/>
            <a:ext cx="6656744" cy="3165475"/>
            <a:chOff x="1015212" y="2882900"/>
            <a:chExt cx="6237234" cy="2965986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72AF724-ADAC-45CA-8D0C-2D0B3B76AF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08" t="20556" r="82861" b="46293"/>
            <a:stretch/>
          </p:blipFill>
          <p:spPr>
            <a:xfrm>
              <a:off x="1015212" y="2882900"/>
              <a:ext cx="2361015" cy="2965986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43455C7A-F790-47C9-ADA4-76985A22A3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379" t="20556" r="51885" b="46293"/>
            <a:stretch/>
          </p:blipFill>
          <p:spPr>
            <a:xfrm>
              <a:off x="1972044" y="2882900"/>
              <a:ext cx="5280402" cy="296598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10348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u="sng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10F0F3-7118-4954-A27D-6DAE62A4FDA2}"/>
              </a:ext>
            </a:extLst>
          </p:cNvPr>
          <p:cNvSpPr/>
          <p:nvPr/>
        </p:nvSpPr>
        <p:spPr>
          <a:xfrm>
            <a:off x="1036649" y="2882900"/>
            <a:ext cx="960757" cy="3165474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BA8E80-DCA8-4ABF-96CE-89E21787095D}"/>
              </a:ext>
            </a:extLst>
          </p:cNvPr>
          <p:cNvSpPr/>
          <p:nvPr/>
        </p:nvSpPr>
        <p:spPr>
          <a:xfrm>
            <a:off x="2035248" y="2882898"/>
            <a:ext cx="5635555" cy="316547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AB5B1A-FE1C-4890-A932-EF50ECE50D2C}"/>
              </a:ext>
            </a:extLst>
          </p:cNvPr>
          <p:cNvSpPr/>
          <p:nvPr/>
        </p:nvSpPr>
        <p:spPr>
          <a:xfrm>
            <a:off x="1384500" y="2697533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82F254-9FE2-49B8-82AC-9E4325574EEF}"/>
              </a:ext>
            </a:extLst>
          </p:cNvPr>
          <p:cNvSpPr/>
          <p:nvPr/>
        </p:nvSpPr>
        <p:spPr>
          <a:xfrm>
            <a:off x="4484843" y="2697533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28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401317-451E-4136-ABE7-70E63592B565}"/>
              </a:ext>
            </a:extLst>
          </p:cNvPr>
          <p:cNvSpPr/>
          <p:nvPr/>
        </p:nvSpPr>
        <p:spPr>
          <a:xfrm>
            <a:off x="8065497" y="2486278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B6A39E-BB4E-487C-A0FD-8AF942C545D0}"/>
              </a:ext>
            </a:extLst>
          </p:cNvPr>
          <p:cNvSpPr/>
          <p:nvPr/>
        </p:nvSpPr>
        <p:spPr>
          <a:xfrm>
            <a:off x="8065497" y="5124258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28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303FCD-A58D-4C42-B8A6-048D424DD295}"/>
              </a:ext>
            </a:extLst>
          </p:cNvPr>
          <p:cNvSpPr/>
          <p:nvPr/>
        </p:nvSpPr>
        <p:spPr>
          <a:xfrm>
            <a:off x="8378443" y="2397540"/>
            <a:ext cx="2795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endParaRPr lang="ko-KR" altLang="en-US" sz="2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6B802F-2948-4E93-9812-7AE7999FD653}"/>
              </a:ext>
            </a:extLst>
          </p:cNvPr>
          <p:cNvSpPr/>
          <p:nvPr/>
        </p:nvSpPr>
        <p:spPr>
          <a:xfrm>
            <a:off x="8321550" y="2886766"/>
            <a:ext cx="3734461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12</a:t>
            </a: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데이터 중 기준 개수 이상</a:t>
            </a:r>
            <a:endParaRPr lang="en-US" altLang="ko-KR" sz="20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코드가 존재하는 기업만 선택</a:t>
            </a:r>
            <a:endParaRPr lang="en-US" altLang="ko-KR" sz="20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중 </a:t>
            </a:r>
            <a:r>
              <a:rPr lang="en-US" altLang="ko-KR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r>
              <a:rPr lang="ko-KR" altLang="en-US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이상 존재하는 기업만</a:t>
            </a:r>
            <a:endParaRPr lang="en-US" altLang="ko-KR" b="1" u="sng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광주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전남 소재의 중소기업만 선택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광주</a:t>
            </a:r>
            <a:r>
              <a:rPr lang="en-US" altLang="ko-KR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전남 지역코드 </a:t>
            </a:r>
            <a:r>
              <a:rPr lang="en-US" altLang="ko-KR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24/36</a:t>
            </a: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- 2364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기업 중 </a:t>
            </a:r>
            <a:r>
              <a:rPr lang="en-US" altLang="ko-KR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197</a:t>
            </a:r>
            <a:r>
              <a:rPr lang="ko-KR" altLang="en-US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기업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선택됨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E76ECD-28DD-4541-8A57-BD34A8CFB5D8}"/>
              </a:ext>
            </a:extLst>
          </p:cNvPr>
          <p:cNvSpPr/>
          <p:nvPr/>
        </p:nvSpPr>
        <p:spPr>
          <a:xfrm>
            <a:off x="8378443" y="5028771"/>
            <a:ext cx="1584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endParaRPr lang="ko-KR" altLang="en-US" sz="2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BDC65C-382A-492E-A9CB-39C12F5C8E91}"/>
              </a:ext>
            </a:extLst>
          </p:cNvPr>
          <p:cNvSpPr/>
          <p:nvPr/>
        </p:nvSpPr>
        <p:spPr>
          <a:xfrm>
            <a:off x="8321551" y="5560201"/>
            <a:ext cx="36078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 가능성에 영향을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미칠만한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상위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요소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선정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추출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6D6F4B-A9FE-41D5-AEE2-0EB30F2B7855}"/>
              </a:ext>
            </a:extLst>
          </p:cNvPr>
          <p:cNvSpPr/>
          <p:nvPr/>
        </p:nvSpPr>
        <p:spPr>
          <a:xfrm>
            <a:off x="299357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 </a:t>
            </a:r>
            <a:r>
              <a:rPr lang="en-US" altLang="ko-KR" sz="2800" dirty="0">
                <a:latin typeface="나눔스퀘어_ac Bold"/>
                <a:ea typeface="나눔스퀘어_ac Bold"/>
              </a:rPr>
              <a:t> -1</a:t>
            </a:r>
            <a:r>
              <a:rPr lang="en-US" altLang="ko-KR" sz="3600" dirty="0">
                <a:latin typeface="나눔스퀘어_ac Bold"/>
                <a:ea typeface="나눔스퀘어_ac Bold"/>
              </a:rPr>
              <a:t>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</a:t>
            </a:r>
            <a:r>
              <a:rPr lang="ko-KR" altLang="en-US" sz="3600" dirty="0" err="1">
                <a:latin typeface="나눔스퀘어_ac Bold"/>
                <a:ea typeface="나눔스퀘어_ac Bold"/>
              </a:rPr>
              <a:t>전처리</a:t>
            </a:r>
            <a:r>
              <a:rPr lang="ko-KR" altLang="en-US" sz="3600" dirty="0">
                <a:latin typeface="나눔스퀘어_ac Bold"/>
                <a:ea typeface="나눔스퀘어_ac Bold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(1/5)</a:t>
            </a:r>
          </a:p>
        </p:txBody>
      </p:sp>
      <p:sp>
        <p:nvSpPr>
          <p:cNvPr id="17" name="직사각형 16">
            <a:hlinkClick r:id="rId4" action="ppaction://hlinksldjump"/>
            <a:extLst>
              <a:ext uri="{FF2B5EF4-FFF2-40B4-BE49-F238E27FC236}">
                <a16:creationId xmlns:a16="http://schemas.microsoft.com/office/drawing/2014/main" id="{7FE68391-806E-4037-879C-14E3313A2C2C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51789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20049DE-7871-4DB0-8362-8516D46E31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65" t="36845" r="58419" b="22877"/>
          <a:stretch/>
        </p:blipFill>
        <p:spPr>
          <a:xfrm>
            <a:off x="1014988" y="2529690"/>
            <a:ext cx="4705877" cy="33285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10348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u="sng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9AF092-6B0A-42C9-BC60-3973260D6DD4}"/>
              </a:ext>
            </a:extLst>
          </p:cNvPr>
          <p:cNvSpPr/>
          <p:nvPr/>
        </p:nvSpPr>
        <p:spPr>
          <a:xfrm>
            <a:off x="6752590" y="2529690"/>
            <a:ext cx="403988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45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각종 평가요소가 존재함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 가능성에 영향을 미칠 만한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상위 </a:t>
            </a:r>
            <a:r>
              <a:rPr lang="en-US" altLang="ko-KR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r>
              <a:rPr lang="ko-KR" altLang="en-US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가지 요소</a:t>
            </a:r>
            <a:r>
              <a:rPr lang="en-US" altLang="ko-KR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400" dirty="0" err="1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)’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선정</a:t>
            </a:r>
            <a:endParaRPr lang="ko-KR" altLang="en-US" sz="2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6B0D6-285B-4E5F-B038-A75A71DEACB6}"/>
              </a:ext>
            </a:extLst>
          </p:cNvPr>
          <p:cNvSpPr/>
          <p:nvPr/>
        </p:nvSpPr>
        <p:spPr>
          <a:xfrm>
            <a:off x="1590675" y="2529690"/>
            <a:ext cx="1266825" cy="332854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401317-451E-4136-ABE7-70E63592B565}"/>
              </a:ext>
            </a:extLst>
          </p:cNvPr>
          <p:cNvSpPr/>
          <p:nvPr/>
        </p:nvSpPr>
        <p:spPr>
          <a:xfrm>
            <a:off x="1450384" y="2401663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469AF3-5C72-4BA8-9261-6DC8BBC2277A}"/>
              </a:ext>
            </a:extLst>
          </p:cNvPr>
          <p:cNvSpPr/>
          <p:nvPr/>
        </p:nvSpPr>
        <p:spPr>
          <a:xfrm>
            <a:off x="6471136" y="2607977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E72B-8D82-4BFC-B53B-4FF51A034D8F}"/>
              </a:ext>
            </a:extLst>
          </p:cNvPr>
          <p:cNvSpPr/>
          <p:nvPr/>
        </p:nvSpPr>
        <p:spPr>
          <a:xfrm>
            <a:off x="5783998" y="4534798"/>
            <a:ext cx="60431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경기전망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(x21), </a:t>
            </a:r>
            <a:r>
              <a:rPr lang="ko-KR" altLang="en-US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내수전망</a:t>
            </a:r>
            <a:r>
              <a:rPr lang="en-US" altLang="ko-KR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(x33)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수출전망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(x35),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영업이익실적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(x36), </a:t>
            </a:r>
            <a:r>
              <a:rPr lang="ko-KR" altLang="en-US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자금사정실적</a:t>
            </a:r>
            <a:r>
              <a:rPr lang="en-US" altLang="ko-KR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(x38)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판매대금회수지연</a:t>
            </a:r>
            <a:r>
              <a:rPr lang="en-US" altLang="ko-KR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(x57)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자금조달곤란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(x58),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업체간과당경쟁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(x59),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인력확보난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(x60),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인건비상승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(x61) </a:t>
            </a:r>
          </a:p>
        </p:txBody>
      </p:sp>
      <p:sp>
        <p:nvSpPr>
          <p:cNvPr id="12" name="직사각형 11">
            <a:hlinkClick r:id="rId4" action="ppaction://hlinksldjump"/>
            <a:extLst>
              <a:ext uri="{FF2B5EF4-FFF2-40B4-BE49-F238E27FC236}">
                <a16:creationId xmlns:a16="http://schemas.microsoft.com/office/drawing/2014/main" id="{2185C458-1830-46D5-AFD2-6FF97A00FD14}"/>
              </a:ext>
            </a:extLst>
          </p:cNvPr>
          <p:cNvSpPr/>
          <p:nvPr/>
        </p:nvSpPr>
        <p:spPr>
          <a:xfrm>
            <a:off x="11163298" y="6239016"/>
            <a:ext cx="719019" cy="23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back</a:t>
            </a:r>
            <a:endParaRPr lang="ko-KR" altLang="en-US" sz="11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C0AD98-D946-42DF-A0D1-DAA78DCF76A9}"/>
              </a:ext>
            </a:extLst>
          </p:cNvPr>
          <p:cNvSpPr/>
          <p:nvPr/>
        </p:nvSpPr>
        <p:spPr>
          <a:xfrm>
            <a:off x="386441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 </a:t>
            </a:r>
            <a:r>
              <a:rPr lang="en-US" altLang="ko-KR" sz="2800" dirty="0">
                <a:latin typeface="나눔스퀘어_ac Bold"/>
                <a:ea typeface="나눔스퀘어_ac Bold"/>
              </a:rPr>
              <a:t>-1</a:t>
            </a:r>
            <a:r>
              <a:rPr lang="en-US" altLang="ko-KR" sz="3600" dirty="0">
                <a:latin typeface="나눔스퀘어_ac Bold"/>
                <a:ea typeface="나눔스퀘어_ac Bold"/>
              </a:rPr>
              <a:t>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</a:t>
            </a:r>
            <a:r>
              <a:rPr lang="ko-KR" altLang="en-US" sz="3600" dirty="0" err="1">
                <a:latin typeface="나눔스퀘어_ac Bold"/>
                <a:ea typeface="나눔스퀘어_ac Bold"/>
              </a:rPr>
              <a:t>전처리</a:t>
            </a:r>
            <a:r>
              <a:rPr lang="ko-KR" altLang="en-US" sz="3600" dirty="0">
                <a:latin typeface="나눔스퀘어_ac Bold"/>
                <a:ea typeface="나눔스퀘어_ac Bold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(2/5)</a:t>
            </a:r>
          </a:p>
        </p:txBody>
      </p:sp>
      <p:sp>
        <p:nvSpPr>
          <p:cNvPr id="15" name="직사각형 14">
            <a:hlinkClick r:id="rId5" action="ppaction://hlinksldjump"/>
            <a:extLst>
              <a:ext uri="{FF2B5EF4-FFF2-40B4-BE49-F238E27FC236}">
                <a16:creationId xmlns:a16="http://schemas.microsoft.com/office/drawing/2014/main" id="{290E7F55-A346-4340-909D-A19067227E58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176067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10348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u="sng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87DB163-79FA-4613-9E9F-26C3E079E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932419"/>
              </p:ext>
            </p:extLst>
          </p:nvPr>
        </p:nvGraphicFramePr>
        <p:xfrm>
          <a:off x="1217910" y="2529693"/>
          <a:ext cx="4319290" cy="3739638"/>
        </p:xfrm>
        <a:graphic>
          <a:graphicData uri="http://schemas.openxmlformats.org/drawingml/2006/table">
            <a:tbl>
              <a:tblPr/>
              <a:tblGrid>
                <a:gridCol w="1906117">
                  <a:extLst>
                    <a:ext uri="{9D8B030D-6E8A-4147-A177-3AD203B41FA5}">
                      <a16:colId xmlns:a16="http://schemas.microsoft.com/office/drawing/2014/main" val="4157451912"/>
                    </a:ext>
                  </a:extLst>
                </a:gridCol>
                <a:gridCol w="1206396">
                  <a:extLst>
                    <a:ext uri="{9D8B030D-6E8A-4147-A177-3AD203B41FA5}">
                      <a16:colId xmlns:a16="http://schemas.microsoft.com/office/drawing/2014/main" val="1497388260"/>
                    </a:ext>
                  </a:extLst>
                </a:gridCol>
                <a:gridCol w="1206777">
                  <a:extLst>
                    <a:ext uri="{9D8B030D-6E8A-4147-A177-3AD203B41FA5}">
                      <a16:colId xmlns:a16="http://schemas.microsoft.com/office/drawing/2014/main" val="691206402"/>
                    </a:ext>
                  </a:extLst>
                </a:gridCol>
              </a:tblGrid>
              <a:tr h="2869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항목번호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중요도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77661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자금사정실적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7684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내수전망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337484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판매대금회수지연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049658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자금조달곤란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902753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영업이익실적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58627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업체간과당경쟁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351346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경기전망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46464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인력확보난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X60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661160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인건비상승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X61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274475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수출전망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55450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합 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100%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76890"/>
                  </a:ext>
                </a:extLst>
              </a:tr>
            </a:tbl>
          </a:graphicData>
        </a:graphic>
      </p:graphicFrame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6BD5856F-CFAE-4FAF-9762-210743422DD1}"/>
              </a:ext>
            </a:extLst>
          </p:cNvPr>
          <p:cNvSpPr/>
          <p:nvPr/>
        </p:nvSpPr>
        <p:spPr>
          <a:xfrm>
            <a:off x="5629275" y="2918516"/>
            <a:ext cx="466725" cy="752475"/>
          </a:xfrm>
          <a:prstGeom prst="righ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E08BC6-30B5-4128-A6EA-3A63BB94A007}"/>
              </a:ext>
            </a:extLst>
          </p:cNvPr>
          <p:cNvSpPr/>
          <p:nvPr/>
        </p:nvSpPr>
        <p:spPr>
          <a:xfrm>
            <a:off x="6206490" y="2466498"/>
            <a:ext cx="5755102" cy="1415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주요 요소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(3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–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중요도 합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51%)</a:t>
            </a:r>
          </a:p>
          <a:p>
            <a:endParaRPr lang="en-US" altLang="ko-KR" sz="105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자금사정실적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기업의 현재 자금사정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 b="1" u="sng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매우나쁨</a:t>
            </a:r>
            <a:r>
              <a:rPr lang="ko-KR" altLang="en-US" sz="16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 </a:t>
            </a:r>
            <a:r>
              <a:rPr lang="ko-KR" altLang="en-US" sz="1600" b="1" u="sng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매우좋음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내수전망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내수경기 전망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 b="1" u="sng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매우나쁨</a:t>
            </a:r>
            <a:r>
              <a:rPr lang="ko-KR" altLang="en-US" sz="16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 </a:t>
            </a:r>
            <a:r>
              <a:rPr lang="ko-KR" altLang="en-US" sz="1600" b="1" u="sng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매우좋음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판매대금회수지연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판매물품에 대한 대금의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회수 애로사항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존재여부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DD03D4-7E24-458F-8FCC-547902F5A2FC}"/>
              </a:ext>
            </a:extLst>
          </p:cNvPr>
          <p:cNvSpPr/>
          <p:nvPr/>
        </p:nvSpPr>
        <p:spPr>
          <a:xfrm>
            <a:off x="6206490" y="3882270"/>
            <a:ext cx="5420734" cy="2469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상대적으로 중요도가 낮은 요소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(7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가지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중요도 합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49%)</a:t>
            </a:r>
          </a:p>
          <a:p>
            <a:endParaRPr lang="en-US" altLang="ko-KR" sz="105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자금조달곤란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자금 조달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융통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애로사항 존재여부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영업이익실적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영업이익에 대한 실적 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 b="1" u="sng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매우나쁨</a:t>
            </a:r>
            <a:r>
              <a:rPr lang="ko-KR" altLang="en-US" sz="16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 </a:t>
            </a:r>
            <a:r>
              <a:rPr lang="ko-KR" altLang="en-US" sz="1600" b="1" u="sng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매우좋음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업체간 과당경쟁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해당 분야에 업체간 경쟁이 과도한지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경기전망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경기 전망 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 b="1" u="sng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매우나쁨</a:t>
            </a:r>
            <a:r>
              <a:rPr lang="ko-KR" altLang="en-US" sz="16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 </a:t>
            </a:r>
            <a:r>
              <a:rPr lang="ko-KR" altLang="en-US" sz="1600" b="1" u="sng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매우좋음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인력확보난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해당 분야에서 인력 확보가 어려운지 여부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인건비상승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인건비 상승 여부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근로자 임금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수출전망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수출경기 전망 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 b="1" u="sng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매우나쁨</a:t>
            </a:r>
            <a:r>
              <a:rPr lang="ko-KR" altLang="en-US" sz="16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 </a:t>
            </a:r>
            <a:r>
              <a:rPr lang="ko-KR" altLang="en-US" sz="1600" b="1" u="sng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매우좋음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7BC72D26-A927-42C9-B445-6FFF6E6938A7}"/>
              </a:ext>
            </a:extLst>
          </p:cNvPr>
          <p:cNvSpPr/>
          <p:nvPr/>
        </p:nvSpPr>
        <p:spPr>
          <a:xfrm>
            <a:off x="5629275" y="3958534"/>
            <a:ext cx="466725" cy="1880291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F5C994-F716-4CE0-AC6A-10B12CC3CC3D}"/>
              </a:ext>
            </a:extLst>
          </p:cNvPr>
          <p:cNvSpPr/>
          <p:nvPr/>
        </p:nvSpPr>
        <p:spPr>
          <a:xfrm>
            <a:off x="386441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 </a:t>
            </a:r>
            <a:r>
              <a:rPr lang="en-US" altLang="ko-KR" sz="2800" dirty="0">
                <a:latin typeface="나눔스퀘어_ac Bold"/>
                <a:ea typeface="나눔스퀘어_ac Bold"/>
              </a:rPr>
              <a:t>-1</a:t>
            </a:r>
            <a:r>
              <a:rPr lang="en-US" altLang="ko-KR" sz="3600" dirty="0">
                <a:latin typeface="나눔스퀘어_ac Bold"/>
                <a:ea typeface="나눔스퀘어_ac Bold"/>
              </a:rPr>
              <a:t>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</a:t>
            </a:r>
            <a:r>
              <a:rPr lang="ko-KR" altLang="en-US" sz="3600" dirty="0" err="1">
                <a:latin typeface="나눔스퀘어_ac Bold"/>
                <a:ea typeface="나눔스퀘어_ac Bold"/>
              </a:rPr>
              <a:t>전처리</a:t>
            </a:r>
            <a:r>
              <a:rPr lang="ko-KR" altLang="en-US" sz="3600" dirty="0">
                <a:latin typeface="나눔스퀘어_ac Bold"/>
                <a:ea typeface="나눔스퀘어_ac Bold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(3/5)</a:t>
            </a:r>
          </a:p>
        </p:txBody>
      </p:sp>
      <p:sp>
        <p:nvSpPr>
          <p:cNvPr id="14" name="직사각형 13">
            <a:hlinkClick r:id="rId3" action="ppaction://hlinksldjump"/>
            <a:extLst>
              <a:ext uri="{FF2B5EF4-FFF2-40B4-BE49-F238E27FC236}">
                <a16:creationId xmlns:a16="http://schemas.microsoft.com/office/drawing/2014/main" id="{6179420F-6324-49C1-ADCD-108B82A84A60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780936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10348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b="1" u="sng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2800" b="1" u="sng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544E68C-0DD4-434D-963B-DD60A5E32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17" y="2638467"/>
            <a:ext cx="6562383" cy="363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50A9DDA-D56D-4023-992D-3707E92FD5C4}"/>
              </a:ext>
            </a:extLst>
          </p:cNvPr>
          <p:cNvSpPr/>
          <p:nvPr/>
        </p:nvSpPr>
        <p:spPr>
          <a:xfrm>
            <a:off x="7839808" y="3022738"/>
            <a:ext cx="41426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결측치를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시각화하여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보여주는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Python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외부 모듈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‘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missingno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설치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!pip install </a:t>
            </a:r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missingno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missingno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import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후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시각화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import </a:t>
            </a:r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missingno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Import </a:t>
            </a:r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matplotlib.pylab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비어있는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부분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결측치가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존재하는 부분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199AB2-4B1E-4F31-96AF-F679644CE88C}"/>
              </a:ext>
            </a:extLst>
          </p:cNvPr>
          <p:cNvSpPr/>
          <p:nvPr/>
        </p:nvSpPr>
        <p:spPr>
          <a:xfrm>
            <a:off x="6958361" y="3111946"/>
            <a:ext cx="505754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값이 존재하지 않음을 뜻함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(Missing Value)</a:t>
            </a:r>
          </a:p>
          <a:p>
            <a:pPr algn="ctr"/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파이썬의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데이터프레임 형태에서는 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NaN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(Not a Number)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표현됨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2400" dirty="0">
              <a:solidFill>
                <a:srgbClr val="0000F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134166</a:t>
            </a:r>
            <a:r>
              <a:rPr lang="ko-KR" altLang="en-US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내수전망</a:t>
            </a:r>
            <a:r>
              <a:rPr lang="en-US" altLang="ko-KR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</a:t>
            </a:r>
            <a:r>
              <a:rPr lang="ko-KR" altLang="en-US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자금조달곤란 부분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33BB3DD-595B-4676-BCDC-1278CA7BB75C}"/>
              </a:ext>
            </a:extLst>
          </p:cNvPr>
          <p:cNvGrpSpPr/>
          <p:nvPr/>
        </p:nvGrpSpPr>
        <p:grpSpPr>
          <a:xfrm>
            <a:off x="1180877" y="2308860"/>
            <a:ext cx="5666331" cy="3960472"/>
            <a:chOff x="1318260" y="2308860"/>
            <a:chExt cx="5509284" cy="3960472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4BAEC9C-EE62-4575-8B11-6C8C0C4905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1688" t="29815" r="45833" b="38778"/>
            <a:stretch/>
          </p:blipFill>
          <p:spPr>
            <a:xfrm>
              <a:off x="1318260" y="2308860"/>
              <a:ext cx="5509284" cy="396047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DD193B4-5A67-4960-8E02-830057ED35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5725" t="54041" r="29461" b="43457"/>
            <a:stretch/>
          </p:blipFill>
          <p:spPr>
            <a:xfrm>
              <a:off x="3726180" y="5363735"/>
              <a:ext cx="3101364" cy="315563"/>
            </a:xfrm>
            <a:prstGeom prst="rect">
              <a:avLst/>
            </a:prstGeom>
          </p:spPr>
        </p:pic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ADB36F-B9BA-4185-82F8-D986CAA8C7D6}"/>
              </a:ext>
            </a:extLst>
          </p:cNvPr>
          <p:cNvSpPr/>
          <p:nvPr/>
        </p:nvSpPr>
        <p:spPr>
          <a:xfrm>
            <a:off x="3657437" y="5363735"/>
            <a:ext cx="3189771" cy="31556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E7EF7C-DEF2-46C2-AA9B-5EBDD77C4B87}"/>
              </a:ext>
            </a:extLst>
          </p:cNvPr>
          <p:cNvSpPr/>
          <p:nvPr/>
        </p:nvSpPr>
        <p:spPr>
          <a:xfrm>
            <a:off x="386441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 </a:t>
            </a:r>
            <a:r>
              <a:rPr lang="en-US" altLang="ko-KR" sz="2800" dirty="0">
                <a:latin typeface="나눔스퀘어_ac Bold"/>
                <a:ea typeface="나눔스퀘어_ac Bold"/>
              </a:rPr>
              <a:t>-1</a:t>
            </a:r>
            <a:r>
              <a:rPr lang="en-US" altLang="ko-KR" sz="3600" dirty="0">
                <a:latin typeface="나눔스퀘어_ac Bold"/>
                <a:ea typeface="나눔스퀘어_ac Bold"/>
              </a:rPr>
              <a:t>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</a:t>
            </a:r>
            <a:r>
              <a:rPr lang="ko-KR" altLang="en-US" sz="3600" dirty="0" err="1">
                <a:latin typeface="나눔스퀘어_ac Bold"/>
                <a:ea typeface="나눔스퀘어_ac Bold"/>
              </a:rPr>
              <a:t>전처리</a:t>
            </a:r>
            <a:r>
              <a:rPr lang="ko-KR" altLang="en-US" sz="3600" dirty="0">
                <a:latin typeface="나눔스퀘어_ac Bold"/>
                <a:ea typeface="나눔스퀘어_ac Bold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(4/5)</a:t>
            </a:r>
          </a:p>
        </p:txBody>
      </p:sp>
      <p:sp>
        <p:nvSpPr>
          <p:cNvPr id="19" name="직사각형 18">
            <a:hlinkClick r:id="rId6" action="ppaction://hlinksldjump"/>
            <a:extLst>
              <a:ext uri="{FF2B5EF4-FFF2-40B4-BE49-F238E27FC236}">
                <a16:creationId xmlns:a16="http://schemas.microsoft.com/office/drawing/2014/main" id="{BD9A81BA-000D-4837-B774-1E99AC296CFE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6048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10348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b="1" u="sng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2800" b="1" u="sng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0A9DDA-D56D-4023-992D-3707E92FD5C4}"/>
              </a:ext>
            </a:extLst>
          </p:cNvPr>
          <p:cNvSpPr/>
          <p:nvPr/>
        </p:nvSpPr>
        <p:spPr>
          <a:xfrm>
            <a:off x="1552575" y="2641965"/>
            <a:ext cx="9058275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 방안 도출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분기별 </a:t>
            </a:r>
            <a:r>
              <a:rPr lang="ko-KR" altLang="en-US" sz="24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존재시</a:t>
            </a:r>
            <a:r>
              <a:rPr lang="ko-KR" altLang="en-US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해당 분기 평균을 이용</a:t>
            </a:r>
            <a:endParaRPr lang="en-US" altLang="ko-KR" sz="24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 algn="ctr">
              <a:buAutoNum type="arabicPeriod"/>
            </a:pPr>
            <a:endParaRPr lang="en-US" altLang="ko-KR" sz="300" b="1" u="sng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4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24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분기마다 그룹화 </a:t>
            </a:r>
            <a:r>
              <a:rPr lang="en-US" altLang="ko-KR" sz="24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400" b="1" u="sng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결측치가</a:t>
            </a:r>
            <a:r>
              <a:rPr lang="ko-KR" altLang="en-US" sz="24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존재하는 월의 전후 데이터 평균을 이용</a:t>
            </a:r>
            <a:endParaRPr lang="en-US" altLang="ko-KR" sz="2400" b="1" u="sng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분기마다 그룹화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방식 선택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존재시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해당 분기에 대한 평균값으로 대체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AEA660-C554-4BBE-B8F7-82ED572F2445}"/>
              </a:ext>
            </a:extLst>
          </p:cNvPr>
          <p:cNvSpPr/>
          <p:nvPr/>
        </p:nvSpPr>
        <p:spPr>
          <a:xfrm>
            <a:off x="386441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 </a:t>
            </a:r>
            <a:r>
              <a:rPr lang="en-US" altLang="ko-KR" sz="2800" dirty="0">
                <a:latin typeface="나눔스퀘어_ac Bold"/>
                <a:ea typeface="나눔스퀘어_ac Bold"/>
              </a:rPr>
              <a:t>-1</a:t>
            </a:r>
            <a:r>
              <a:rPr lang="en-US" altLang="ko-KR" sz="3600" dirty="0">
                <a:latin typeface="나눔스퀘어_ac Bold"/>
                <a:ea typeface="나눔스퀘어_ac Bold"/>
              </a:rPr>
              <a:t>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</a:t>
            </a:r>
            <a:r>
              <a:rPr lang="ko-KR" altLang="en-US" sz="3600" dirty="0" err="1">
                <a:latin typeface="나눔스퀘어_ac Bold"/>
                <a:ea typeface="나눔스퀘어_ac Bold"/>
              </a:rPr>
              <a:t>전처리</a:t>
            </a:r>
            <a:r>
              <a:rPr lang="ko-KR" altLang="en-US" sz="3600" dirty="0">
                <a:latin typeface="나눔스퀘어_ac Bold"/>
                <a:ea typeface="나눔스퀘어_ac Bold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(5/5)</a:t>
            </a:r>
          </a:p>
        </p:txBody>
      </p:sp>
      <p:sp>
        <p:nvSpPr>
          <p:cNvPr id="7" name="직사각형 6">
            <a:hlinkClick r:id="rId3" action="ppaction://hlinksldjump"/>
            <a:extLst>
              <a:ext uri="{FF2B5EF4-FFF2-40B4-BE49-F238E27FC236}">
                <a16:creationId xmlns:a16="http://schemas.microsoft.com/office/drawing/2014/main" id="{AEBCA589-DAE7-46D4-BDE0-9D7A4F267CEB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891248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EDDB63C3-2451-4927-B663-93280B66AE0E}"/>
              </a:ext>
            </a:extLst>
          </p:cNvPr>
          <p:cNvGrpSpPr/>
          <p:nvPr/>
        </p:nvGrpSpPr>
        <p:grpSpPr>
          <a:xfrm>
            <a:off x="1552665" y="2456053"/>
            <a:ext cx="3755857" cy="3924284"/>
            <a:chOff x="1552665" y="2456053"/>
            <a:chExt cx="3755857" cy="3924284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918CDCC-66FD-4482-825B-0DC4CAC41647}"/>
                </a:ext>
              </a:extLst>
            </p:cNvPr>
            <p:cNvGrpSpPr/>
            <p:nvPr/>
          </p:nvGrpSpPr>
          <p:grpSpPr>
            <a:xfrm>
              <a:off x="1552665" y="2456053"/>
              <a:ext cx="3755857" cy="3924284"/>
              <a:chOff x="1552665" y="2456053"/>
              <a:chExt cx="3755857" cy="3924284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6A9454D8-D724-4092-A3D0-F2F70BDF43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8435" t="54305" r="65838" b="16805"/>
              <a:stretch/>
            </p:blipFill>
            <p:spPr>
              <a:xfrm>
                <a:off x="1552665" y="2456054"/>
                <a:ext cx="1316041" cy="3924283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0C4B1882-31E6-4DA2-A752-23330E4D1D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6151" t="54305" r="53120" b="16805"/>
              <a:stretch/>
            </p:blipFill>
            <p:spPr>
              <a:xfrm>
                <a:off x="2843150" y="2456053"/>
                <a:ext cx="2465372" cy="3924283"/>
              </a:xfrm>
              <a:prstGeom prst="rect">
                <a:avLst/>
              </a:prstGeom>
            </p:spPr>
          </p:pic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ACF8B80-BFDC-454F-AD50-17E2E8F8FE40}"/>
                </a:ext>
              </a:extLst>
            </p:cNvPr>
            <p:cNvSpPr/>
            <p:nvPr/>
          </p:nvSpPr>
          <p:spPr>
            <a:xfrm>
              <a:off x="4984750" y="2550349"/>
              <a:ext cx="222250" cy="1617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B62A756-2F53-402A-9809-2DAFBE71130B}"/>
                </a:ext>
              </a:extLst>
            </p:cNvPr>
            <p:cNvSpPr/>
            <p:nvPr/>
          </p:nvSpPr>
          <p:spPr>
            <a:xfrm>
              <a:off x="4395872" y="2550349"/>
              <a:ext cx="222250" cy="1617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A21D0BD-6432-4837-9750-71FD61442BAF}"/>
                </a:ext>
              </a:extLst>
            </p:cNvPr>
            <p:cNvSpPr/>
            <p:nvPr/>
          </p:nvSpPr>
          <p:spPr>
            <a:xfrm>
              <a:off x="3798225" y="2550349"/>
              <a:ext cx="222250" cy="1617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0B59A8F-F564-40F1-AE0F-7D9C00DED53B}"/>
                </a:ext>
              </a:extLst>
            </p:cNvPr>
            <p:cNvSpPr/>
            <p:nvPr/>
          </p:nvSpPr>
          <p:spPr>
            <a:xfrm>
              <a:off x="3213740" y="2550349"/>
              <a:ext cx="222250" cy="1617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CFB55B9-2166-43CD-8752-18ABA54E6675}"/>
                </a:ext>
              </a:extLst>
            </p:cNvPr>
            <p:cNvSpPr/>
            <p:nvPr/>
          </p:nvSpPr>
          <p:spPr>
            <a:xfrm>
              <a:off x="2589860" y="2550349"/>
              <a:ext cx="222250" cy="1617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9363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저장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C9065C-64A9-4C74-8423-EA14DE1820EB}"/>
              </a:ext>
            </a:extLst>
          </p:cNvPr>
          <p:cNvSpPr/>
          <p:nvPr/>
        </p:nvSpPr>
        <p:spPr>
          <a:xfrm>
            <a:off x="7298411" y="2550349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54884E-82C8-480F-BDE4-AD433F414B68}"/>
              </a:ext>
            </a:extLst>
          </p:cNvPr>
          <p:cNvSpPr/>
          <p:nvPr/>
        </p:nvSpPr>
        <p:spPr>
          <a:xfrm>
            <a:off x="6170370" y="2468601"/>
            <a:ext cx="5497019" cy="2000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cor_code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global_id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중소벤처기업부에서 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임의로 부여한 기업코드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오픈된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데이터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–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기업명칭 대신 기업코드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algn="ctr"/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자금사정과 같은 민감한 요소를 그대로 공개할 수는 없으므로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..)</a:t>
            </a:r>
          </a:p>
          <a:p>
            <a:pPr algn="ctr"/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연속성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규칙성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부족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임의 코드이므로 변경해도 무방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6C6E8D-D23D-4CD2-A8E3-DBFA57BA5F8D}"/>
              </a:ext>
            </a:extLst>
          </p:cNvPr>
          <p:cNvSpPr/>
          <p:nvPr/>
        </p:nvSpPr>
        <p:spPr>
          <a:xfrm>
            <a:off x="6021619" y="5288195"/>
            <a:ext cx="56140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소재지역 숫자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(24 or 36) + 000n(0001, 0002, …)</a:t>
            </a:r>
          </a:p>
          <a:p>
            <a:pPr algn="ctr"/>
            <a:r>
              <a:rPr lang="ko-KR" altLang="en-US" sz="24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연속성 있는 숫자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변환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CF7B8-6783-47A0-8800-C47476B15770}"/>
              </a:ext>
            </a:extLst>
          </p:cNvPr>
          <p:cNvSpPr/>
          <p:nvPr/>
        </p:nvSpPr>
        <p:spPr>
          <a:xfrm>
            <a:off x="1522487" y="2482222"/>
            <a:ext cx="821950" cy="3871943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29B338-7F68-4FA0-9A09-0F923144B1D2}"/>
              </a:ext>
            </a:extLst>
          </p:cNvPr>
          <p:cNvSpPr/>
          <p:nvPr/>
        </p:nvSpPr>
        <p:spPr>
          <a:xfrm>
            <a:off x="1168584" y="2456054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FA8F61F-CC36-42D5-A72E-99DECA33E406}"/>
              </a:ext>
            </a:extLst>
          </p:cNvPr>
          <p:cNvGrpSpPr/>
          <p:nvPr/>
        </p:nvGrpSpPr>
        <p:grpSpPr>
          <a:xfrm>
            <a:off x="8597804" y="4578146"/>
            <a:ext cx="463351" cy="573141"/>
            <a:chOff x="8597804" y="4008608"/>
            <a:chExt cx="463351" cy="57314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A344934-F38C-468A-B609-8D108BDA0BFA}"/>
                </a:ext>
              </a:extLst>
            </p:cNvPr>
            <p:cNvSpPr/>
            <p:nvPr/>
          </p:nvSpPr>
          <p:spPr>
            <a:xfrm rot="5400000">
              <a:off x="8596039" y="4010373"/>
              <a:ext cx="4651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▶</a:t>
              </a:r>
              <a:endParaRPr lang="ko-KR" alt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8E81A88-AE08-47A7-BB0A-AEB4C8B9D011}"/>
                </a:ext>
              </a:extLst>
            </p:cNvPr>
            <p:cNvSpPr/>
            <p:nvPr/>
          </p:nvSpPr>
          <p:spPr>
            <a:xfrm rot="5400000">
              <a:off x="8597727" y="4118320"/>
              <a:ext cx="4651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>
                  <a:solidFill>
                    <a:srgbClr val="4472C4">
                      <a:lumMod val="50000"/>
                    </a:srgb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▶</a:t>
              </a:r>
              <a:endParaRPr lang="ko-KR" altLang="en-US" dirty="0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4A81CB-B397-4623-B6AD-F2054B461D6A}"/>
              </a:ext>
            </a:extLst>
          </p:cNvPr>
          <p:cNvSpPr/>
          <p:nvPr/>
        </p:nvSpPr>
        <p:spPr>
          <a:xfrm>
            <a:off x="386441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 </a:t>
            </a:r>
            <a:r>
              <a:rPr lang="en-US" altLang="ko-KR" sz="2800" dirty="0">
                <a:latin typeface="나눔스퀘어_ac Bold"/>
                <a:ea typeface="나눔스퀘어_ac Bold"/>
              </a:rPr>
              <a:t>-2</a:t>
            </a:r>
            <a:r>
              <a:rPr lang="en-US" altLang="ko-KR" sz="3600" dirty="0">
                <a:latin typeface="나눔스퀘어_ac Bold"/>
                <a:ea typeface="나눔스퀘어_ac Bold"/>
              </a:rPr>
              <a:t>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가공 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(1/5)</a:t>
            </a:r>
          </a:p>
        </p:txBody>
      </p:sp>
      <p:sp>
        <p:nvSpPr>
          <p:cNvPr id="22" name="직사각형 21">
            <a:hlinkClick r:id="rId4" action="ppaction://hlinksldjump"/>
            <a:extLst>
              <a:ext uri="{FF2B5EF4-FFF2-40B4-BE49-F238E27FC236}">
                <a16:creationId xmlns:a16="http://schemas.microsoft.com/office/drawing/2014/main" id="{DCC94003-14D2-4533-8966-03907A72C1EF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81541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7129" y="588668"/>
            <a:ext cx="4063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dirty="0">
                <a:latin typeface="나눔스퀘어_ac Bold"/>
                <a:ea typeface="나눔스퀘어_ac Bold"/>
              </a:rPr>
              <a:t>  목  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349" y="1659800"/>
            <a:ext cx="10618627" cy="4609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latin typeface="나눔스퀘어_ac Bold"/>
                <a:ea typeface="나눔스퀘어_ac Bold"/>
              </a:rPr>
              <a:t>1. CAR: </a:t>
            </a:r>
            <a:r>
              <a:rPr lang="ko-KR" altLang="en-US" sz="2400" dirty="0">
                <a:latin typeface="나눔스퀘어_ac Bold"/>
                <a:ea typeface="나눔스퀘어_ac Bold"/>
              </a:rPr>
              <a:t>팀  원  소  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latin typeface="나눔스퀘어_ac Bold"/>
                <a:ea typeface="나눔스퀘어_ac Bold"/>
              </a:rPr>
              <a:t>2. CAR: </a:t>
            </a:r>
            <a:r>
              <a:rPr lang="ko-KR" altLang="en-US" sz="2400" dirty="0">
                <a:latin typeface="나눔스퀘어_ac Bold"/>
                <a:ea typeface="나눔스퀘어_ac Bold"/>
              </a:rPr>
              <a:t>목             적</a:t>
            </a:r>
            <a:r>
              <a:rPr lang="en-US" altLang="ko-KR" sz="2400" dirty="0">
                <a:latin typeface="나눔스퀘어_ac Bold"/>
                <a:ea typeface="나눔스퀘어_ac Bold"/>
              </a:rPr>
              <a:t>		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나눔스퀘어_ac Bold"/>
                <a:ea typeface="나눔스퀘어_ac Bold"/>
              </a:rPr>
              <a:t>	</a:t>
            </a:r>
            <a:r>
              <a:rPr lang="ko-KR" altLang="en-US" dirty="0">
                <a:latin typeface="나눔스퀘어_ac Bold"/>
                <a:ea typeface="나눔스퀘어_ac Bold"/>
              </a:rPr>
              <a:t>▶ </a:t>
            </a:r>
            <a:r>
              <a:rPr lang="en-US" altLang="ko-KR" dirty="0">
                <a:latin typeface="나눔스퀘어_ac Bold"/>
                <a:ea typeface="나눔스퀘어_ac Bold"/>
              </a:rPr>
              <a:t>2.1 CAR: </a:t>
            </a:r>
            <a:r>
              <a:rPr lang="ko-KR" altLang="en-US" dirty="0">
                <a:latin typeface="나눔스퀘어_ac Bold"/>
                <a:ea typeface="나눔스퀘어_ac Bold"/>
              </a:rPr>
              <a:t>프로젝트 소개</a:t>
            </a:r>
            <a:r>
              <a:rPr lang="en-US" altLang="ko-KR" dirty="0">
                <a:latin typeface="나눔스퀘어_ac Bold"/>
                <a:ea typeface="나눔스퀘어_ac Bold"/>
              </a:rPr>
              <a:t>, </a:t>
            </a:r>
            <a:r>
              <a:rPr lang="ko-KR" altLang="en-US" dirty="0">
                <a:latin typeface="나눔스퀘어_ac Bold"/>
                <a:ea typeface="나눔스퀘어_ac Bold"/>
              </a:rPr>
              <a:t>필요성과 기대효과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latin typeface="나눔스퀘어_ac Bold"/>
                <a:ea typeface="나눔스퀘어_ac Bold"/>
              </a:rPr>
              <a:t>3. CAR: </a:t>
            </a:r>
            <a:r>
              <a:rPr lang="ko-KR" altLang="en-US" sz="2400" dirty="0">
                <a:latin typeface="나눔스퀘어_ac Bold"/>
                <a:ea typeface="나눔스퀘어_ac Bold"/>
              </a:rPr>
              <a:t>개  발  환  경</a:t>
            </a:r>
            <a:r>
              <a:rPr lang="en-US" altLang="ko-KR" dirty="0">
                <a:latin typeface="나눔스퀘어_ac Bold"/>
                <a:ea typeface="나눔스퀘어_ac Bold"/>
              </a:rPr>
              <a:t>		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나눔스퀘어_ac Bold"/>
                <a:ea typeface="나눔스퀘어_ac Bold"/>
              </a:rPr>
              <a:t>	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▶ </a:t>
            </a:r>
            <a:r>
              <a:rPr lang="en-US" altLang="ko-KR" dirty="0">
                <a:latin typeface="나눔스퀘어_ac Bold"/>
                <a:ea typeface="나눔스퀘어_ac Bold"/>
              </a:rPr>
              <a:t>3.1 CAR: </a:t>
            </a:r>
            <a:r>
              <a:rPr lang="ko-KR" altLang="en-US" dirty="0">
                <a:latin typeface="나눔스퀘어_ac Bold"/>
                <a:ea typeface="나눔스퀘어_ac Bold"/>
              </a:rPr>
              <a:t>개발 환경</a:t>
            </a:r>
            <a:r>
              <a:rPr lang="en-US" altLang="ko-KR" dirty="0">
                <a:latin typeface="나눔스퀘어_ac Bold"/>
                <a:ea typeface="나눔스퀘어_ac Bold"/>
              </a:rPr>
              <a:t>(</a:t>
            </a:r>
            <a:r>
              <a:rPr lang="ko-KR" altLang="en-US" dirty="0">
                <a:latin typeface="나눔스퀘어_ac Bold"/>
                <a:ea typeface="나눔스퀘어_ac Bold"/>
              </a:rPr>
              <a:t>전체</a:t>
            </a:r>
            <a:r>
              <a:rPr lang="en-US" altLang="ko-KR" dirty="0">
                <a:latin typeface="나눔스퀘어_ac Bold"/>
                <a:ea typeface="나눔스퀘어_ac Bold"/>
              </a:rPr>
              <a:t>)</a:t>
            </a:r>
            <a:r>
              <a:rPr lang="ko-KR" altLang="en-US" dirty="0">
                <a:latin typeface="나눔스퀘어_ac Bold"/>
                <a:ea typeface="나눔스퀘어_ac Bold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▶ </a:t>
            </a:r>
            <a:r>
              <a:rPr lang="en-US" altLang="ko-KR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3.2 CAR: 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개발 환경</a:t>
            </a:r>
            <a:r>
              <a:rPr lang="en-US" altLang="ko-KR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세부</a:t>
            </a:r>
            <a:r>
              <a:rPr lang="en-US" altLang="ko-KR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)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 ▶ </a:t>
            </a:r>
            <a:r>
              <a:rPr lang="en-US" altLang="ko-KR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3.3 CAR: 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개발 일정</a:t>
            </a:r>
            <a:endParaRPr lang="en-US" altLang="ko-KR" dirty="0"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latin typeface="나눔스퀘어_ac Bold"/>
                <a:ea typeface="나눔스퀘어_ac Bold"/>
              </a:rPr>
              <a:t>4. CAR:</a:t>
            </a:r>
            <a:r>
              <a:rPr lang="ko-KR" altLang="en-US" sz="2400" dirty="0">
                <a:latin typeface="나눔스퀘어_ac Bold"/>
                <a:ea typeface="나눔스퀘어_ac Bold"/>
              </a:rPr>
              <a:t> 진  행  사  항</a:t>
            </a:r>
            <a:endParaRPr lang="en-US" altLang="ko-KR" sz="2400" dirty="0"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	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▶</a:t>
            </a:r>
            <a:r>
              <a:rPr lang="en-US" altLang="ko-KR" dirty="0">
                <a:latin typeface="나눔스퀘어_ac Bold"/>
                <a:ea typeface="나눔스퀘어_ac Bold"/>
              </a:rPr>
              <a:t> 4.1 CAR: </a:t>
            </a:r>
            <a:r>
              <a:rPr lang="ko-KR" altLang="en-US" dirty="0">
                <a:latin typeface="나눔스퀘어_ac Bold"/>
                <a:ea typeface="나눔스퀘어_ac Bold"/>
              </a:rPr>
              <a:t>프로젝트 구조 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▶</a:t>
            </a:r>
            <a:r>
              <a:rPr lang="en-US" altLang="ko-KR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 4.2 CAR: 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금주 진행사항</a:t>
            </a:r>
            <a:endParaRPr lang="ko-KR" altLang="en-US" sz="2400" dirty="0"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latin typeface="나눔스퀘어_ac Bold"/>
                <a:ea typeface="나눔스퀘어_ac Bold"/>
              </a:rPr>
              <a:t>5. CAR: </a:t>
            </a:r>
            <a:r>
              <a:rPr lang="ko-KR" altLang="en-US" sz="2400" dirty="0">
                <a:latin typeface="나눔스퀘어_ac Bold"/>
                <a:ea typeface="나눔스퀘어_ac Bold"/>
              </a:rPr>
              <a:t>예  정  사  항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latin typeface="나눔스퀘어_ac Bold"/>
                <a:ea typeface="나눔스퀘어_ac Bold"/>
              </a:rPr>
              <a:t>6. </a:t>
            </a:r>
            <a:r>
              <a:rPr lang="ko-KR" altLang="en-US" sz="2400" dirty="0">
                <a:latin typeface="나눔스퀘어_ac Bold"/>
                <a:ea typeface="나눔스퀘어_ac Bold"/>
              </a:rPr>
              <a:t>참  고  자  료</a:t>
            </a:r>
            <a:endParaRPr lang="en-US" altLang="ko-KR" sz="2400" dirty="0"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3C581E8-F9CC-4E85-B7B7-7BCEC84D3431}"/>
              </a:ext>
            </a:extLst>
          </p:cNvPr>
          <p:cNvGrpSpPr/>
          <p:nvPr/>
        </p:nvGrpSpPr>
        <p:grpSpPr>
          <a:xfrm>
            <a:off x="704314" y="2637668"/>
            <a:ext cx="3510755" cy="3263361"/>
            <a:chOff x="704314" y="2637668"/>
            <a:chExt cx="3510755" cy="326336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1CE7C81-2429-40F7-9B4C-9C20390615A1}"/>
                </a:ext>
              </a:extLst>
            </p:cNvPr>
            <p:cNvGrpSpPr/>
            <p:nvPr/>
          </p:nvGrpSpPr>
          <p:grpSpPr>
            <a:xfrm>
              <a:off x="704314" y="2637668"/>
              <a:ext cx="3510755" cy="3263361"/>
              <a:chOff x="595171" y="2542353"/>
              <a:chExt cx="3510755" cy="3263361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A895E6F8-1FB9-4462-88D6-3593FE37C5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8518" t="33526" r="65575" b="37123"/>
              <a:stretch/>
            </p:blipFill>
            <p:spPr>
              <a:xfrm>
                <a:off x="595171" y="2542353"/>
                <a:ext cx="1110987" cy="3263361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47DEB23E-A7A8-4757-A14C-197EB04B50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6231" t="33526" r="50796" b="37123"/>
              <a:stretch/>
            </p:blipFill>
            <p:spPr>
              <a:xfrm>
                <a:off x="1665883" y="2542353"/>
                <a:ext cx="2440043" cy="3263361"/>
              </a:xfrm>
              <a:prstGeom prst="rect">
                <a:avLst/>
              </a:prstGeom>
            </p:spPr>
          </p:pic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2BCC6AB-7C07-4374-8862-7D37030C2FDA}"/>
                </a:ext>
              </a:extLst>
            </p:cNvPr>
            <p:cNvSpPr/>
            <p:nvPr/>
          </p:nvSpPr>
          <p:spPr>
            <a:xfrm>
              <a:off x="1532245" y="2832927"/>
              <a:ext cx="222250" cy="1617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AF71F2B-40D1-4A17-9BB3-E5AC07E332D9}"/>
              </a:ext>
            </a:extLst>
          </p:cNvPr>
          <p:cNvGrpSpPr/>
          <p:nvPr/>
        </p:nvGrpSpPr>
        <p:grpSpPr>
          <a:xfrm>
            <a:off x="4443732" y="2668997"/>
            <a:ext cx="3748284" cy="3248770"/>
            <a:chOff x="4443732" y="2668997"/>
            <a:chExt cx="3748284" cy="3248770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850870D-BB70-4333-A14B-954D5F1EC394}"/>
                </a:ext>
              </a:extLst>
            </p:cNvPr>
            <p:cNvGrpSpPr/>
            <p:nvPr/>
          </p:nvGrpSpPr>
          <p:grpSpPr>
            <a:xfrm>
              <a:off x="4443732" y="2668997"/>
              <a:ext cx="3748284" cy="3248770"/>
              <a:chOff x="4630141" y="2668997"/>
              <a:chExt cx="3748284" cy="3248770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366BCEC2-527B-4A44-A064-B287FE74B4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6108" t="26592" r="50777" b="46098"/>
              <a:stretch/>
            </p:blipFill>
            <p:spPr>
              <a:xfrm>
                <a:off x="5714121" y="2668997"/>
                <a:ext cx="2600469" cy="3244409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267388FC-D9B2-4206-BCD5-39B0F6A42E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8500" t="26592" r="66091" b="46098"/>
              <a:stretch/>
            </p:blipFill>
            <p:spPr>
              <a:xfrm>
                <a:off x="4650266" y="2669822"/>
                <a:ext cx="1000021" cy="3244409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101D6B4B-D3CF-4CF6-8256-C57CEA1C44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24" t="40687" r="47529" b="37415"/>
              <a:stretch/>
            </p:blipFill>
            <p:spPr>
              <a:xfrm>
                <a:off x="5752761" y="3316373"/>
                <a:ext cx="2625664" cy="2601394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2026B0D0-8240-4C4F-8A67-DF19FA6F6F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8296" t="40687" r="65530" b="37415"/>
              <a:stretch/>
            </p:blipFill>
            <p:spPr>
              <a:xfrm>
                <a:off x="4630141" y="3316373"/>
                <a:ext cx="1141669" cy="2601394"/>
              </a:xfrm>
              <a:prstGeom prst="rect">
                <a:avLst/>
              </a:prstGeom>
            </p:spPr>
          </p:pic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5620B3-3222-4369-AE1E-4EBEF7DB02FC}"/>
                </a:ext>
              </a:extLst>
            </p:cNvPr>
            <p:cNvSpPr/>
            <p:nvPr/>
          </p:nvSpPr>
          <p:spPr>
            <a:xfrm>
              <a:off x="5282187" y="2923420"/>
              <a:ext cx="222250" cy="1617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9363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저장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31B524A-E81C-4AE0-A236-01450FDC4070}"/>
              </a:ext>
            </a:extLst>
          </p:cNvPr>
          <p:cNvSpPr/>
          <p:nvPr/>
        </p:nvSpPr>
        <p:spPr>
          <a:xfrm>
            <a:off x="8548705" y="3419179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70B146-9DC3-41B2-A9A7-23990D90F289}"/>
              </a:ext>
            </a:extLst>
          </p:cNvPr>
          <p:cNvSpPr/>
          <p:nvPr/>
        </p:nvSpPr>
        <p:spPr>
          <a:xfrm>
            <a:off x="8548705" y="4920911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28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92DB96-923D-4697-9AA7-176E7D9CB074}"/>
              </a:ext>
            </a:extLst>
          </p:cNvPr>
          <p:cNvSpPr/>
          <p:nvPr/>
        </p:nvSpPr>
        <p:spPr>
          <a:xfrm>
            <a:off x="8804759" y="3316373"/>
            <a:ext cx="2795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광주 소재 기업 데이터</a:t>
            </a:r>
            <a:endParaRPr lang="ko-KR" altLang="en-US" sz="2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E847D6-0C52-4C31-8B3C-E9E53E177B19}"/>
              </a:ext>
            </a:extLst>
          </p:cNvPr>
          <p:cNvSpPr/>
          <p:nvPr/>
        </p:nvSpPr>
        <p:spPr>
          <a:xfrm>
            <a:off x="8804759" y="4818105"/>
            <a:ext cx="2795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전남 소재 기업 데이터</a:t>
            </a:r>
            <a:endParaRPr lang="ko-KR" altLang="en-US" sz="2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F7BBB46-E360-4BB4-ABDA-CAC3AB9290EB}"/>
              </a:ext>
            </a:extLst>
          </p:cNvPr>
          <p:cNvSpPr/>
          <p:nvPr/>
        </p:nvSpPr>
        <p:spPr>
          <a:xfrm>
            <a:off x="8823070" y="3778038"/>
            <a:ext cx="25804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240001 ~ 240127</a:t>
            </a: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총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127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73CA5A-0325-415E-99DC-3FE956834B73}"/>
              </a:ext>
            </a:extLst>
          </p:cNvPr>
          <p:cNvSpPr/>
          <p:nvPr/>
        </p:nvSpPr>
        <p:spPr>
          <a:xfrm>
            <a:off x="8823070" y="5279770"/>
            <a:ext cx="23319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360001 ~ 360070</a:t>
            </a: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총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70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2CFDA3-B0FF-47EC-9120-AF809A6FCC24}"/>
              </a:ext>
            </a:extLst>
          </p:cNvPr>
          <p:cNvSpPr/>
          <p:nvPr/>
        </p:nvSpPr>
        <p:spPr>
          <a:xfrm flipH="1">
            <a:off x="704313" y="2637668"/>
            <a:ext cx="644183" cy="3263361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1B9324-AB86-49FF-824E-B1B8AD27BA32}"/>
              </a:ext>
            </a:extLst>
          </p:cNvPr>
          <p:cNvSpPr/>
          <p:nvPr/>
        </p:nvSpPr>
        <p:spPr>
          <a:xfrm>
            <a:off x="592506" y="2504883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CD64E0-79BF-4E2A-B18A-EE6B7F31AFCA}"/>
              </a:ext>
            </a:extLst>
          </p:cNvPr>
          <p:cNvSpPr/>
          <p:nvPr/>
        </p:nvSpPr>
        <p:spPr>
          <a:xfrm flipH="1">
            <a:off x="4443732" y="2637668"/>
            <a:ext cx="644183" cy="326336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FDBA9B-E2FF-4B7F-A82A-62A121B3E998}"/>
              </a:ext>
            </a:extLst>
          </p:cNvPr>
          <p:cNvSpPr/>
          <p:nvPr/>
        </p:nvSpPr>
        <p:spPr>
          <a:xfrm>
            <a:off x="4315707" y="2511427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28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B669F0-F52E-495B-BB02-907FA45A00E8}"/>
              </a:ext>
            </a:extLst>
          </p:cNvPr>
          <p:cNvSpPr/>
          <p:nvPr/>
        </p:nvSpPr>
        <p:spPr>
          <a:xfrm>
            <a:off x="8408350" y="2429313"/>
            <a:ext cx="34099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광주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전남 소재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총 </a:t>
            </a:r>
            <a:r>
              <a:rPr lang="en-US" altLang="ko-KR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197</a:t>
            </a:r>
            <a:r>
              <a:rPr lang="ko-KR" altLang="en-US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기업에 대한 변경 결과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1DAB61B-AB13-4A40-BFDE-11936BEB9C01}"/>
              </a:ext>
            </a:extLst>
          </p:cNvPr>
          <p:cNvSpPr/>
          <p:nvPr/>
        </p:nvSpPr>
        <p:spPr>
          <a:xfrm>
            <a:off x="386441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 </a:t>
            </a:r>
            <a:r>
              <a:rPr lang="en-US" altLang="ko-KR" sz="2800" dirty="0">
                <a:latin typeface="나눔스퀘어_ac Bold"/>
                <a:ea typeface="나눔스퀘어_ac Bold"/>
              </a:rPr>
              <a:t>-2</a:t>
            </a:r>
            <a:r>
              <a:rPr lang="en-US" altLang="ko-KR" sz="3600" dirty="0">
                <a:latin typeface="나눔스퀘어_ac Bold"/>
                <a:ea typeface="나눔스퀘어_ac Bold"/>
              </a:rPr>
              <a:t>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가공 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(2/5)</a:t>
            </a:r>
          </a:p>
        </p:txBody>
      </p:sp>
      <p:sp>
        <p:nvSpPr>
          <p:cNvPr id="33" name="직사각형 32">
            <a:hlinkClick r:id="rId6" action="ppaction://hlinksldjump"/>
            <a:extLst>
              <a:ext uri="{FF2B5EF4-FFF2-40B4-BE49-F238E27FC236}">
                <a16:creationId xmlns:a16="http://schemas.microsoft.com/office/drawing/2014/main" id="{6BE6CEC0-F75D-4D73-9C50-446CAEC31C74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171474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9363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저장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C070895-70BA-4B98-85E2-C0E4AAFA2D57}"/>
              </a:ext>
            </a:extLst>
          </p:cNvPr>
          <p:cNvGraphicFramePr>
            <a:graphicFrameLocks noGrp="1"/>
          </p:cNvGraphicFramePr>
          <p:nvPr/>
        </p:nvGraphicFramePr>
        <p:xfrm>
          <a:off x="680881" y="2529693"/>
          <a:ext cx="4319290" cy="3659299"/>
        </p:xfrm>
        <a:graphic>
          <a:graphicData uri="http://schemas.openxmlformats.org/drawingml/2006/table">
            <a:tbl>
              <a:tblPr/>
              <a:tblGrid>
                <a:gridCol w="1906117">
                  <a:extLst>
                    <a:ext uri="{9D8B030D-6E8A-4147-A177-3AD203B41FA5}">
                      <a16:colId xmlns:a16="http://schemas.microsoft.com/office/drawing/2014/main" val="4157451912"/>
                    </a:ext>
                  </a:extLst>
                </a:gridCol>
                <a:gridCol w="1206396">
                  <a:extLst>
                    <a:ext uri="{9D8B030D-6E8A-4147-A177-3AD203B41FA5}">
                      <a16:colId xmlns:a16="http://schemas.microsoft.com/office/drawing/2014/main" val="1497388260"/>
                    </a:ext>
                  </a:extLst>
                </a:gridCol>
                <a:gridCol w="1206777">
                  <a:extLst>
                    <a:ext uri="{9D8B030D-6E8A-4147-A177-3AD203B41FA5}">
                      <a16:colId xmlns:a16="http://schemas.microsoft.com/office/drawing/2014/main" val="691206402"/>
                    </a:ext>
                  </a:extLst>
                </a:gridCol>
              </a:tblGrid>
              <a:tr h="2808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항목번호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중요도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77661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자금사정실적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7684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내수전망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337484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판매대금회수지연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049658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자금조달곤란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902753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영업이익실적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58627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업체간과당경쟁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351346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경기전망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46464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인력확보난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X60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661160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인건비상승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X61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274475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수출전망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55450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합 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100%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76890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D2B65D-2215-4AD4-ADC1-955435385E6F}"/>
              </a:ext>
            </a:extLst>
          </p:cNvPr>
          <p:cNvSpPr/>
          <p:nvPr/>
        </p:nvSpPr>
        <p:spPr>
          <a:xfrm>
            <a:off x="5381300" y="2422655"/>
            <a:ext cx="6340197" cy="38779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(10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),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동시에 산출한 가중치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중요도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1~5 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매우호전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매우악화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자금사정실적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내수전망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영업이익실적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경기전망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수출전망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중요도를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구간으로 나누어 곱하는 방식으로 산출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(ex)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자금사정실적이 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 경우 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5%(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중요도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)*5(</a:t>
            </a:r>
            <a:r>
              <a:rPr lang="ko-KR" altLang="en-US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= 25)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0,1 (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미선택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선택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: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해당 특징 보유 여부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-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판매대금회수지연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자금조달곤란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업체간과당경쟁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인력확보난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인건비상승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- 0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 경우 가중치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0, 1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 경우 중요도를 모두 부여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곱하여 산출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(ex) </a:t>
            </a:r>
            <a:r>
              <a:rPr lang="ko-KR" altLang="en-US" sz="1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판매대금회수지연이 </a:t>
            </a:r>
            <a:r>
              <a:rPr lang="en-US" altLang="ko-KR" sz="1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</a:t>
            </a:r>
            <a:r>
              <a:rPr lang="ko-KR" altLang="en-US" sz="1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 경우 </a:t>
            </a:r>
            <a:r>
              <a:rPr lang="en-US" altLang="ko-KR" sz="1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11%(</a:t>
            </a:r>
            <a:r>
              <a:rPr lang="ko-KR" altLang="en-US" sz="1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중요도</a:t>
            </a:r>
            <a:r>
              <a:rPr lang="en-US" altLang="ko-KR" sz="1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)*0(</a:t>
            </a:r>
            <a:r>
              <a:rPr lang="ko-KR" altLang="en-US" sz="1400" dirty="0" err="1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1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= 0)</a:t>
            </a:r>
          </a:p>
          <a:p>
            <a:endParaRPr lang="en-US" altLang="ko-KR" sz="14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r>
              <a:rPr lang="ko-KR" altLang="en-US" sz="16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가지 </a:t>
            </a:r>
            <a:r>
              <a:rPr lang="ko-KR" altLang="en-US" sz="1600" dirty="0" err="1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특징값에</a:t>
            </a:r>
            <a:r>
              <a:rPr lang="ko-KR" altLang="en-US" sz="16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대한 값을 산출하여 모두 더한 후 </a:t>
            </a:r>
            <a:r>
              <a:rPr lang="en-US" altLang="ko-KR" sz="16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12(</a:t>
            </a:r>
            <a:r>
              <a:rPr lang="ko-KR" altLang="en-US" sz="16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개월 수</a:t>
            </a:r>
            <a:r>
              <a:rPr lang="en-US" altLang="ko-KR" sz="16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16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나누어 산출</a:t>
            </a:r>
            <a:endParaRPr lang="en-US" altLang="ko-KR" sz="16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(12</a:t>
            </a:r>
            <a:r>
              <a:rPr lang="ko-KR" altLang="en-US" sz="1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나누는 이유는 해당 월에 대한 도산가능성을 구하기 위함</a:t>
            </a:r>
            <a:r>
              <a:rPr lang="en-US" altLang="ko-KR" sz="1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2ADD8B-5E70-4C85-B5B6-1A8C6F61E368}"/>
              </a:ext>
            </a:extLst>
          </p:cNvPr>
          <p:cNvSpPr/>
          <p:nvPr/>
        </p:nvSpPr>
        <p:spPr>
          <a:xfrm>
            <a:off x="386441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 </a:t>
            </a:r>
            <a:r>
              <a:rPr lang="en-US" altLang="ko-KR" sz="2800" dirty="0">
                <a:latin typeface="나눔스퀘어_ac Bold"/>
                <a:ea typeface="나눔스퀘어_ac Bold"/>
              </a:rPr>
              <a:t>-2</a:t>
            </a:r>
            <a:r>
              <a:rPr lang="en-US" altLang="ko-KR" sz="3600" dirty="0">
                <a:latin typeface="나눔스퀘어_ac Bold"/>
                <a:ea typeface="나눔스퀘어_ac Bold"/>
              </a:rPr>
              <a:t>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가공 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(3/5)</a:t>
            </a:r>
          </a:p>
        </p:txBody>
      </p:sp>
      <p:sp>
        <p:nvSpPr>
          <p:cNvPr id="8" name="직사각형 7">
            <a:hlinkClick r:id="rId3" action="ppaction://hlinksldjump"/>
            <a:extLst>
              <a:ext uri="{FF2B5EF4-FFF2-40B4-BE49-F238E27FC236}">
                <a16:creationId xmlns:a16="http://schemas.microsoft.com/office/drawing/2014/main" id="{B20EFE94-31E0-4D6D-A403-77DC089429D9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968394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9363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저장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6EAA0D-6583-4BF3-B224-23B8DB0E9C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23" t="32837" r="26730" b="15935"/>
          <a:stretch/>
        </p:blipFill>
        <p:spPr>
          <a:xfrm>
            <a:off x="787792" y="2546251"/>
            <a:ext cx="6673636" cy="353099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B5A72F2-2D13-4098-B7D8-4D65C67DE0EF}"/>
              </a:ext>
            </a:extLst>
          </p:cNvPr>
          <p:cNvSpPr/>
          <p:nvPr/>
        </p:nvSpPr>
        <p:spPr>
          <a:xfrm flipH="1">
            <a:off x="6977574" y="2560319"/>
            <a:ext cx="469785" cy="353099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B1D9FF-3FA4-4018-9E65-1B01D9994CBF}"/>
              </a:ext>
            </a:extLst>
          </p:cNvPr>
          <p:cNvSpPr/>
          <p:nvPr/>
        </p:nvSpPr>
        <p:spPr>
          <a:xfrm flipH="1">
            <a:off x="787792" y="2560319"/>
            <a:ext cx="469785" cy="3530991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38AEAD-5C2F-49C0-B650-A23846C1F907}"/>
              </a:ext>
            </a:extLst>
          </p:cNvPr>
          <p:cNvSpPr/>
          <p:nvPr/>
        </p:nvSpPr>
        <p:spPr>
          <a:xfrm>
            <a:off x="7737328" y="1557872"/>
            <a:ext cx="35125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모든 기업의 데이터프레임에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</a:t>
            </a:r>
            <a:r>
              <a:rPr lang="en-US" altLang="ko-KR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en-US" altLang="ko-KR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24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</a:t>
            </a:r>
            <a:r>
              <a:rPr lang="en-US" altLang="ko-KR" sz="24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포함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26" name="Picture 2" descr="슬금슬금 오르는 중소기업 부도율…은행권 긴장">
            <a:extLst>
              <a:ext uri="{FF2B5EF4-FFF2-40B4-BE49-F238E27FC236}">
                <a16:creationId xmlns:a16="http://schemas.microsoft.com/office/drawing/2014/main" id="{88D985C8-B9B4-4221-9877-1AC5139E9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463" y="4355131"/>
            <a:ext cx="3282365" cy="183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A24D6F-BC0C-421F-B1D7-1EC224034926}"/>
              </a:ext>
            </a:extLst>
          </p:cNvPr>
          <p:cNvSpPr txBox="1"/>
          <p:nvPr/>
        </p:nvSpPr>
        <p:spPr>
          <a:xfrm>
            <a:off x="7967463" y="6186063"/>
            <a:ext cx="32823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hlinkClick r:id="rId5"/>
              </a:rPr>
              <a:t>https://news.mt.co.kr/mtview.php?no=2017012415025747064</a:t>
            </a:r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315885-7EEA-46FE-AEEB-7EC78B2F1E93}"/>
              </a:ext>
            </a:extLst>
          </p:cNvPr>
          <p:cNvSpPr txBox="1"/>
          <p:nvPr/>
        </p:nvSpPr>
        <p:spPr>
          <a:xfrm>
            <a:off x="7737328" y="3708799"/>
            <a:ext cx="4376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아래 그래프는 </a:t>
            </a:r>
            <a:r>
              <a:rPr lang="en-US" altLang="ko-KR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‘15</a:t>
            </a:r>
            <a:r>
              <a:rPr lang="ko-KR" altLang="en-US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</a:t>
            </a:r>
            <a:r>
              <a:rPr lang="en-US" altLang="ko-KR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</a:t>
            </a:r>
            <a:r>
              <a:rPr lang="en-US" altLang="ko-KR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’17</a:t>
            </a:r>
            <a:r>
              <a:rPr lang="ko-KR" altLang="en-US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 </a:t>
            </a:r>
            <a:r>
              <a:rPr lang="ko-KR" altLang="en-US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동안의 도산가능성 </a:t>
            </a:r>
            <a:endParaRPr lang="en-US" altLang="ko-KR" dirty="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‘19</a:t>
            </a:r>
            <a:r>
              <a:rPr lang="ko-KR" altLang="en-US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 </a:t>
            </a:r>
            <a:r>
              <a:rPr lang="en-US" altLang="ko-KR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ko-KR" altLang="en-US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분기 </a:t>
            </a:r>
            <a:r>
              <a:rPr lang="en-US" altLang="ko-KR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최저 </a:t>
            </a:r>
            <a:r>
              <a:rPr lang="en-US" altLang="ko-KR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3.2%, </a:t>
            </a:r>
            <a:r>
              <a:rPr lang="ko-KR" altLang="en-US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최고 </a:t>
            </a:r>
            <a:r>
              <a:rPr lang="en-US" altLang="ko-KR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4.0% </a:t>
            </a:r>
            <a:r>
              <a:rPr lang="ko-KR" altLang="en-US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기록</a:t>
            </a:r>
            <a:endParaRPr lang="en-US" altLang="ko-KR" dirty="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6FFD9BD-176D-4FF2-A402-3A2A5A36420A}"/>
              </a:ext>
            </a:extLst>
          </p:cNvPr>
          <p:cNvCxnSpPr/>
          <p:nvPr/>
        </p:nvCxnSpPr>
        <p:spPr>
          <a:xfrm>
            <a:off x="8582025" y="2388869"/>
            <a:ext cx="0" cy="17472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FA9103-3FDA-4A06-B61F-DD764FC1B62E}"/>
              </a:ext>
            </a:extLst>
          </p:cNvPr>
          <p:cNvSpPr/>
          <p:nvPr/>
        </p:nvSpPr>
        <p:spPr>
          <a:xfrm>
            <a:off x="7826228" y="2567852"/>
            <a:ext cx="39356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제공은 중소벤처기업부지만</a:t>
            </a:r>
            <a:endParaRPr lang="en-US" altLang="ko-KR" dirty="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중소기업 연구는 중소기업은행에서 담당</a:t>
            </a:r>
            <a:endParaRPr lang="en-US" altLang="ko-KR" dirty="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중소기업은행에서 분석한 중소기업 부도율</a:t>
            </a:r>
            <a:endParaRPr lang="en-US" altLang="ko-KR" dirty="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D833F03-9A53-45F6-992F-0821012E76E8}"/>
              </a:ext>
            </a:extLst>
          </p:cNvPr>
          <p:cNvCxnSpPr/>
          <p:nvPr/>
        </p:nvCxnSpPr>
        <p:spPr>
          <a:xfrm>
            <a:off x="9685836" y="3505499"/>
            <a:ext cx="0" cy="17472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3A5775-89F5-4F3E-81C3-DFD0CC015CDD}"/>
              </a:ext>
            </a:extLst>
          </p:cNvPr>
          <p:cNvSpPr/>
          <p:nvPr/>
        </p:nvSpPr>
        <p:spPr>
          <a:xfrm>
            <a:off x="386441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 </a:t>
            </a:r>
            <a:r>
              <a:rPr lang="en-US" altLang="ko-KR" sz="2800" dirty="0">
                <a:latin typeface="나눔스퀘어_ac Bold"/>
                <a:ea typeface="나눔스퀘어_ac Bold"/>
              </a:rPr>
              <a:t>-2</a:t>
            </a:r>
            <a:r>
              <a:rPr lang="en-US" altLang="ko-KR" sz="3600" dirty="0">
                <a:latin typeface="나눔스퀘어_ac Bold"/>
                <a:ea typeface="나눔스퀘어_ac Bold"/>
              </a:rPr>
              <a:t>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가공 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(4/5)</a:t>
            </a:r>
          </a:p>
        </p:txBody>
      </p:sp>
      <p:sp>
        <p:nvSpPr>
          <p:cNvPr id="16" name="직사각형 15">
            <a:hlinkClick r:id="rId6" action="ppaction://hlinksldjump"/>
            <a:extLst>
              <a:ext uri="{FF2B5EF4-FFF2-40B4-BE49-F238E27FC236}">
                <a16:creationId xmlns:a16="http://schemas.microsoft.com/office/drawing/2014/main" id="{A84B65F0-5D67-4CAA-BC77-E55387DE075E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5097F9-A632-42B2-AFE8-5D3D559A809F}"/>
              </a:ext>
            </a:extLst>
          </p:cNvPr>
          <p:cNvSpPr/>
          <p:nvPr/>
        </p:nvSpPr>
        <p:spPr>
          <a:xfrm flipH="1">
            <a:off x="10767509" y="5615939"/>
            <a:ext cx="469785" cy="304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F4E5CE-3DDF-4DD4-AA59-38BFE0863BDF}"/>
              </a:ext>
            </a:extLst>
          </p:cNvPr>
          <p:cNvSpPr/>
          <p:nvPr/>
        </p:nvSpPr>
        <p:spPr>
          <a:xfrm flipH="1">
            <a:off x="7999479" y="5615939"/>
            <a:ext cx="469785" cy="304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61932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9363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en-US" altLang="ko-KR" sz="2800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CSV </a:t>
            </a:r>
            <a:r>
              <a:rPr lang="ko-KR" altLang="en-US" sz="2800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파일로 저장</a:t>
            </a:r>
            <a:r>
              <a:rPr lang="en-US" altLang="ko-KR" sz="2800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3200" u="sng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38AEAD-5C2F-49C0-B650-A23846C1F907}"/>
              </a:ext>
            </a:extLst>
          </p:cNvPr>
          <p:cNvSpPr/>
          <p:nvPr/>
        </p:nvSpPr>
        <p:spPr>
          <a:xfrm>
            <a:off x="1032217" y="4557013"/>
            <a:ext cx="407675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모든 기업의 데이터프레임에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</a:t>
            </a:r>
            <a:r>
              <a:rPr lang="en-US" altLang="ko-KR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en-US" altLang="ko-KR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28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</a:t>
            </a:r>
            <a:r>
              <a:rPr lang="en-US" altLang="ko-KR" sz="28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포함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763730-8CAB-484B-AA3A-CFE849122477}"/>
              </a:ext>
            </a:extLst>
          </p:cNvPr>
          <p:cNvSpPr/>
          <p:nvPr/>
        </p:nvSpPr>
        <p:spPr>
          <a:xfrm>
            <a:off x="5444197" y="3846471"/>
            <a:ext cx="243207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</a:p>
          <a:p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(10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FE39C8-F02D-40BE-8E3C-B1C9427CD62A}"/>
              </a:ext>
            </a:extLst>
          </p:cNvPr>
          <p:cNvSpPr/>
          <p:nvPr/>
        </p:nvSpPr>
        <p:spPr>
          <a:xfrm>
            <a:off x="5444197" y="5210451"/>
            <a:ext cx="243207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</a:p>
          <a:p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182AC0-FBC6-43E8-8014-A065A7EAB076}"/>
              </a:ext>
            </a:extLst>
          </p:cNvPr>
          <p:cNvSpPr/>
          <p:nvPr/>
        </p:nvSpPr>
        <p:spPr>
          <a:xfrm>
            <a:off x="5444197" y="3845848"/>
            <a:ext cx="2274863" cy="95410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90959F-E3D5-458C-9EA5-66E976065271}"/>
              </a:ext>
            </a:extLst>
          </p:cNvPr>
          <p:cNvSpPr/>
          <p:nvPr/>
        </p:nvSpPr>
        <p:spPr>
          <a:xfrm>
            <a:off x="5444197" y="5210450"/>
            <a:ext cx="2274863" cy="95410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9714BB-1ACE-471A-AF83-175234F918AC}"/>
              </a:ext>
            </a:extLst>
          </p:cNvPr>
          <p:cNvSpPr/>
          <p:nvPr/>
        </p:nvSpPr>
        <p:spPr>
          <a:xfrm>
            <a:off x="1032217" y="4557012"/>
            <a:ext cx="4019843" cy="95410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82AB74AB-4D7B-43B6-B6BB-B53C65098C61}"/>
              </a:ext>
            </a:extLst>
          </p:cNvPr>
          <p:cNvCxnSpPr>
            <a:cxnSpLocks/>
          </p:cNvCxnSpPr>
          <p:nvPr/>
        </p:nvCxnSpPr>
        <p:spPr>
          <a:xfrm>
            <a:off x="5052060" y="5267554"/>
            <a:ext cx="392137" cy="653438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A264DE8-A34B-4BDF-9A85-14835D50E050}"/>
              </a:ext>
            </a:extLst>
          </p:cNvPr>
          <p:cNvCxnSpPr>
            <a:cxnSpLocks/>
          </p:cNvCxnSpPr>
          <p:nvPr/>
        </p:nvCxnSpPr>
        <p:spPr>
          <a:xfrm flipV="1">
            <a:off x="5052060" y="4088792"/>
            <a:ext cx="392137" cy="711164"/>
          </a:xfrm>
          <a:prstGeom prst="bentConnector3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751C0D9-BCAC-46C6-B425-6B083B9D9A8E}"/>
              </a:ext>
            </a:extLst>
          </p:cNvPr>
          <p:cNvSpPr/>
          <p:nvPr/>
        </p:nvSpPr>
        <p:spPr>
          <a:xfrm>
            <a:off x="7934472" y="3845848"/>
            <a:ext cx="1407648" cy="231870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3A1E47-AD2F-4F78-AE0F-DDB4666C6EEC}"/>
              </a:ext>
            </a:extLst>
          </p:cNvPr>
          <p:cNvSpPr/>
          <p:nvPr/>
        </p:nvSpPr>
        <p:spPr>
          <a:xfrm>
            <a:off x="7925387" y="4372345"/>
            <a:ext cx="14167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하나의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프레임으로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병합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6A3237F-1A1B-4BB8-A82D-1C4F27B9FA74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7719060" y="4322901"/>
            <a:ext cx="215412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A9C73418-2A3F-43A5-8406-FCA104D8312D}"/>
              </a:ext>
            </a:extLst>
          </p:cNvPr>
          <p:cNvCxnSpPr>
            <a:stCxn id="13" idx="3"/>
          </p:cNvCxnSpPr>
          <p:nvPr/>
        </p:nvCxnSpPr>
        <p:spPr>
          <a:xfrm flipV="1">
            <a:off x="7719060" y="5687503"/>
            <a:ext cx="206327" cy="1"/>
          </a:xfrm>
          <a:prstGeom prst="bentConnector3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03BF6E-F7EC-4FBD-A1A3-B0580005AFF5}"/>
              </a:ext>
            </a:extLst>
          </p:cNvPr>
          <p:cNvSpPr/>
          <p:nvPr/>
        </p:nvSpPr>
        <p:spPr>
          <a:xfrm>
            <a:off x="1459172" y="2432985"/>
            <a:ext cx="2396810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(240001~240127)</a:t>
            </a:r>
          </a:p>
          <a:p>
            <a:pPr algn="ctr"/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(360001~360070)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AB6E9B9-3716-4EF4-A967-483C0B91600D}"/>
              </a:ext>
            </a:extLst>
          </p:cNvPr>
          <p:cNvSpPr/>
          <p:nvPr/>
        </p:nvSpPr>
        <p:spPr>
          <a:xfrm>
            <a:off x="1459172" y="2410752"/>
            <a:ext cx="2396810" cy="113877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F73E0D7-DFAB-4E9B-A91F-5745AFFCDF0B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7383780" y="2986534"/>
            <a:ext cx="2318756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0B7BFDE-4FD9-4F0A-8719-0E40F0E0D54E}"/>
              </a:ext>
            </a:extLst>
          </p:cNvPr>
          <p:cNvCxnSpPr>
            <a:cxnSpLocks/>
          </p:cNvCxnSpPr>
          <p:nvPr/>
        </p:nvCxnSpPr>
        <p:spPr>
          <a:xfrm flipV="1">
            <a:off x="9342120" y="4321235"/>
            <a:ext cx="342900" cy="166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64815D1-ADB0-419E-9755-AF59107593C5}"/>
              </a:ext>
            </a:extLst>
          </p:cNvPr>
          <p:cNvSpPr/>
          <p:nvPr/>
        </p:nvSpPr>
        <p:spPr>
          <a:xfrm>
            <a:off x="9683791" y="2793803"/>
            <a:ext cx="1416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기업정보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Corporates.csv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1113FA3-91F1-4D48-BB5F-41DB9151654B}"/>
              </a:ext>
            </a:extLst>
          </p:cNvPr>
          <p:cNvSpPr/>
          <p:nvPr/>
        </p:nvSpPr>
        <p:spPr>
          <a:xfrm>
            <a:off x="9693451" y="3968958"/>
            <a:ext cx="14167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일자별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Cor_features.csv</a:t>
            </a:r>
          </a:p>
          <a:p>
            <a:pPr algn="ctr"/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43E0B4D-2AE4-41CF-AD87-44D2EBD83744}"/>
              </a:ext>
            </a:extLst>
          </p:cNvPr>
          <p:cNvSpPr/>
          <p:nvPr/>
        </p:nvSpPr>
        <p:spPr>
          <a:xfrm>
            <a:off x="9683791" y="5122543"/>
            <a:ext cx="14167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일자별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cor_risk.csv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C64D7E7-9D8D-4743-9C03-ADFEE222EED1}"/>
              </a:ext>
            </a:extLst>
          </p:cNvPr>
          <p:cNvSpPr/>
          <p:nvPr/>
        </p:nvSpPr>
        <p:spPr>
          <a:xfrm>
            <a:off x="9702536" y="3968957"/>
            <a:ext cx="1407648" cy="91077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A5DB469-864C-4FA6-9FBF-89299ED1A7BE}"/>
              </a:ext>
            </a:extLst>
          </p:cNvPr>
          <p:cNvSpPr/>
          <p:nvPr/>
        </p:nvSpPr>
        <p:spPr>
          <a:xfrm>
            <a:off x="9702536" y="5126421"/>
            <a:ext cx="1407648" cy="90689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E334F9D-024B-4C58-98D9-7815096F5387}"/>
              </a:ext>
            </a:extLst>
          </p:cNvPr>
          <p:cNvSpPr/>
          <p:nvPr/>
        </p:nvSpPr>
        <p:spPr>
          <a:xfrm>
            <a:off x="9702536" y="2764559"/>
            <a:ext cx="1407648" cy="6469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C9A325D-8812-46C0-99E9-C5D61D9B341F}"/>
              </a:ext>
            </a:extLst>
          </p:cNvPr>
          <p:cNvCxnSpPr>
            <a:cxnSpLocks/>
          </p:cNvCxnSpPr>
          <p:nvPr/>
        </p:nvCxnSpPr>
        <p:spPr>
          <a:xfrm flipV="1">
            <a:off x="9342120" y="5685838"/>
            <a:ext cx="342900" cy="166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E1881CD-C639-4D90-AD84-3FEBD44ED1BF}"/>
              </a:ext>
            </a:extLst>
          </p:cNvPr>
          <p:cNvSpPr/>
          <p:nvPr/>
        </p:nvSpPr>
        <p:spPr>
          <a:xfrm>
            <a:off x="4229063" y="2580559"/>
            <a:ext cx="29701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28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소재지</a:t>
            </a:r>
            <a:endParaRPr lang="en-US" altLang="ko-KR" sz="28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/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(‘Gwangju’ / ‘</a:t>
            </a:r>
            <a:r>
              <a:rPr lang="en-US" altLang="ko-KR" sz="2000" dirty="0" err="1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Jeonnam</a:t>
            </a: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’)</a:t>
            </a:r>
            <a:endParaRPr lang="en-US" altLang="ko-KR" sz="28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167FFF7-EAA6-4BE8-BE97-BBC1BC9DFD72}"/>
              </a:ext>
            </a:extLst>
          </p:cNvPr>
          <p:cNvSpPr/>
          <p:nvPr/>
        </p:nvSpPr>
        <p:spPr>
          <a:xfrm>
            <a:off x="4240638" y="2525317"/>
            <a:ext cx="2920440" cy="95410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2D441D1-B8BF-400E-B003-303CF7250CAA}"/>
              </a:ext>
            </a:extLst>
          </p:cNvPr>
          <p:cNvSpPr/>
          <p:nvPr/>
        </p:nvSpPr>
        <p:spPr>
          <a:xfrm>
            <a:off x="1249680" y="2347969"/>
            <a:ext cx="6134100" cy="127712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F3686C-824E-4C5E-BC3E-2D4BADF39C02}"/>
              </a:ext>
            </a:extLst>
          </p:cNvPr>
          <p:cNvSpPr/>
          <p:nvPr/>
        </p:nvSpPr>
        <p:spPr>
          <a:xfrm>
            <a:off x="9502229" y="2177454"/>
            <a:ext cx="1798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CSV </a:t>
            </a:r>
            <a:r>
              <a:rPr lang="ko-KR" altLang="en-US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파일로 저장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2E41330-6C33-47E9-856C-B71233DF443A}"/>
              </a:ext>
            </a:extLst>
          </p:cNvPr>
          <p:cNvSpPr/>
          <p:nvPr/>
        </p:nvSpPr>
        <p:spPr>
          <a:xfrm>
            <a:off x="9499689" y="2641965"/>
            <a:ext cx="1798890" cy="352259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34" name="직사각형 33">
            <a:hlinkClick r:id="rId3" action="ppaction://hlinksldjump"/>
            <a:extLst>
              <a:ext uri="{FF2B5EF4-FFF2-40B4-BE49-F238E27FC236}">
                <a16:creationId xmlns:a16="http://schemas.microsoft.com/office/drawing/2014/main" id="{DB3D31B6-569D-4B42-AA5A-55A24F483FE8}"/>
              </a:ext>
            </a:extLst>
          </p:cNvPr>
          <p:cNvSpPr/>
          <p:nvPr/>
        </p:nvSpPr>
        <p:spPr>
          <a:xfrm>
            <a:off x="11163298" y="6239016"/>
            <a:ext cx="719019" cy="23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back</a:t>
            </a:r>
            <a:endParaRPr lang="ko-KR" altLang="en-US" sz="11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FB72FC0-A4A3-432E-BAE6-5930D15FF77B}"/>
              </a:ext>
            </a:extLst>
          </p:cNvPr>
          <p:cNvSpPr/>
          <p:nvPr/>
        </p:nvSpPr>
        <p:spPr>
          <a:xfrm>
            <a:off x="386441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 </a:t>
            </a:r>
            <a:r>
              <a:rPr lang="en-US" altLang="ko-KR" sz="2800" dirty="0">
                <a:latin typeface="나눔스퀘어_ac Bold"/>
                <a:ea typeface="나눔스퀘어_ac Bold"/>
              </a:rPr>
              <a:t>-2</a:t>
            </a:r>
            <a:r>
              <a:rPr lang="en-US" altLang="ko-KR" sz="3600" dirty="0">
                <a:latin typeface="나눔스퀘어_ac Bold"/>
                <a:ea typeface="나눔스퀘어_ac Bold"/>
              </a:rPr>
              <a:t>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가공 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(5/5)</a:t>
            </a:r>
          </a:p>
        </p:txBody>
      </p:sp>
      <p:sp>
        <p:nvSpPr>
          <p:cNvPr id="45" name="직사각형 44">
            <a:hlinkClick r:id="rId4" action="ppaction://hlinksldjump"/>
            <a:extLst>
              <a:ext uri="{FF2B5EF4-FFF2-40B4-BE49-F238E27FC236}">
                <a16:creationId xmlns:a16="http://schemas.microsoft.com/office/drawing/2014/main" id="{1835F737-1DAE-46EB-9D12-AB900A1CEA56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03012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hlinkClick r:id="rId3" action="ppaction://hlinksldjump"/>
            <a:extLst>
              <a:ext uri="{FF2B5EF4-FFF2-40B4-BE49-F238E27FC236}">
                <a16:creationId xmlns:a16="http://schemas.microsoft.com/office/drawing/2014/main" id="{F4BF1F50-6ECF-4418-B902-548762786FEF}"/>
              </a:ext>
            </a:extLst>
          </p:cNvPr>
          <p:cNvSpPr/>
          <p:nvPr/>
        </p:nvSpPr>
        <p:spPr>
          <a:xfrm>
            <a:off x="11163298" y="6239016"/>
            <a:ext cx="719019" cy="23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back</a:t>
            </a:r>
            <a:endParaRPr lang="ko-KR" altLang="en-US" sz="11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9298F9-8019-465F-BEC0-87A3824B7535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1.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저장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7" name="직사각형 6">
            <a:hlinkClick r:id="rId4" action="ppaction://hlinksldjump"/>
            <a:extLst>
              <a:ext uri="{FF2B5EF4-FFF2-40B4-BE49-F238E27FC236}">
                <a16:creationId xmlns:a16="http://schemas.microsoft.com/office/drawing/2014/main" id="{DF74661D-33CC-47DF-BCD0-3E27BC75FE40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84ABFC9-B1C4-4306-8E1D-48543F85C6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0" t="19631" r="90192" b="57642"/>
          <a:stretch/>
        </p:blipFill>
        <p:spPr>
          <a:xfrm>
            <a:off x="342899" y="1633718"/>
            <a:ext cx="2011973" cy="295710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8E9BEBB-95BF-4FD0-905C-C1C97555C943}"/>
              </a:ext>
            </a:extLst>
          </p:cNvPr>
          <p:cNvSpPr/>
          <p:nvPr/>
        </p:nvSpPr>
        <p:spPr>
          <a:xfrm>
            <a:off x="308726" y="4714599"/>
            <a:ext cx="208031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Corporates.csv</a:t>
            </a:r>
          </a:p>
          <a:p>
            <a:pPr algn="ctr"/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기업정보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algn="ctr"/>
            <a:endParaRPr lang="en-US" altLang="ko-KR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코드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소재지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8547F8-5ACE-41D1-B199-740E25644F41}"/>
              </a:ext>
            </a:extLst>
          </p:cNvPr>
          <p:cNvSpPr/>
          <p:nvPr/>
        </p:nvSpPr>
        <p:spPr>
          <a:xfrm>
            <a:off x="4252431" y="4714599"/>
            <a:ext cx="233688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Cor_features.csv</a:t>
            </a:r>
          </a:p>
          <a:p>
            <a:pPr algn="ctr"/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일자별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algn="ctr"/>
            <a:endParaRPr lang="en-US" altLang="ko-KR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코드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가지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D753AA-E4AB-41CF-A7C1-C1DA5A049BFD}"/>
              </a:ext>
            </a:extLst>
          </p:cNvPr>
          <p:cNvGrpSpPr/>
          <p:nvPr/>
        </p:nvGrpSpPr>
        <p:grpSpPr>
          <a:xfrm>
            <a:off x="2723547" y="1633716"/>
            <a:ext cx="5169529" cy="2957106"/>
            <a:chOff x="3183896" y="1896249"/>
            <a:chExt cx="5824207" cy="295710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6ABD244-C370-4366-8D96-393680BFB5A0}"/>
                </a:ext>
              </a:extLst>
            </p:cNvPr>
            <p:cNvGrpSpPr/>
            <p:nvPr/>
          </p:nvGrpSpPr>
          <p:grpSpPr>
            <a:xfrm>
              <a:off x="3183896" y="1896249"/>
              <a:ext cx="5824207" cy="2957106"/>
              <a:chOff x="3306886" y="1896249"/>
              <a:chExt cx="5824207" cy="2957106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1BA5F247-EE98-417A-8533-DDA0A1F3ED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451" t="19556" r="74378" b="57555"/>
              <a:stretch/>
            </p:blipFill>
            <p:spPr>
              <a:xfrm>
                <a:off x="3571546" y="1896250"/>
                <a:ext cx="5508681" cy="2957103"/>
              </a:xfrm>
              <a:prstGeom prst="rect">
                <a:avLst/>
              </a:prstGeom>
            </p:spPr>
          </p:pic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3C32E31A-3B25-41FC-BFC0-BB290CBF62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453" t="19585" r="92573" b="57564"/>
              <a:stretch/>
            </p:blipFill>
            <p:spPr>
              <a:xfrm>
                <a:off x="3306886" y="1896251"/>
                <a:ext cx="1528884" cy="2957104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A45F53A5-9CE3-4515-81E0-2F9BEE3431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7334" t="19585" r="76893" b="57564"/>
              <a:stretch/>
            </p:blipFill>
            <p:spPr>
              <a:xfrm>
                <a:off x="5673483" y="1896249"/>
                <a:ext cx="3457610" cy="2957104"/>
              </a:xfrm>
              <a:prstGeom prst="rect">
                <a:avLst/>
              </a:prstGeom>
            </p:spPr>
          </p:pic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309D0F8-5C99-400B-96FB-79B552CA6A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316" t="22188" r="94073" b="76137"/>
            <a:stretch/>
          </p:blipFill>
          <p:spPr>
            <a:xfrm>
              <a:off x="4703988" y="2236372"/>
              <a:ext cx="795966" cy="217964"/>
            </a:xfrm>
            <a:prstGeom prst="rect">
              <a:avLst/>
            </a:prstGeom>
          </p:spPr>
        </p:pic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50CF179-F758-4573-B32D-605C7B28EFFE}"/>
              </a:ext>
            </a:extLst>
          </p:cNvPr>
          <p:cNvSpPr/>
          <p:nvPr/>
        </p:nvSpPr>
        <p:spPr>
          <a:xfrm>
            <a:off x="8548478" y="4714599"/>
            <a:ext cx="2614820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Cor_risk.csv</a:t>
            </a:r>
          </a:p>
          <a:p>
            <a:pPr algn="ctr"/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일자별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도산가능성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algn="ctr"/>
            <a:endParaRPr lang="en-US" altLang="ko-KR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코드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0598E63-D604-47A7-8CA6-926869FEAEEA}"/>
              </a:ext>
            </a:extLst>
          </p:cNvPr>
          <p:cNvGrpSpPr/>
          <p:nvPr/>
        </p:nvGrpSpPr>
        <p:grpSpPr>
          <a:xfrm>
            <a:off x="8117343" y="1633716"/>
            <a:ext cx="3199156" cy="2957104"/>
            <a:chOff x="8117343" y="1633716"/>
            <a:chExt cx="3199156" cy="295710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07E56F0-9829-4784-ACEB-683E7AE0D0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444" t="19586" r="85011" b="57639"/>
            <a:stretch/>
          </p:blipFill>
          <p:spPr>
            <a:xfrm>
              <a:off x="8117343" y="1633716"/>
              <a:ext cx="3199156" cy="2957104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3DA7DFB-7E83-4DF8-BA28-959538796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351" t="22245" r="93969" b="76080"/>
            <a:stretch/>
          </p:blipFill>
          <p:spPr>
            <a:xfrm>
              <a:off x="8529426" y="1978601"/>
              <a:ext cx="811212" cy="2179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442486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AEB94DEE-32FD-4C8F-AF44-CBDA87DF3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771" y="1455996"/>
            <a:ext cx="7028884" cy="4938287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A14FDDA3-FE51-4445-9517-248A25379915}"/>
              </a:ext>
            </a:extLst>
          </p:cNvPr>
          <p:cNvGrpSpPr/>
          <p:nvPr/>
        </p:nvGrpSpPr>
        <p:grpSpPr>
          <a:xfrm>
            <a:off x="1448265" y="1677014"/>
            <a:ext cx="1757490" cy="1854391"/>
            <a:chOff x="1757949" y="1574526"/>
            <a:chExt cx="1757490" cy="108165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573A878-A860-4378-82D9-3B376D4C71D4}"/>
                </a:ext>
              </a:extLst>
            </p:cNvPr>
            <p:cNvSpPr/>
            <p:nvPr/>
          </p:nvSpPr>
          <p:spPr>
            <a:xfrm>
              <a:off x="1757949" y="1574526"/>
              <a:ext cx="1700722" cy="4488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 정보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(Corporates)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FCD8098-D028-4A05-B010-2E2A124B6A8D}"/>
                </a:ext>
              </a:extLst>
            </p:cNvPr>
            <p:cNvSpPr/>
            <p:nvPr/>
          </p:nvSpPr>
          <p:spPr>
            <a:xfrm>
              <a:off x="1860348" y="2063752"/>
              <a:ext cx="1655091" cy="5924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2000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기업코드</a:t>
              </a:r>
              <a:r>
                <a:rPr lang="en-US" altLang="ko-KR" sz="2000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(PK)</a:t>
              </a:r>
            </a:p>
            <a:p>
              <a:pPr lvl="0"/>
              <a:r>
                <a:rPr lang="en-US" altLang="ko-KR" sz="2000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endParaRPr lang="en-US" altLang="ko-KR" sz="1000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en-US" sz="2000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 소재지</a:t>
              </a:r>
              <a:endParaRPr lang="en-US" altLang="ko-KR" sz="2000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090C885-EF43-4F7D-A17E-E92CB6985DAD}"/>
              </a:ext>
            </a:extLst>
          </p:cNvPr>
          <p:cNvGrpSpPr/>
          <p:nvPr/>
        </p:nvGrpSpPr>
        <p:grpSpPr>
          <a:xfrm>
            <a:off x="9262411" y="1570799"/>
            <a:ext cx="2496868" cy="4645460"/>
            <a:chOff x="7211990" y="3384723"/>
            <a:chExt cx="2551866" cy="287126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3A1B1EB-3E5D-4F82-9971-E4B67669956D}"/>
                </a:ext>
              </a:extLst>
            </p:cNvPr>
            <p:cNvSpPr/>
            <p:nvPr/>
          </p:nvSpPr>
          <p:spPr>
            <a:xfrm>
              <a:off x="7211990" y="3384723"/>
              <a:ext cx="2508584" cy="4755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 </a:t>
              </a:r>
              <a:r>
                <a:rPr lang="ko-KR" altLang="en-US" sz="24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일자별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ko-KR" altLang="en-US" sz="24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특징값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en-US" altLang="ko-KR" sz="20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Cor_features</a:t>
              </a:r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  <a:endParaRPr lang="ko-KR" altLang="en-US" sz="20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49C8FBF-5518-4172-AFCB-8DB4277FA1D7}"/>
                </a:ext>
              </a:extLst>
            </p:cNvPr>
            <p:cNvSpPr/>
            <p:nvPr/>
          </p:nvSpPr>
          <p:spPr>
            <a:xfrm>
              <a:off x="7252445" y="3916153"/>
              <a:ext cx="2511411" cy="23398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일자</a:t>
              </a:r>
              <a:r>
                <a:rPr lang="en-US" altLang="ko-KR" sz="2000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(PK)</a:t>
              </a:r>
            </a:p>
            <a:p>
              <a:r>
                <a:rPr lang="ko-KR" altLang="en-US" sz="2000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기업코드</a:t>
              </a:r>
              <a:r>
                <a:rPr lang="en-US" altLang="ko-KR" sz="2000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(FK)</a:t>
              </a:r>
            </a:p>
            <a:p>
              <a:r>
                <a:rPr lang="en-US" altLang="ko-KR" sz="2000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</a:p>
            <a:p>
              <a:r>
                <a:rPr lang="ko-KR" altLang="en-US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자금사정실적</a:t>
              </a:r>
              <a:endParaRPr lang="en-US" altLang="ko-KR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en-US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내수전망</a:t>
              </a:r>
              <a:endParaRPr lang="en-US" altLang="ko-KR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en-US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판매대금회수지연</a:t>
              </a:r>
              <a:endParaRPr lang="en-US" altLang="ko-KR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en-US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자금조달곤란</a:t>
              </a:r>
              <a:endParaRPr lang="en-US" altLang="ko-KR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en-US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영업이익실적</a:t>
              </a:r>
              <a:endParaRPr lang="en-US" altLang="ko-KR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en-US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업체간 과당경쟁</a:t>
              </a:r>
              <a:endParaRPr lang="en-US" altLang="ko-KR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en-US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경기전망</a:t>
              </a:r>
              <a:endParaRPr lang="en-US" altLang="ko-KR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en-US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인력확보난</a:t>
              </a:r>
              <a:endParaRPr lang="en-US" altLang="ko-KR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en-US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인건비상승</a:t>
              </a:r>
              <a:endParaRPr lang="en-US" altLang="ko-KR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en-US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수출전망</a:t>
              </a:r>
              <a:endParaRPr lang="en-US" altLang="ko-KR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F39B79B-C4D5-4AB4-AEE2-7B992651AE63}"/>
              </a:ext>
            </a:extLst>
          </p:cNvPr>
          <p:cNvGrpSpPr/>
          <p:nvPr/>
        </p:nvGrpSpPr>
        <p:grpSpPr>
          <a:xfrm>
            <a:off x="1406585" y="4074133"/>
            <a:ext cx="1615837" cy="2541147"/>
            <a:chOff x="7238207" y="4776697"/>
            <a:chExt cx="1755719" cy="110900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7714E70-9C9C-4495-B427-ABD667C93CE5}"/>
                </a:ext>
              </a:extLst>
            </p:cNvPr>
            <p:cNvSpPr/>
            <p:nvPr/>
          </p:nvSpPr>
          <p:spPr>
            <a:xfrm>
              <a:off x="7238207" y="4776697"/>
              <a:ext cx="1721221" cy="4969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 </a:t>
              </a:r>
              <a:r>
                <a:rPr lang="ko-KR" altLang="en-US" sz="24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일자별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도산가능성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en-US" altLang="ko-KR" sz="20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Cor_risk</a:t>
              </a:r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  <a:endParaRPr lang="ko-KR" altLang="en-US" sz="20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5BABD2E-4440-465A-888C-CB68FE62B146}"/>
                </a:ext>
              </a:extLst>
            </p:cNvPr>
            <p:cNvSpPr/>
            <p:nvPr/>
          </p:nvSpPr>
          <p:spPr>
            <a:xfrm>
              <a:off x="7252446" y="5308127"/>
              <a:ext cx="1741480" cy="5775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기업코드</a:t>
              </a:r>
              <a:r>
                <a:rPr lang="en-US" altLang="ko-KR" sz="2000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(FK)</a:t>
              </a:r>
            </a:p>
            <a:p>
              <a:r>
                <a:rPr lang="ko-KR" altLang="en-US" sz="2000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일자</a:t>
              </a:r>
              <a:r>
                <a:rPr lang="en-US" altLang="ko-KR" sz="2000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(FK)</a:t>
              </a:r>
            </a:p>
            <a:p>
              <a:endParaRPr lang="en-US" altLang="ko-KR" sz="2000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en-US" sz="2000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도산가능성</a:t>
              </a:r>
              <a:endParaRPr lang="en-US" altLang="ko-KR" sz="2000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B4CB07-8D98-48AE-8EE3-4B3A0C701C59}"/>
              </a:ext>
            </a:extLst>
          </p:cNvPr>
          <p:cNvSpPr/>
          <p:nvPr/>
        </p:nvSpPr>
        <p:spPr>
          <a:xfrm>
            <a:off x="299357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 </a:t>
            </a:r>
            <a:r>
              <a:rPr lang="en-US" altLang="ko-KR" sz="2800" dirty="0">
                <a:latin typeface="나눔스퀘어_ac Bold"/>
                <a:ea typeface="나눔스퀘어_ac Bold"/>
              </a:rPr>
              <a:t> -1</a:t>
            </a:r>
            <a:r>
              <a:rPr lang="en-US" altLang="ko-KR" sz="3600" dirty="0">
                <a:latin typeface="나눔스퀘어_ac Bold"/>
                <a:ea typeface="나눔스퀘어_ac Bold"/>
              </a:rPr>
              <a:t>. DB </a:t>
            </a:r>
            <a:r>
              <a:rPr lang="ko-KR" altLang="en-US" sz="3600" dirty="0">
                <a:latin typeface="나눔스퀘어_ac Bold"/>
                <a:ea typeface="나눔스퀘어_ac Bold"/>
              </a:rPr>
              <a:t>테이블 구조</a:t>
            </a:r>
            <a:endParaRPr lang="en-US" altLang="ko-KR" sz="2800" dirty="0">
              <a:solidFill>
                <a:prstClr val="black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23" name="직사각형 22">
            <a:hlinkClick r:id="rId4" action="ppaction://hlinksldjump"/>
            <a:extLst>
              <a:ext uri="{FF2B5EF4-FFF2-40B4-BE49-F238E27FC236}">
                <a16:creationId xmlns:a16="http://schemas.microsoft.com/office/drawing/2014/main" id="{7E04DFA1-543F-450D-AFD0-92FB78C64D30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1A1E4D1-48EC-4B08-BFB3-F1A7FC98DEAF}"/>
              </a:ext>
            </a:extLst>
          </p:cNvPr>
          <p:cNvCxnSpPr/>
          <p:nvPr/>
        </p:nvCxnSpPr>
        <p:spPr>
          <a:xfrm flipH="1">
            <a:off x="1663700" y="3023892"/>
            <a:ext cx="13906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CFE3543-78D0-4DA6-A80B-AB29BF465FA6}"/>
              </a:ext>
            </a:extLst>
          </p:cNvPr>
          <p:cNvCxnSpPr/>
          <p:nvPr/>
        </p:nvCxnSpPr>
        <p:spPr>
          <a:xfrm flipH="1">
            <a:off x="1527849" y="6105525"/>
            <a:ext cx="13906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ED7FF1B-E841-4E6F-B24B-614B034913D0}"/>
              </a:ext>
            </a:extLst>
          </p:cNvPr>
          <p:cNvCxnSpPr>
            <a:cxnSpLocks/>
          </p:cNvCxnSpPr>
          <p:nvPr/>
        </p:nvCxnSpPr>
        <p:spPr>
          <a:xfrm flipH="1">
            <a:off x="9426575" y="3259324"/>
            <a:ext cx="20701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20997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hlinkClick r:id="rId3" action="ppaction://hlinksldjump"/>
            <a:extLst>
              <a:ext uri="{FF2B5EF4-FFF2-40B4-BE49-F238E27FC236}">
                <a16:creationId xmlns:a16="http://schemas.microsoft.com/office/drawing/2014/main" id="{F4BF1F50-6ECF-4418-B902-548762786FEF}"/>
              </a:ext>
            </a:extLst>
          </p:cNvPr>
          <p:cNvSpPr/>
          <p:nvPr/>
        </p:nvSpPr>
        <p:spPr>
          <a:xfrm>
            <a:off x="11163298" y="6239016"/>
            <a:ext cx="719019" cy="23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back</a:t>
            </a:r>
            <a:endParaRPr lang="ko-KR" altLang="en-US" sz="11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5EDBF2-0E57-4D9C-A4BA-6FE22F5B59D3}"/>
              </a:ext>
            </a:extLst>
          </p:cNvPr>
          <p:cNvSpPr/>
          <p:nvPr/>
        </p:nvSpPr>
        <p:spPr>
          <a:xfrm>
            <a:off x="299357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 </a:t>
            </a:r>
            <a:r>
              <a:rPr lang="en-US" altLang="ko-KR" sz="2800" dirty="0">
                <a:latin typeface="나눔스퀘어_ac Bold"/>
                <a:ea typeface="나눔스퀘어_ac Bold"/>
              </a:rPr>
              <a:t> -2</a:t>
            </a:r>
            <a:r>
              <a:rPr lang="en-US" altLang="ko-KR" sz="3600" dirty="0">
                <a:latin typeface="나눔스퀘어_ac Bold"/>
                <a:ea typeface="나눔스퀘어_ac Bold"/>
              </a:rPr>
              <a:t>. DB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확인</a:t>
            </a:r>
            <a:endParaRPr lang="en-US" altLang="ko-KR" sz="2800" dirty="0">
              <a:solidFill>
                <a:prstClr val="black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6" name="직사각형 5">
            <a:hlinkClick r:id="rId4" action="ppaction://hlinksldjump"/>
            <a:extLst>
              <a:ext uri="{FF2B5EF4-FFF2-40B4-BE49-F238E27FC236}">
                <a16:creationId xmlns:a16="http://schemas.microsoft.com/office/drawing/2014/main" id="{00E4BD79-0856-4BC0-A80E-829A2BCB40A1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6E067C1-A026-4237-AB92-B1E0A7199F3D}"/>
              </a:ext>
            </a:extLst>
          </p:cNvPr>
          <p:cNvGrpSpPr/>
          <p:nvPr/>
        </p:nvGrpSpPr>
        <p:grpSpPr>
          <a:xfrm>
            <a:off x="558747" y="1649807"/>
            <a:ext cx="4716942" cy="2260251"/>
            <a:chOff x="558747" y="1649807"/>
            <a:chExt cx="4716942" cy="266327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5188F30-7DAF-4F95-9CCD-8B93BE0707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642" r="17809"/>
            <a:stretch/>
          </p:blipFill>
          <p:spPr>
            <a:xfrm>
              <a:off x="558747" y="1693702"/>
              <a:ext cx="2950345" cy="2619375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7DE7AE6-67C3-4DB5-ABF5-BE524360E80C}"/>
                </a:ext>
              </a:extLst>
            </p:cNvPr>
            <p:cNvSpPr/>
            <p:nvPr/>
          </p:nvSpPr>
          <p:spPr>
            <a:xfrm>
              <a:off x="672353" y="1693702"/>
              <a:ext cx="806823" cy="135098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77279F9-1BF4-477F-A418-65DE2805E793}"/>
                </a:ext>
              </a:extLst>
            </p:cNvPr>
            <p:cNvSpPr/>
            <p:nvPr/>
          </p:nvSpPr>
          <p:spPr>
            <a:xfrm>
              <a:off x="3515760" y="1649807"/>
              <a:ext cx="170072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 정보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(Corporates)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75AF542-00A9-4129-A966-F92F797C1E4C}"/>
                </a:ext>
              </a:extLst>
            </p:cNvPr>
            <p:cNvSpPr/>
            <p:nvPr/>
          </p:nvSpPr>
          <p:spPr>
            <a:xfrm>
              <a:off x="3620598" y="2649446"/>
              <a:ext cx="165509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2000" dirty="0">
                  <a:solidFill>
                    <a:srgbClr val="0000FF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기업코드</a:t>
              </a:r>
              <a:r>
                <a:rPr lang="en-US" altLang="ko-KR" sz="2000" dirty="0">
                  <a:solidFill>
                    <a:srgbClr val="0000FF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(PK)</a:t>
              </a:r>
            </a:p>
            <a:p>
              <a:r>
                <a:rPr lang="ko-KR" altLang="en-US" sz="2000" dirty="0">
                  <a:solidFill>
                    <a:srgbClr val="00B05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 소재지</a:t>
              </a:r>
              <a:endParaRPr lang="en-US" altLang="ko-KR" sz="20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BD56B7B-E3B7-48B7-874A-ECB119E43238}"/>
                </a:ext>
              </a:extLst>
            </p:cNvPr>
            <p:cNvSpPr/>
            <p:nvPr/>
          </p:nvSpPr>
          <p:spPr>
            <a:xfrm>
              <a:off x="2374238" y="1693702"/>
              <a:ext cx="531330" cy="2619374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1ED078C-BD23-4060-A4F5-DB53C4E8ECCA}"/>
                </a:ext>
              </a:extLst>
            </p:cNvPr>
            <p:cNvSpPr/>
            <p:nvPr/>
          </p:nvSpPr>
          <p:spPr>
            <a:xfrm>
              <a:off x="2936857" y="1693702"/>
              <a:ext cx="531330" cy="261937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70E424D-CD3E-4937-BE19-ED5F20E69C80}"/>
                </a:ext>
              </a:extLst>
            </p:cNvPr>
            <p:cNvSpPr/>
            <p:nvPr/>
          </p:nvSpPr>
          <p:spPr>
            <a:xfrm>
              <a:off x="672353" y="1837765"/>
              <a:ext cx="1226785" cy="729589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0277984-3457-4F9F-907C-B99C1BD0BE5C}"/>
                </a:ext>
              </a:extLst>
            </p:cNvPr>
            <p:cNvSpPr/>
            <p:nvPr/>
          </p:nvSpPr>
          <p:spPr>
            <a:xfrm>
              <a:off x="558747" y="2589327"/>
              <a:ext cx="134039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200" dirty="0">
                  <a:solidFill>
                    <a:srgbClr val="00B0F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Django Admin</a:t>
              </a:r>
            </a:p>
            <a:p>
              <a:pPr lvl="0"/>
              <a:r>
                <a:rPr lang="ko-KR" altLang="en-US" sz="1200" dirty="0">
                  <a:solidFill>
                    <a:srgbClr val="00B0F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관련 테이블</a:t>
              </a:r>
              <a:endParaRPr lang="en-US" altLang="ko-KR" sz="1200" dirty="0">
                <a:solidFill>
                  <a:srgbClr val="00B0F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B486386-7151-40DC-8D8F-092EE1DBBE45}"/>
              </a:ext>
            </a:extLst>
          </p:cNvPr>
          <p:cNvGrpSpPr/>
          <p:nvPr/>
        </p:nvGrpSpPr>
        <p:grpSpPr>
          <a:xfrm>
            <a:off x="558747" y="4244937"/>
            <a:ext cx="5681847" cy="2385661"/>
            <a:chOff x="5840960" y="1599874"/>
            <a:chExt cx="5681847" cy="2385661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A36162D-44A4-441D-BABD-E7081323FEC9}"/>
                </a:ext>
              </a:extLst>
            </p:cNvPr>
            <p:cNvGrpSpPr/>
            <p:nvPr/>
          </p:nvGrpSpPr>
          <p:grpSpPr>
            <a:xfrm>
              <a:off x="5840960" y="1693702"/>
              <a:ext cx="3756275" cy="2274023"/>
              <a:chOff x="5840960" y="1693702"/>
              <a:chExt cx="3756275" cy="2619376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CD75E354-D433-45A4-9095-4B0C9664A5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9557" r="-1" b="7013"/>
              <a:stretch/>
            </p:blipFill>
            <p:spPr>
              <a:xfrm>
                <a:off x="5840960" y="1693702"/>
                <a:ext cx="3756275" cy="2619375"/>
              </a:xfrm>
              <a:prstGeom prst="rect">
                <a:avLst/>
              </a:prstGeom>
            </p:spPr>
          </p:pic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7D98F838-98A2-4510-BECA-ECED72BDC0E4}"/>
                  </a:ext>
                </a:extLst>
              </p:cNvPr>
              <p:cNvGrpSpPr/>
              <p:nvPr/>
            </p:nvGrpSpPr>
            <p:grpSpPr>
              <a:xfrm>
                <a:off x="7551634" y="1828800"/>
                <a:ext cx="2040838" cy="2484278"/>
                <a:chOff x="12503656" y="2295569"/>
                <a:chExt cx="2040838" cy="2484278"/>
              </a:xfrm>
            </p:grpSpPr>
            <p:pic>
              <p:nvPicPr>
                <p:cNvPr id="30" name="그림 29">
                  <a:extLst>
                    <a:ext uri="{FF2B5EF4-FFF2-40B4-BE49-F238E27FC236}">
                      <a16:creationId xmlns:a16="http://schemas.microsoft.com/office/drawing/2014/main" id="{76C39F78-B141-494C-9E0B-2180FDA162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71876" t="4796" r="-1" b="7013"/>
                <a:stretch/>
              </p:blipFill>
              <p:spPr>
                <a:xfrm>
                  <a:off x="13118295" y="2295569"/>
                  <a:ext cx="1168087" cy="2484278"/>
                </a:xfrm>
                <a:prstGeom prst="rect">
                  <a:avLst/>
                </a:prstGeom>
              </p:spPr>
            </p:pic>
            <p:pic>
              <p:nvPicPr>
                <p:cNvPr id="27" name="그림 26">
                  <a:extLst>
                    <a:ext uri="{FF2B5EF4-FFF2-40B4-BE49-F238E27FC236}">
                      <a16:creationId xmlns:a16="http://schemas.microsoft.com/office/drawing/2014/main" id="{B211ACBD-8797-4D7C-8342-2639E5A25D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71876" t="4796" r="-1" b="7013"/>
                <a:stretch/>
              </p:blipFill>
              <p:spPr>
                <a:xfrm>
                  <a:off x="12503656" y="2295569"/>
                  <a:ext cx="1168087" cy="2484278"/>
                </a:xfrm>
                <a:prstGeom prst="rect">
                  <a:avLst/>
                </a:prstGeom>
              </p:spPr>
            </p:pic>
            <p:pic>
              <p:nvPicPr>
                <p:cNvPr id="28" name="그림 27">
                  <a:extLst>
                    <a:ext uri="{FF2B5EF4-FFF2-40B4-BE49-F238E27FC236}">
                      <a16:creationId xmlns:a16="http://schemas.microsoft.com/office/drawing/2014/main" id="{D75428C3-BC2C-49C4-AE3C-91CF3088A3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50899" t="4796" r="28264" b="7013"/>
                <a:stretch/>
              </p:blipFill>
              <p:spPr>
                <a:xfrm>
                  <a:off x="13679119" y="2295570"/>
                  <a:ext cx="865375" cy="2484277"/>
                </a:xfrm>
                <a:prstGeom prst="rect">
                  <a:avLst/>
                </a:prstGeom>
              </p:spPr>
            </p:pic>
          </p:grp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1D47320-B230-4171-A30C-32BFF9B068E8}"/>
                </a:ext>
              </a:extLst>
            </p:cNvPr>
            <p:cNvSpPr/>
            <p:nvPr/>
          </p:nvSpPr>
          <p:spPr>
            <a:xfrm>
              <a:off x="5997388" y="1693702"/>
              <a:ext cx="806823" cy="117286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BBC98FB-4E8A-4521-9067-6F96B9D1A1F3}"/>
                </a:ext>
              </a:extLst>
            </p:cNvPr>
            <p:cNvSpPr/>
            <p:nvPr/>
          </p:nvSpPr>
          <p:spPr>
            <a:xfrm>
              <a:off x="9753663" y="1599874"/>
              <a:ext cx="1584088" cy="11387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 </a:t>
              </a:r>
              <a:r>
                <a:rPr lang="ko-KR" altLang="en-US" sz="24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일자별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도산가능성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en-US" altLang="ko-KR" sz="20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Cor_risk</a:t>
              </a:r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  <a:endParaRPr lang="ko-KR" altLang="en-US" sz="20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FFFFCF4-7558-4B51-B851-C84F65F1F95B}"/>
                </a:ext>
              </a:extLst>
            </p:cNvPr>
            <p:cNvSpPr/>
            <p:nvPr/>
          </p:nvSpPr>
          <p:spPr>
            <a:xfrm>
              <a:off x="9867716" y="2952062"/>
              <a:ext cx="1655091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2000" dirty="0">
                  <a:solidFill>
                    <a:srgbClr val="0000FF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기업코드</a:t>
              </a:r>
              <a:r>
                <a:rPr lang="en-US" altLang="ko-KR" sz="2000" dirty="0">
                  <a:solidFill>
                    <a:srgbClr val="0000FF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(FK)</a:t>
              </a:r>
            </a:p>
            <a:p>
              <a:r>
                <a:rPr lang="ko-KR" altLang="en-US" sz="2000" dirty="0">
                  <a:solidFill>
                    <a:srgbClr val="7030A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일자</a:t>
              </a:r>
              <a:r>
                <a:rPr lang="en-US" altLang="ko-KR" sz="2000" dirty="0">
                  <a:solidFill>
                    <a:srgbClr val="7030A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(FK)</a:t>
              </a:r>
            </a:p>
            <a:p>
              <a:r>
                <a:rPr lang="ko-KR" altLang="en-US" sz="2000" dirty="0">
                  <a:solidFill>
                    <a:srgbClr val="FF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도산가능성</a:t>
              </a:r>
              <a:endParaRPr lang="en-US" altLang="ko-KR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5CA9D95-395C-41DF-8E70-AC6FA6F750F7}"/>
                </a:ext>
              </a:extLst>
            </p:cNvPr>
            <p:cNvSpPr/>
            <p:nvPr/>
          </p:nvSpPr>
          <p:spPr>
            <a:xfrm>
              <a:off x="8727097" y="1828800"/>
              <a:ext cx="865375" cy="21567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1A08B06-4630-4995-A273-C6DFBC68E24E}"/>
                </a:ext>
              </a:extLst>
            </p:cNvPr>
            <p:cNvSpPr/>
            <p:nvPr/>
          </p:nvSpPr>
          <p:spPr>
            <a:xfrm>
              <a:off x="7525004" y="1828800"/>
              <a:ext cx="582574" cy="2156735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9FD1669-31F4-4648-82C6-C36FF42AC949}"/>
                </a:ext>
              </a:extLst>
            </p:cNvPr>
            <p:cNvSpPr/>
            <p:nvPr/>
          </p:nvSpPr>
          <p:spPr>
            <a:xfrm>
              <a:off x="8122460" y="1828800"/>
              <a:ext cx="582574" cy="2156735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A2DDE02-5DB7-42B0-A346-30EDA59FA33B}"/>
                </a:ext>
              </a:extLst>
            </p:cNvPr>
            <p:cNvSpPr/>
            <p:nvPr/>
          </p:nvSpPr>
          <p:spPr>
            <a:xfrm>
              <a:off x="5997387" y="1857376"/>
              <a:ext cx="1113025" cy="727686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B2CACB-E05C-4F7E-9882-C9902B92C4D5}"/>
                </a:ext>
              </a:extLst>
            </p:cNvPr>
            <p:cNvSpPr/>
            <p:nvPr/>
          </p:nvSpPr>
          <p:spPr>
            <a:xfrm>
              <a:off x="5840960" y="2613349"/>
              <a:ext cx="127183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200" dirty="0">
                  <a:solidFill>
                    <a:srgbClr val="00B0F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Django Admin</a:t>
              </a:r>
            </a:p>
            <a:p>
              <a:pPr lvl="0"/>
              <a:r>
                <a:rPr lang="ko-KR" altLang="en-US" sz="1200" dirty="0">
                  <a:solidFill>
                    <a:srgbClr val="00B0F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관련 테이블</a:t>
              </a:r>
              <a:endParaRPr lang="en-US" altLang="ko-KR" sz="1200" dirty="0">
                <a:solidFill>
                  <a:srgbClr val="00B0F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FAF6B2D8-9ABC-487A-8EDF-EA1FD0558DD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230" t="3840" b="10326"/>
          <a:stretch/>
        </p:blipFill>
        <p:spPr>
          <a:xfrm>
            <a:off x="5999066" y="1676415"/>
            <a:ext cx="5537253" cy="200701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2259DE-A592-495A-9127-23D8F2FF9D6C}"/>
              </a:ext>
            </a:extLst>
          </p:cNvPr>
          <p:cNvSpPr/>
          <p:nvPr/>
        </p:nvSpPr>
        <p:spPr>
          <a:xfrm>
            <a:off x="6084657" y="1667450"/>
            <a:ext cx="806823" cy="1350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227AC0-4F26-4AE1-B58A-641B1B152F1D}"/>
              </a:ext>
            </a:extLst>
          </p:cNvPr>
          <p:cNvSpPr/>
          <p:nvPr/>
        </p:nvSpPr>
        <p:spPr>
          <a:xfrm>
            <a:off x="9174595" y="3756884"/>
            <a:ext cx="245451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일자별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Cor_features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1FB1DA-7CFE-41BA-8216-8EB2E7BEF8AB}"/>
              </a:ext>
            </a:extLst>
          </p:cNvPr>
          <p:cNvSpPr/>
          <p:nvPr/>
        </p:nvSpPr>
        <p:spPr>
          <a:xfrm>
            <a:off x="7276766" y="1886555"/>
            <a:ext cx="455920" cy="17968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ED1D79-6D4C-4F6B-8BE4-749B9BB2ED21}"/>
              </a:ext>
            </a:extLst>
          </p:cNvPr>
          <p:cNvSpPr/>
          <p:nvPr/>
        </p:nvSpPr>
        <p:spPr>
          <a:xfrm>
            <a:off x="7761261" y="1886555"/>
            <a:ext cx="381000" cy="1796876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C742A2B-259D-4E4D-941C-C35DCB9FC79C}"/>
              </a:ext>
            </a:extLst>
          </p:cNvPr>
          <p:cNvSpPr/>
          <p:nvPr/>
        </p:nvSpPr>
        <p:spPr>
          <a:xfrm>
            <a:off x="8170835" y="1886555"/>
            <a:ext cx="3365483" cy="179687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C5AF75-E383-4FE8-A788-618B8A15767E}"/>
              </a:ext>
            </a:extLst>
          </p:cNvPr>
          <p:cNvSpPr/>
          <p:nvPr/>
        </p:nvSpPr>
        <p:spPr>
          <a:xfrm>
            <a:off x="9412979" y="4631069"/>
            <a:ext cx="22161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</a:t>
            </a:r>
            <a:r>
              <a:rPr lang="en-US" altLang="ko-KR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(FK)</a:t>
            </a:r>
          </a:p>
          <a:p>
            <a:r>
              <a:rPr lang="ko-KR" altLang="en-US" sz="2000" dirty="0">
                <a:solidFill>
                  <a:srgbClr val="7030A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</a:t>
            </a:r>
            <a:r>
              <a:rPr lang="en-US" altLang="ko-KR" sz="2000" dirty="0">
                <a:solidFill>
                  <a:srgbClr val="7030A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(PK)</a:t>
            </a:r>
          </a:p>
          <a:p>
            <a:r>
              <a:rPr lang="en-US" altLang="ko-KR" sz="20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r>
              <a:rPr lang="ko-KR" altLang="en-US" sz="20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가지 요소</a:t>
            </a:r>
            <a:r>
              <a:rPr lang="en-US" altLang="ko-KR" sz="20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 err="1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20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299CBB2-679B-433F-AAA0-ECCF3EF4B864}"/>
              </a:ext>
            </a:extLst>
          </p:cNvPr>
          <p:cNvSpPr/>
          <p:nvPr/>
        </p:nvSpPr>
        <p:spPr>
          <a:xfrm>
            <a:off x="6084658" y="1824521"/>
            <a:ext cx="865374" cy="74331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21E4F39-6A66-46E6-A385-AE7960804AAD}"/>
              </a:ext>
            </a:extLst>
          </p:cNvPr>
          <p:cNvSpPr/>
          <p:nvPr/>
        </p:nvSpPr>
        <p:spPr>
          <a:xfrm>
            <a:off x="5715281" y="2591904"/>
            <a:ext cx="1249527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ko-KR" sz="1200" dirty="0">
                <a:solidFill>
                  <a:srgbClr val="00B0F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Django Admin</a:t>
            </a:r>
          </a:p>
          <a:p>
            <a:pPr lvl="0"/>
            <a:r>
              <a:rPr lang="ko-KR" altLang="en-US" sz="1200" dirty="0">
                <a:solidFill>
                  <a:srgbClr val="00B0F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관련 테이블</a:t>
            </a:r>
            <a:endParaRPr lang="en-US" altLang="ko-KR" sz="1200" dirty="0">
              <a:solidFill>
                <a:srgbClr val="00B0F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66209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8BFD249-C200-4F55-8BA7-091C3538F817}"/>
              </a:ext>
            </a:extLst>
          </p:cNvPr>
          <p:cNvSpPr/>
          <p:nvPr/>
        </p:nvSpPr>
        <p:spPr>
          <a:xfrm>
            <a:off x="342899" y="588668"/>
            <a:ext cx="11051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6.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시각화</a:t>
            </a:r>
            <a:r>
              <a:rPr lang="en-US" altLang="ko-KR" sz="3600" dirty="0">
                <a:latin typeface="나눔스퀘어_ac Bold"/>
                <a:ea typeface="나눔스퀘어_ac Bold"/>
              </a:rPr>
              <a:t>, </a:t>
            </a:r>
            <a:r>
              <a:rPr lang="ko-KR" altLang="en-US" sz="3600" dirty="0">
                <a:latin typeface="나눔스퀘어_ac Bold"/>
                <a:ea typeface="나눔스퀘어_ac Bold"/>
              </a:rPr>
              <a:t>결과 출력 </a:t>
            </a:r>
            <a:r>
              <a:rPr lang="en-US" altLang="ko-KR" sz="3600" dirty="0">
                <a:latin typeface="나눔스퀘어_ac Bold"/>
                <a:ea typeface="나눔스퀘어_ac Bold"/>
              </a:rPr>
              <a:t>:</a:t>
            </a:r>
            <a:r>
              <a:rPr lang="ko-KR" altLang="en-US" sz="3600" dirty="0">
                <a:latin typeface="나눔스퀘어_ac Bold"/>
                <a:ea typeface="나눔스퀘어_ac Bold"/>
              </a:rPr>
              <a:t> 웹 페이지 구성</a:t>
            </a:r>
            <a:r>
              <a:rPr lang="en-US" altLang="ko-KR" sz="3600" dirty="0">
                <a:latin typeface="나눔스퀘어_ac Bold"/>
                <a:ea typeface="나눔스퀘어_ac Bold"/>
              </a:rPr>
              <a:t>(1/7)</a:t>
            </a:r>
          </a:p>
        </p:txBody>
      </p:sp>
      <p:sp>
        <p:nvSpPr>
          <p:cNvPr id="6" name="직사각형 5">
            <a:hlinkClick r:id="rId3" action="ppaction://hlinksldjump"/>
            <a:extLst>
              <a:ext uri="{FF2B5EF4-FFF2-40B4-BE49-F238E27FC236}">
                <a16:creationId xmlns:a16="http://schemas.microsoft.com/office/drawing/2014/main" id="{189374D6-5997-401C-B30B-6DBF8FA0ACD4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429F02B-12E8-4139-9D57-990ED33E0FF2}"/>
              </a:ext>
            </a:extLst>
          </p:cNvPr>
          <p:cNvSpPr/>
          <p:nvPr/>
        </p:nvSpPr>
        <p:spPr>
          <a:xfrm>
            <a:off x="4318111" y="4122141"/>
            <a:ext cx="2287843" cy="15335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88FCDFA-4BE7-4186-86E7-998D6DD50EC2}"/>
              </a:ext>
            </a:extLst>
          </p:cNvPr>
          <p:cNvSpPr/>
          <p:nvPr/>
        </p:nvSpPr>
        <p:spPr>
          <a:xfrm>
            <a:off x="856002" y="2967750"/>
            <a:ext cx="2287843" cy="15335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A3AC44-2803-436F-8C0C-0FF8AF14D141}"/>
              </a:ext>
            </a:extLst>
          </p:cNvPr>
          <p:cNvSpPr/>
          <p:nvPr/>
        </p:nvSpPr>
        <p:spPr>
          <a:xfrm>
            <a:off x="7915958" y="3680664"/>
            <a:ext cx="1653709" cy="11084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E7E33B2-5AE1-4B83-90E3-D34B11C2923D}"/>
              </a:ext>
            </a:extLst>
          </p:cNvPr>
          <p:cNvSpPr/>
          <p:nvPr/>
        </p:nvSpPr>
        <p:spPr>
          <a:xfrm>
            <a:off x="7915958" y="5052679"/>
            <a:ext cx="1653709" cy="110847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2AA37C3-122E-4943-A9EB-2948077C6601}"/>
              </a:ext>
            </a:extLst>
          </p:cNvPr>
          <p:cNvSpPr/>
          <p:nvPr/>
        </p:nvSpPr>
        <p:spPr>
          <a:xfrm>
            <a:off x="4318111" y="1814120"/>
            <a:ext cx="2287843" cy="15335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4CAA309D-CCF9-4B71-B683-F6E1A34245A5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3143845" y="3734513"/>
            <a:ext cx="1174266" cy="115439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7B7B9CD-901D-44AA-BD68-09460E10CC7E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3143845" y="2580883"/>
            <a:ext cx="1174266" cy="115363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BB48CD2A-F224-4E8D-86CD-288AE7547398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6605954" y="4234899"/>
            <a:ext cx="1310004" cy="654005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A6ABD5B0-0600-4A7E-AAB6-B33F4F04FF7E}"/>
              </a:ext>
            </a:extLst>
          </p:cNvPr>
          <p:cNvCxnSpPr>
            <a:cxnSpLocks/>
          </p:cNvCxnSpPr>
          <p:nvPr/>
        </p:nvCxnSpPr>
        <p:spPr>
          <a:xfrm>
            <a:off x="6605953" y="4888904"/>
            <a:ext cx="1310006" cy="712583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9305A75-A4BC-4065-9A01-8A1EE19BDC6F}"/>
              </a:ext>
            </a:extLst>
          </p:cNvPr>
          <p:cNvSpPr txBox="1"/>
          <p:nvPr/>
        </p:nvSpPr>
        <p:spPr>
          <a:xfrm>
            <a:off x="856002" y="3245746"/>
            <a:ext cx="228784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메인 페이지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스토리보드 형식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네이버 지도 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API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활용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소재지역을 마크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8930B9-C892-496E-AD85-37521A2E615B}"/>
              </a:ext>
            </a:extLst>
          </p:cNvPr>
          <p:cNvSpPr txBox="1"/>
          <p:nvPr/>
        </p:nvSpPr>
        <p:spPr>
          <a:xfrm>
            <a:off x="4318110" y="4234898"/>
            <a:ext cx="2287842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기업도산순위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검색기능 제공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주요 </a:t>
            </a:r>
            <a:r>
              <a:rPr lang="ko-KR" altLang="en-US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(3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algn="ctr"/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나머지 </a:t>
            </a:r>
            <a:r>
              <a:rPr lang="ko-KR" altLang="en-US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(7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5876BB-25EB-49B8-A32F-D668E665A325}"/>
              </a:ext>
            </a:extLst>
          </p:cNvPr>
          <p:cNvSpPr txBox="1"/>
          <p:nvPr/>
        </p:nvSpPr>
        <p:spPr>
          <a:xfrm>
            <a:off x="4318110" y="2134902"/>
            <a:ext cx="228784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소재지별 도산가능성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소재지 도산가능성 평균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막대그래프로 제공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AF2FC1-DBE2-455F-9769-AE6421BAD5D2}"/>
              </a:ext>
            </a:extLst>
          </p:cNvPr>
          <p:cNvSpPr txBox="1"/>
          <p:nvPr/>
        </p:nvSpPr>
        <p:spPr>
          <a:xfrm>
            <a:off x="7953323" y="3901989"/>
            <a:ext cx="1578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기업도산순위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광주 지역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511E42-E875-47F9-8A4B-BE751D773584}"/>
              </a:ext>
            </a:extLst>
          </p:cNvPr>
          <p:cNvSpPr txBox="1"/>
          <p:nvPr/>
        </p:nvSpPr>
        <p:spPr>
          <a:xfrm>
            <a:off x="7953323" y="5278321"/>
            <a:ext cx="1578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기업도산순위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전남 지역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916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8BFD249-C200-4F55-8BA7-091C3538F817}"/>
              </a:ext>
            </a:extLst>
          </p:cNvPr>
          <p:cNvSpPr/>
          <p:nvPr/>
        </p:nvSpPr>
        <p:spPr>
          <a:xfrm>
            <a:off x="342899" y="588668"/>
            <a:ext cx="11051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6.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시각화</a:t>
            </a:r>
            <a:r>
              <a:rPr lang="en-US" altLang="ko-KR" sz="3600" dirty="0">
                <a:latin typeface="나눔스퀘어_ac Bold"/>
                <a:ea typeface="나눔스퀘어_ac Bold"/>
              </a:rPr>
              <a:t>, </a:t>
            </a:r>
            <a:r>
              <a:rPr lang="ko-KR" altLang="en-US" sz="3600" dirty="0">
                <a:latin typeface="나눔스퀘어_ac Bold"/>
                <a:ea typeface="나눔스퀘어_ac Bold"/>
              </a:rPr>
              <a:t>결과 출력 </a:t>
            </a:r>
            <a:r>
              <a:rPr lang="en-US" altLang="ko-KR" sz="3600" dirty="0">
                <a:latin typeface="나눔스퀘어_ac Bold"/>
                <a:ea typeface="나눔스퀘어_ac Bold"/>
              </a:rPr>
              <a:t>:</a:t>
            </a:r>
            <a:r>
              <a:rPr lang="ko-KR" altLang="en-US" sz="3600" dirty="0">
                <a:latin typeface="나눔스퀘어_ac Bold"/>
                <a:ea typeface="나눔스퀘어_ac Bold"/>
              </a:rPr>
              <a:t> 웹 페이지 구성</a:t>
            </a:r>
            <a:r>
              <a:rPr lang="en-US" altLang="ko-KR" sz="3600" dirty="0">
                <a:latin typeface="나눔스퀘어_ac Bold"/>
                <a:ea typeface="나눔스퀘어_ac Bold"/>
              </a:rPr>
              <a:t>(2/7)</a:t>
            </a:r>
          </a:p>
        </p:txBody>
      </p:sp>
      <p:sp>
        <p:nvSpPr>
          <p:cNvPr id="6" name="직사각형 5">
            <a:hlinkClick r:id="rId3" action="ppaction://hlinksldjump"/>
            <a:extLst>
              <a:ext uri="{FF2B5EF4-FFF2-40B4-BE49-F238E27FC236}">
                <a16:creationId xmlns:a16="http://schemas.microsoft.com/office/drawing/2014/main" id="{189374D6-5997-401C-B30B-6DBF8FA0ACD4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631EA08-B18E-483F-A77E-97FFD235E349}"/>
              </a:ext>
            </a:extLst>
          </p:cNvPr>
          <p:cNvGrpSpPr/>
          <p:nvPr/>
        </p:nvGrpSpPr>
        <p:grpSpPr>
          <a:xfrm>
            <a:off x="856002" y="1814120"/>
            <a:ext cx="10292644" cy="4347029"/>
            <a:chOff x="856002" y="1814120"/>
            <a:chExt cx="10292644" cy="4347029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42E5599-4262-411E-A719-CA1B2E02DC2D}"/>
                </a:ext>
              </a:extLst>
            </p:cNvPr>
            <p:cNvGrpSpPr/>
            <p:nvPr/>
          </p:nvGrpSpPr>
          <p:grpSpPr>
            <a:xfrm>
              <a:off x="4318111" y="4122141"/>
              <a:ext cx="2287843" cy="1533525"/>
              <a:chOff x="3334583" y="1630401"/>
              <a:chExt cx="2287843" cy="1533525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5F1A6369-741E-4C7E-800B-4F342377C3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3334583" y="1630401"/>
                <a:ext cx="2287842" cy="1533525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429F02B-12E8-4139-9D57-990ED33E0FF2}"/>
                  </a:ext>
                </a:extLst>
              </p:cNvPr>
              <p:cNvSpPr/>
              <p:nvPr/>
            </p:nvSpPr>
            <p:spPr>
              <a:xfrm>
                <a:off x="3334583" y="1630401"/>
                <a:ext cx="2287843" cy="1533525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B5255AF-ACE0-4C5E-A440-EFEF1E83E6E3}"/>
                </a:ext>
              </a:extLst>
            </p:cNvPr>
            <p:cNvGrpSpPr/>
            <p:nvPr/>
          </p:nvGrpSpPr>
          <p:grpSpPr>
            <a:xfrm>
              <a:off x="856002" y="2967750"/>
              <a:ext cx="2287843" cy="1533525"/>
              <a:chOff x="558747" y="3733800"/>
              <a:chExt cx="2287843" cy="1533525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7ADD0AF4-FDB6-40C5-BE25-A025688F8E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558747" y="3733800"/>
                <a:ext cx="2287843" cy="1533525"/>
              </a:xfrm>
              <a:prstGeom prst="rect">
                <a:avLst/>
              </a:prstGeom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88FCDFA-4BE7-4186-86E7-998D6DD50EC2}"/>
                  </a:ext>
                </a:extLst>
              </p:cNvPr>
              <p:cNvSpPr/>
              <p:nvPr/>
            </p:nvSpPr>
            <p:spPr>
              <a:xfrm>
                <a:off x="558747" y="3733800"/>
                <a:ext cx="2287843" cy="1533525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3129BA0-3759-40F8-B8D4-B419B20C2EB4}"/>
                </a:ext>
              </a:extLst>
            </p:cNvPr>
            <p:cNvGrpSpPr/>
            <p:nvPr/>
          </p:nvGrpSpPr>
          <p:grpSpPr>
            <a:xfrm>
              <a:off x="7915958" y="3680664"/>
              <a:ext cx="1653709" cy="1108469"/>
              <a:chOff x="558747" y="1872674"/>
              <a:chExt cx="2287843" cy="1533525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8A4742B8-52D9-417C-B07E-3E228436AB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558748" y="1872674"/>
                <a:ext cx="2287842" cy="1533525"/>
              </a:xfrm>
              <a:prstGeom prst="rect">
                <a:avLst/>
              </a:prstGeom>
            </p:spPr>
          </p:pic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1CA3AC44-2803-436F-8C0C-0FF8AF14D141}"/>
                  </a:ext>
                </a:extLst>
              </p:cNvPr>
              <p:cNvSpPr/>
              <p:nvPr/>
            </p:nvSpPr>
            <p:spPr>
              <a:xfrm>
                <a:off x="558747" y="1872674"/>
                <a:ext cx="2287843" cy="1533525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4BC9298-0390-466D-82C3-952AC053448F}"/>
                </a:ext>
              </a:extLst>
            </p:cNvPr>
            <p:cNvGrpSpPr/>
            <p:nvPr/>
          </p:nvGrpSpPr>
          <p:grpSpPr>
            <a:xfrm>
              <a:off x="7915958" y="5044673"/>
              <a:ext cx="1653710" cy="1116476"/>
              <a:chOff x="6784285" y="3406199"/>
              <a:chExt cx="2287844" cy="1544601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94A1FC69-0E28-4B72-B654-DEDFCC860D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6784286" y="3406199"/>
                <a:ext cx="2287843" cy="1540659"/>
              </a:xfrm>
              <a:prstGeom prst="rect">
                <a:avLst/>
              </a:prstGeom>
            </p:spPr>
          </p:pic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E7E33B2-5AE1-4B83-90E3-D34B11C2923D}"/>
                  </a:ext>
                </a:extLst>
              </p:cNvPr>
              <p:cNvSpPr/>
              <p:nvPr/>
            </p:nvSpPr>
            <p:spPr>
              <a:xfrm>
                <a:off x="6784285" y="3417275"/>
                <a:ext cx="2287843" cy="1533525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B795D83E-DAF9-4B9C-BBA3-BF1C0A3498F4}"/>
                </a:ext>
              </a:extLst>
            </p:cNvPr>
            <p:cNvGrpSpPr/>
            <p:nvPr/>
          </p:nvGrpSpPr>
          <p:grpSpPr>
            <a:xfrm>
              <a:off x="4318111" y="1814120"/>
              <a:ext cx="2287843" cy="1533525"/>
              <a:chOff x="558747" y="1873955"/>
              <a:chExt cx="2287843" cy="1533525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4E3F45E2-C624-4AB3-9480-1B51648705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558747" y="1878214"/>
                <a:ext cx="2287843" cy="1529266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2AA37C3-122E-4943-A9EB-2948077C6601}"/>
                  </a:ext>
                </a:extLst>
              </p:cNvPr>
              <p:cNvSpPr/>
              <p:nvPr/>
            </p:nvSpPr>
            <p:spPr>
              <a:xfrm>
                <a:off x="558747" y="1873955"/>
                <a:ext cx="2287843" cy="1533525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4CAA309D-CCF9-4B71-B683-F6E1A34245A5}"/>
                </a:ext>
              </a:extLst>
            </p:cNvPr>
            <p:cNvCxnSpPr>
              <a:stCxn id="18" idx="3"/>
              <a:endCxn id="15" idx="1"/>
            </p:cNvCxnSpPr>
            <p:nvPr/>
          </p:nvCxnSpPr>
          <p:spPr>
            <a:xfrm>
              <a:off x="3143845" y="3734513"/>
              <a:ext cx="1174266" cy="115439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E7B7B9CD-901D-44AA-BD68-09460E10CC7E}"/>
                </a:ext>
              </a:extLst>
            </p:cNvPr>
            <p:cNvCxnSpPr>
              <a:stCxn id="17" idx="3"/>
              <a:endCxn id="27" idx="1"/>
            </p:cNvCxnSpPr>
            <p:nvPr/>
          </p:nvCxnSpPr>
          <p:spPr>
            <a:xfrm flipV="1">
              <a:off x="3143845" y="2580883"/>
              <a:ext cx="1174266" cy="1153630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BB48CD2A-F224-4E8D-86CD-288AE7547398}"/>
                </a:ext>
              </a:extLst>
            </p:cNvPr>
            <p:cNvCxnSpPr>
              <a:cxnSpLocks/>
              <a:stCxn id="15" idx="3"/>
              <a:endCxn id="22" idx="1"/>
            </p:cNvCxnSpPr>
            <p:nvPr/>
          </p:nvCxnSpPr>
          <p:spPr>
            <a:xfrm flipV="1">
              <a:off x="6605954" y="4234899"/>
              <a:ext cx="1310004" cy="654005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A6ABD5B0-0600-4A7E-AAB6-B33F4F04FF7E}"/>
                </a:ext>
              </a:extLst>
            </p:cNvPr>
            <p:cNvCxnSpPr>
              <a:cxnSpLocks/>
              <a:stCxn id="14" idx="3"/>
              <a:endCxn id="21" idx="1"/>
            </p:cNvCxnSpPr>
            <p:nvPr/>
          </p:nvCxnSpPr>
          <p:spPr>
            <a:xfrm>
              <a:off x="6605953" y="4888904"/>
              <a:ext cx="1310006" cy="712583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9305A75-A4BC-4065-9A01-8A1EE19BDC6F}"/>
                </a:ext>
              </a:extLst>
            </p:cNvPr>
            <p:cNvSpPr txBox="1"/>
            <p:nvPr/>
          </p:nvSpPr>
          <p:spPr>
            <a:xfrm>
              <a:off x="856002" y="4501275"/>
              <a:ext cx="2287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메인 페이지</a:t>
              </a:r>
              <a:endPara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88930B9-C892-496E-AD85-37521A2E615B}"/>
                </a:ext>
              </a:extLst>
            </p:cNvPr>
            <p:cNvSpPr txBox="1"/>
            <p:nvPr/>
          </p:nvSpPr>
          <p:spPr>
            <a:xfrm>
              <a:off x="4318110" y="5655666"/>
              <a:ext cx="2287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기업도산순위</a:t>
              </a:r>
              <a:endPara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25876BB-25EB-49B8-A32F-D668E665A325}"/>
                </a:ext>
              </a:extLst>
            </p:cNvPr>
            <p:cNvSpPr txBox="1"/>
            <p:nvPr/>
          </p:nvSpPr>
          <p:spPr>
            <a:xfrm>
              <a:off x="4318110" y="3365180"/>
              <a:ext cx="2287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소재지별 도산가능성</a:t>
              </a:r>
              <a:endPara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2AF2FC1-DBE2-455F-9769-AE6421BAD5D2}"/>
                </a:ext>
              </a:extLst>
            </p:cNvPr>
            <p:cNvSpPr txBox="1"/>
            <p:nvPr/>
          </p:nvSpPr>
          <p:spPr>
            <a:xfrm>
              <a:off x="9569667" y="4142802"/>
              <a:ext cx="15789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기업도산순위</a:t>
              </a:r>
              <a:endPara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광주 지역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E511E42-E875-47F9-8A4B-BE751D773584}"/>
                </a:ext>
              </a:extLst>
            </p:cNvPr>
            <p:cNvSpPr txBox="1"/>
            <p:nvPr/>
          </p:nvSpPr>
          <p:spPr>
            <a:xfrm>
              <a:off x="9569667" y="5511969"/>
              <a:ext cx="15789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기업도산순위</a:t>
              </a:r>
              <a:endPara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전남 지역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358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D256A5C-42EA-41DD-A549-823CFC640E1F}"/>
              </a:ext>
            </a:extLst>
          </p:cNvPr>
          <p:cNvSpPr/>
          <p:nvPr/>
        </p:nvSpPr>
        <p:spPr>
          <a:xfrm>
            <a:off x="342899" y="588668"/>
            <a:ext cx="11051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6.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시각화</a:t>
            </a:r>
            <a:r>
              <a:rPr lang="en-US" altLang="ko-KR" sz="3600" dirty="0">
                <a:latin typeface="나눔스퀘어_ac Bold"/>
                <a:ea typeface="나눔스퀘어_ac Bold"/>
              </a:rPr>
              <a:t>, </a:t>
            </a:r>
            <a:r>
              <a:rPr lang="ko-KR" altLang="en-US" sz="3600" dirty="0">
                <a:latin typeface="나눔스퀘어_ac Bold"/>
                <a:ea typeface="나눔스퀘어_ac Bold"/>
              </a:rPr>
              <a:t>결과 출력 </a:t>
            </a:r>
            <a:r>
              <a:rPr lang="en-US" altLang="ko-KR" sz="3600" dirty="0">
                <a:latin typeface="나눔스퀘어_ac Bold"/>
                <a:ea typeface="나눔스퀘어_ac Bold"/>
              </a:rPr>
              <a:t>:</a:t>
            </a:r>
            <a:r>
              <a:rPr lang="ko-KR" altLang="en-US" sz="3600" dirty="0">
                <a:latin typeface="나눔스퀘어_ac Bold"/>
                <a:ea typeface="나눔스퀘어_ac Bold"/>
              </a:rPr>
              <a:t> 웹 페이지 구성</a:t>
            </a:r>
            <a:r>
              <a:rPr lang="en-US" altLang="ko-KR" sz="3600" dirty="0">
                <a:latin typeface="나눔스퀘어_ac Bold"/>
                <a:ea typeface="나눔스퀘어_ac Bold"/>
              </a:rPr>
              <a:t>(3/7)</a:t>
            </a:r>
          </a:p>
        </p:txBody>
      </p:sp>
      <p:sp>
        <p:nvSpPr>
          <p:cNvPr id="9" name="직사각형 8">
            <a:hlinkClick r:id="rId3" action="ppaction://hlinksldjump"/>
            <a:extLst>
              <a:ext uri="{FF2B5EF4-FFF2-40B4-BE49-F238E27FC236}">
                <a16:creationId xmlns:a16="http://schemas.microsoft.com/office/drawing/2014/main" id="{0F29BAAF-053A-4767-88C5-55E649C33F25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B1B19A2-9504-4389-9CCC-245A6E2C7A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35354" y="2373630"/>
            <a:ext cx="7454265" cy="43205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81DF32-8948-4382-B183-A4F9B110323B}"/>
              </a:ext>
            </a:extLst>
          </p:cNvPr>
          <p:cNvSpPr txBox="1"/>
          <p:nvPr/>
        </p:nvSpPr>
        <p:spPr>
          <a:xfrm>
            <a:off x="1178379" y="1612324"/>
            <a:ext cx="99722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en-US" altLang="ko-KR" sz="2400" dirty="0">
                <a:latin typeface="나눔스퀘어_ac Bold"/>
                <a:ea typeface="나눔스퀘어_ac Bold"/>
              </a:rPr>
              <a:t>CAR: </a:t>
            </a:r>
            <a:r>
              <a:rPr lang="ko-KR" altLang="en-US" sz="2400" dirty="0">
                <a:latin typeface="나눔스퀘어_ac Bold"/>
                <a:ea typeface="나눔스퀘어_ac Bold"/>
              </a:rPr>
              <a:t>메인 페이지 </a:t>
            </a:r>
            <a:r>
              <a:rPr lang="en-US" altLang="ko-KR" sz="2400" dirty="0">
                <a:latin typeface="나눔스퀘어_ac Bold"/>
                <a:ea typeface="나눔스퀘어_ac Bold"/>
              </a:rPr>
              <a:t>– </a:t>
            </a:r>
            <a:r>
              <a:rPr lang="ko-KR" altLang="en-US" sz="2400" dirty="0">
                <a:latin typeface="나눔스퀘어_ac Bold"/>
                <a:ea typeface="나눔스퀘어_ac Bold"/>
              </a:rPr>
              <a:t>스토리보드 형식</a:t>
            </a:r>
          </a:p>
          <a:p>
            <a:pPr lvl="0">
              <a:defRPr lang="ko-KR"/>
            </a:pPr>
            <a:r>
              <a:rPr lang="ko-KR" altLang="en-US" sz="2000" dirty="0">
                <a:latin typeface="나눔스퀘어_ac Bold"/>
                <a:ea typeface="나눔스퀘어_ac Bold"/>
              </a:rPr>
              <a:t>네이버 지도 </a:t>
            </a:r>
            <a:r>
              <a:rPr lang="en-US" altLang="ko-KR" sz="2000" dirty="0">
                <a:latin typeface="나눔스퀘어_ac Bold"/>
                <a:ea typeface="나눔스퀘어_ac Bold"/>
              </a:rPr>
              <a:t>API</a:t>
            </a:r>
            <a:r>
              <a:rPr lang="ko-KR" altLang="en-US" sz="2000" dirty="0">
                <a:latin typeface="나눔스퀘어_ac Bold"/>
                <a:ea typeface="나눔스퀘어_ac Bold"/>
              </a:rPr>
              <a:t>를 활용</a:t>
            </a:r>
            <a:r>
              <a:rPr lang="en-US" altLang="ko-KR" sz="2000" dirty="0">
                <a:latin typeface="나눔스퀘어_ac Bold"/>
                <a:ea typeface="나눔스퀘어_ac Bold"/>
              </a:rPr>
              <a:t>, </a:t>
            </a:r>
            <a:r>
              <a:rPr lang="ko-KR" altLang="en-US" sz="2000" dirty="0">
                <a:latin typeface="나눔스퀘어_ac Bold"/>
                <a:ea typeface="나눔스퀘어_ac Bold"/>
              </a:rPr>
              <a:t>기업 소재지를 마크업으로 표시하려고 함</a:t>
            </a:r>
            <a:endParaRPr lang="en-US" altLang="ko-KR" sz="2400" dirty="0">
              <a:latin typeface="나눔스퀘어_ac Bold"/>
              <a:ea typeface="나눔스퀘어_ac Bold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744EFF-4E47-4D9B-84AE-D2024894D026}"/>
              </a:ext>
            </a:extLst>
          </p:cNvPr>
          <p:cNvSpPr/>
          <p:nvPr/>
        </p:nvSpPr>
        <p:spPr>
          <a:xfrm>
            <a:off x="5708556" y="2417427"/>
            <a:ext cx="774887" cy="30424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136EBC-F100-462D-9702-F95F758C1091}"/>
              </a:ext>
            </a:extLst>
          </p:cNvPr>
          <p:cNvSpPr txBox="1"/>
          <p:nvPr/>
        </p:nvSpPr>
        <p:spPr>
          <a:xfrm>
            <a:off x="8757141" y="2417427"/>
            <a:ext cx="2752725" cy="1454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기업정보를 누르면</a:t>
            </a:r>
          </a:p>
          <a:p>
            <a:pPr algn="ctr">
              <a:defRPr lang="ko-KR" altLang="en-US"/>
            </a:pPr>
            <a:r>
              <a:rPr lang="ko-KR" altLang="en-US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두가지 탭이 등장</a:t>
            </a:r>
          </a:p>
          <a:p>
            <a:pPr algn="ctr">
              <a:defRPr lang="ko-KR" altLang="en-US"/>
            </a:pPr>
            <a:endParaRPr lang="en-US" altLang="ko-KR" dirty="0">
              <a:solidFill>
                <a:srgbClr val="7030A0"/>
              </a:solidFill>
              <a:latin typeface="나눔스퀘어_ac Bold"/>
              <a:ea typeface="나눔스퀘어_ac Bold"/>
            </a:endParaRPr>
          </a:p>
          <a:p>
            <a:pPr algn="ctr">
              <a:defRPr lang="ko-KR" altLang="en-US"/>
            </a:pPr>
            <a:r>
              <a:rPr lang="ko-KR" altLang="en-US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탭 </a:t>
            </a:r>
            <a:r>
              <a:rPr lang="en-US" altLang="ko-KR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1 : </a:t>
            </a:r>
            <a:r>
              <a:rPr lang="ko-KR" altLang="en-US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기업도산순위</a:t>
            </a:r>
          </a:p>
          <a:p>
            <a:pPr algn="ctr">
              <a:defRPr lang="ko-KR" altLang="en-US"/>
            </a:pPr>
            <a:r>
              <a:rPr lang="ko-KR" altLang="en-US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탭 </a:t>
            </a:r>
            <a:r>
              <a:rPr lang="en-US" altLang="ko-KR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2 : </a:t>
            </a:r>
            <a:r>
              <a:rPr lang="ko-KR" altLang="en-US" dirty="0" err="1">
                <a:solidFill>
                  <a:srgbClr val="7030A0"/>
                </a:solidFill>
                <a:latin typeface="나눔스퀘어_ac Bold"/>
                <a:ea typeface="나눔스퀘어_ac Bold"/>
              </a:rPr>
              <a:t>소재별</a:t>
            </a:r>
            <a:r>
              <a:rPr lang="ko-KR" altLang="en-US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 도산가능성</a:t>
            </a:r>
            <a:r>
              <a:rPr lang="en-US" altLang="ko-KR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 </a:t>
            </a:r>
            <a:endParaRPr lang="ko-KR" altLang="en-US" dirty="0">
              <a:solidFill>
                <a:srgbClr val="7030A0"/>
              </a:solidFill>
              <a:latin typeface="나눔스퀘어_ac Bold"/>
              <a:ea typeface="나눔스퀘어_ac Bold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2D1A9C4A-AD2E-4BE6-A868-D73A9BC86C45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7169618" y="1648048"/>
            <a:ext cx="513905" cy="2661141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78450F-516F-469C-A203-4FEEEE486E02}"/>
              </a:ext>
            </a:extLst>
          </p:cNvPr>
          <p:cNvSpPr txBox="1"/>
          <p:nvPr/>
        </p:nvSpPr>
        <p:spPr>
          <a:xfrm>
            <a:off x="8757141" y="5195619"/>
            <a:ext cx="2752725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>
                <a:latin typeface="나눔스퀘어_ac Bold"/>
                <a:ea typeface="나눔스퀘어_ac Bold"/>
              </a:rPr>
              <a:t>기업별 분석 페이지</a:t>
            </a:r>
            <a:endParaRPr lang="en-US" altLang="ko-KR" dirty="0">
              <a:latin typeface="나눔스퀘어_ac Bold"/>
              <a:ea typeface="나눔스퀘어_ac Bold"/>
            </a:endParaRPr>
          </a:p>
          <a:p>
            <a:pPr algn="ctr">
              <a:defRPr lang="ko-KR" altLang="en-US"/>
            </a:pPr>
            <a:r>
              <a:rPr lang="en-US" altLang="ko-KR" dirty="0">
                <a:latin typeface="나눔스퀘어_ac Bold"/>
                <a:ea typeface="나눔스퀘어_ac Bold"/>
              </a:rPr>
              <a:t>‘more’ </a:t>
            </a:r>
            <a:r>
              <a:rPr lang="ko-KR" altLang="en-US" dirty="0">
                <a:latin typeface="나눔스퀘어_ac Bold"/>
                <a:ea typeface="나눔스퀘어_ac Bold"/>
              </a:rPr>
              <a:t>눌러</a:t>
            </a:r>
            <a:r>
              <a:rPr lang="en-US" altLang="ko-KR" dirty="0">
                <a:latin typeface="나눔스퀘어_ac Bold"/>
                <a:ea typeface="나눔스퀘어_ac Bold"/>
              </a:rPr>
              <a:t> </a:t>
            </a:r>
            <a:r>
              <a:rPr lang="ko-KR" altLang="en-US" dirty="0">
                <a:latin typeface="나눔스퀘어_ac Bold"/>
                <a:ea typeface="나눔스퀘어_ac Bold"/>
              </a:rPr>
              <a:t>전체 내용 보기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F5DD1553-015D-4671-9023-AF0D3F5701F9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>
            <a:off x="8389619" y="5518785"/>
            <a:ext cx="367522" cy="12700"/>
          </a:xfrm>
          <a:prstGeom prst="bentConnector3">
            <a:avLst>
              <a:gd name="adj1" fmla="val -10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DC3143-D115-42B0-8003-E2AFB4D5D54E}"/>
              </a:ext>
            </a:extLst>
          </p:cNvPr>
          <p:cNvSpPr/>
          <p:nvPr/>
        </p:nvSpPr>
        <p:spPr>
          <a:xfrm>
            <a:off x="1047750" y="4343401"/>
            <a:ext cx="7341869" cy="23507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02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7005EC-AABB-4684-B99E-32C8E948FB31}"/>
              </a:ext>
            </a:extLst>
          </p:cNvPr>
          <p:cNvSpPr/>
          <p:nvPr/>
        </p:nvSpPr>
        <p:spPr>
          <a:xfrm>
            <a:off x="343891" y="588668"/>
            <a:ext cx="4063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1. CAR: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팀 원 소 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9DEB4-CAE2-4186-AFDD-0B72C5E519D9}"/>
              </a:ext>
            </a:extLst>
          </p:cNvPr>
          <p:cNvSpPr txBox="1"/>
          <p:nvPr/>
        </p:nvSpPr>
        <p:spPr>
          <a:xfrm>
            <a:off x="2743201" y="1989839"/>
            <a:ext cx="2768599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 형 열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4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4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13</a:t>
            </a:r>
          </a:p>
          <a:p>
            <a:r>
              <a:rPr lang="en-US" altLang="ko-KR" sz="14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doodleima@naver.com</a:t>
            </a:r>
          </a:p>
          <a:p>
            <a:endParaRPr lang="en-US" altLang="ko-KR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활용한 데이터 </a:t>
            </a:r>
            <a:r>
              <a:rPr lang="ko-KR" altLang="en-US" sz="1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평가요소 산출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위험도 분석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031ACA-40F1-48E3-871B-9AE05391E629}"/>
              </a:ext>
            </a:extLst>
          </p:cNvPr>
          <p:cNvSpPr txBox="1"/>
          <p:nvPr/>
        </p:nvSpPr>
        <p:spPr>
          <a:xfrm>
            <a:off x="2743201" y="4257393"/>
            <a:ext cx="276859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 동 진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4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4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14</a:t>
            </a:r>
            <a:endParaRPr lang="en-US" altLang="ko-KR" b="1" u="sng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engadoridori@gmail.com</a:t>
            </a: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</a:t>
            </a:r>
            <a:r>
              <a:rPr lang="ko-KR" altLang="en-US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활용한 데이터 </a:t>
            </a:r>
            <a:r>
              <a:rPr lang="ko-KR" altLang="en-US" sz="1200" dirty="0" err="1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en-US" altLang="ko-KR" sz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 </a:t>
            </a:r>
            <a:r>
              <a:rPr lang="ko-KR" altLang="en-US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 간략화</a:t>
            </a:r>
            <a:r>
              <a:rPr lang="en-US" altLang="ko-KR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위험도 분석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1507AC-CC58-4A34-B65F-7C5BAA20AB29}"/>
              </a:ext>
            </a:extLst>
          </p:cNvPr>
          <p:cNvSpPr txBox="1"/>
          <p:nvPr/>
        </p:nvSpPr>
        <p:spPr>
          <a:xfrm>
            <a:off x="7958667" y="1996123"/>
            <a:ext cx="276859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 재 혁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4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4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14</a:t>
            </a:r>
          </a:p>
          <a:p>
            <a:r>
              <a:rPr lang="en-US" altLang="ko-KR" sz="14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jjhst2285@naver.com</a:t>
            </a: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코드 간략화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프레임워크 설계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서비스 구현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DC28BC-1449-44D5-BC31-74823E04B7EE}"/>
              </a:ext>
            </a:extLst>
          </p:cNvPr>
          <p:cNvSpPr txBox="1"/>
          <p:nvPr/>
        </p:nvSpPr>
        <p:spPr>
          <a:xfrm>
            <a:off x="7958667" y="4271990"/>
            <a:ext cx="294039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 태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완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4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4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14</a:t>
            </a:r>
            <a:endParaRPr lang="en-US" altLang="ko-KR" b="1" u="sng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ktwan0782@gmail.com</a:t>
            </a: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서비스 기본 형태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설계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DB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설계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프레임워크 설계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CCF969E-7651-4789-B3A4-C409B83127D4}"/>
              </a:ext>
            </a:extLst>
          </p:cNvPr>
          <p:cNvGrpSpPr/>
          <p:nvPr/>
        </p:nvGrpSpPr>
        <p:grpSpPr>
          <a:xfrm>
            <a:off x="1424941" y="2092283"/>
            <a:ext cx="3763917" cy="1603266"/>
            <a:chOff x="662940" y="1833336"/>
            <a:chExt cx="3763917" cy="160326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3D1B832-A494-4283-A232-7DDDC3602B96}"/>
                </a:ext>
              </a:extLst>
            </p:cNvPr>
            <p:cNvSpPr/>
            <p:nvPr/>
          </p:nvSpPr>
          <p:spPr>
            <a:xfrm>
              <a:off x="698500" y="1869983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D968AF9-F233-4101-A420-AEEF7302EE0E}"/>
                </a:ext>
              </a:extLst>
            </p:cNvPr>
            <p:cNvSpPr/>
            <p:nvPr/>
          </p:nvSpPr>
          <p:spPr>
            <a:xfrm>
              <a:off x="662940" y="1833336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05495C0-8BDA-4E27-80DE-5C8866DCA93D}"/>
                </a:ext>
              </a:extLst>
            </p:cNvPr>
            <p:cNvCxnSpPr/>
            <p:nvPr/>
          </p:nvCxnSpPr>
          <p:spPr>
            <a:xfrm>
              <a:off x="1981200" y="2191657"/>
              <a:ext cx="2445657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7B6F838-3297-470C-BBB3-FCBA4D2E55A2}"/>
                </a:ext>
              </a:extLst>
            </p:cNvPr>
            <p:cNvCxnSpPr>
              <a:cxnSpLocks/>
            </p:cNvCxnSpPr>
            <p:nvPr/>
          </p:nvCxnSpPr>
          <p:spPr>
            <a:xfrm>
              <a:off x="2009140" y="2163717"/>
              <a:ext cx="1866900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C8BEA26-2D56-4A1E-8278-CB935F0C7937}"/>
              </a:ext>
            </a:extLst>
          </p:cNvPr>
          <p:cNvSpPr/>
          <p:nvPr/>
        </p:nvSpPr>
        <p:spPr>
          <a:xfrm>
            <a:off x="1460500" y="4389161"/>
            <a:ext cx="1320800" cy="1566619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91A6DBC-E96E-4C5B-81A7-24202EFF5D55}"/>
              </a:ext>
            </a:extLst>
          </p:cNvPr>
          <p:cNvSpPr/>
          <p:nvPr/>
        </p:nvSpPr>
        <p:spPr>
          <a:xfrm>
            <a:off x="1422400" y="4352514"/>
            <a:ext cx="1320800" cy="1566619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E424E19-1B73-4F98-8EBF-EFC701098F43}"/>
              </a:ext>
            </a:extLst>
          </p:cNvPr>
          <p:cNvCxnSpPr/>
          <p:nvPr/>
        </p:nvCxnSpPr>
        <p:spPr>
          <a:xfrm>
            <a:off x="2743201" y="4710834"/>
            <a:ext cx="244565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D3E2AAC-3DB7-42C1-96A0-DF14BE548276}"/>
              </a:ext>
            </a:extLst>
          </p:cNvPr>
          <p:cNvCxnSpPr>
            <a:cxnSpLocks/>
          </p:cNvCxnSpPr>
          <p:nvPr/>
        </p:nvCxnSpPr>
        <p:spPr>
          <a:xfrm>
            <a:off x="2771140" y="4672734"/>
            <a:ext cx="1866900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92B3F57-7229-4B2D-AB03-2A5C71268EDF}"/>
              </a:ext>
            </a:extLst>
          </p:cNvPr>
          <p:cNvGrpSpPr/>
          <p:nvPr/>
        </p:nvGrpSpPr>
        <p:grpSpPr>
          <a:xfrm>
            <a:off x="6637867" y="2092318"/>
            <a:ext cx="3766457" cy="1603266"/>
            <a:chOff x="660400" y="1833336"/>
            <a:chExt cx="3766457" cy="160326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F5F4CC5-CF93-468E-85D0-A18C9E0B695A}"/>
                </a:ext>
              </a:extLst>
            </p:cNvPr>
            <p:cNvSpPr/>
            <p:nvPr/>
          </p:nvSpPr>
          <p:spPr>
            <a:xfrm>
              <a:off x="698500" y="1869983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6DB6259-BE72-49B4-99E7-3F20853E34A6}"/>
                </a:ext>
              </a:extLst>
            </p:cNvPr>
            <p:cNvSpPr/>
            <p:nvPr/>
          </p:nvSpPr>
          <p:spPr>
            <a:xfrm>
              <a:off x="660400" y="1833336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1EFA998-425F-4E73-8CB7-CB68D18EBED5}"/>
                </a:ext>
              </a:extLst>
            </p:cNvPr>
            <p:cNvCxnSpPr/>
            <p:nvPr/>
          </p:nvCxnSpPr>
          <p:spPr>
            <a:xfrm>
              <a:off x="1981200" y="2191657"/>
              <a:ext cx="2445657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4D94711-9CCF-424A-95E9-2033D82796BA}"/>
                </a:ext>
              </a:extLst>
            </p:cNvPr>
            <p:cNvCxnSpPr>
              <a:cxnSpLocks/>
            </p:cNvCxnSpPr>
            <p:nvPr/>
          </p:nvCxnSpPr>
          <p:spPr>
            <a:xfrm>
              <a:off x="1993900" y="2153557"/>
              <a:ext cx="1866900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E3AA62F-A90C-44E1-AE1B-028A6297EC58}"/>
              </a:ext>
            </a:extLst>
          </p:cNvPr>
          <p:cNvGrpSpPr/>
          <p:nvPr/>
        </p:nvGrpSpPr>
        <p:grpSpPr>
          <a:xfrm>
            <a:off x="6637867" y="4364231"/>
            <a:ext cx="3766457" cy="1603266"/>
            <a:chOff x="660400" y="1833336"/>
            <a:chExt cx="3766457" cy="160326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9913128-CE6E-449D-B46A-8DDBD58FB8CF}"/>
                </a:ext>
              </a:extLst>
            </p:cNvPr>
            <p:cNvSpPr/>
            <p:nvPr/>
          </p:nvSpPr>
          <p:spPr>
            <a:xfrm>
              <a:off x="698500" y="1869983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1FED75D-E099-4B25-A88C-054C5B9F8E2A}"/>
                </a:ext>
              </a:extLst>
            </p:cNvPr>
            <p:cNvSpPr/>
            <p:nvPr/>
          </p:nvSpPr>
          <p:spPr>
            <a:xfrm>
              <a:off x="660400" y="1833336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1ED651E-60BF-4724-8470-C9EF4679E4B7}"/>
                </a:ext>
              </a:extLst>
            </p:cNvPr>
            <p:cNvCxnSpPr/>
            <p:nvPr/>
          </p:nvCxnSpPr>
          <p:spPr>
            <a:xfrm>
              <a:off x="1981200" y="2191657"/>
              <a:ext cx="2445657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9D6140C-B25A-4386-BAB8-6BC6F2E1015C}"/>
                </a:ext>
              </a:extLst>
            </p:cNvPr>
            <p:cNvCxnSpPr>
              <a:cxnSpLocks/>
            </p:cNvCxnSpPr>
            <p:nvPr/>
          </p:nvCxnSpPr>
          <p:spPr>
            <a:xfrm>
              <a:off x="1993900" y="2158637"/>
              <a:ext cx="1866900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" t="983" r="1887" b="9577"/>
          <a:stretch/>
        </p:blipFill>
        <p:spPr bwMode="auto">
          <a:xfrm>
            <a:off x="6650566" y="4375926"/>
            <a:ext cx="1295400" cy="1542158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3871" r="9300" b="28157"/>
          <a:stretch/>
        </p:blipFill>
        <p:spPr bwMode="auto">
          <a:xfrm>
            <a:off x="1435100" y="4364231"/>
            <a:ext cx="1295400" cy="1542048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ED2E23-804C-45FD-8D37-3E94A40858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97"/>
          <a:stretch/>
        </p:blipFill>
        <p:spPr>
          <a:xfrm>
            <a:off x="1441159" y="2107603"/>
            <a:ext cx="1283522" cy="1517895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</p:pic>
      <p:pic>
        <p:nvPicPr>
          <p:cNvPr id="7" name="그림 6" descr="사람, 소년, 실내, 앉아있는이(가) 표시된 사진&#10;&#10;자동 생성된 설명">
            <a:extLst>
              <a:ext uri="{FF2B5EF4-FFF2-40B4-BE49-F238E27FC236}">
                <a16:creationId xmlns:a16="http://schemas.microsoft.com/office/drawing/2014/main" id="{767441D8-ADAB-4DA1-ABD8-6DE02C7DCF7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57"/>
          <a:stretch/>
        </p:blipFill>
        <p:spPr>
          <a:xfrm>
            <a:off x="6650567" y="2104737"/>
            <a:ext cx="1295399" cy="155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78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78379" y="2395212"/>
            <a:ext cx="7286793" cy="42068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8379" y="1589947"/>
            <a:ext cx="10378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ko-KR" altLang="en-US" sz="24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소재지별 도산가능성 탭 </a:t>
            </a:r>
            <a:r>
              <a:rPr lang="en-US" altLang="ko-KR" sz="2400" dirty="0">
                <a:latin typeface="나눔스퀘어_ac Bold"/>
                <a:ea typeface="나눔스퀘어_ac Bold"/>
              </a:rPr>
              <a:t>:</a:t>
            </a:r>
            <a:r>
              <a:rPr lang="ko-KR" altLang="en-US" sz="2400" dirty="0">
                <a:latin typeface="나눔스퀘어_ac Bold"/>
                <a:ea typeface="나눔스퀘어_ac Bold"/>
              </a:rPr>
              <a:t> </a:t>
            </a:r>
            <a:r>
              <a:rPr lang="ko-KR" altLang="en-US" sz="2000" dirty="0">
                <a:latin typeface="나눔스퀘어_ac Bold"/>
                <a:ea typeface="나눔스퀘어_ac Bold"/>
              </a:rPr>
              <a:t>소재지별 평균 도산 가능성을 막대 그래프를 활용하여 시각화</a:t>
            </a:r>
            <a:endParaRPr lang="en-US" altLang="ko-KR" sz="2000" dirty="0">
              <a:latin typeface="나눔스퀘어_ac Bold"/>
              <a:ea typeface="나눔스퀘어_ac Bold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18329" y="3228687"/>
            <a:ext cx="53429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ko-KR" altLang="en-US" sz="20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다른 지역에 대한 분석도 염두에 두고 차트 제작</a:t>
            </a:r>
            <a:r>
              <a:rPr lang="en-US" altLang="ko-KR" sz="20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 </a:t>
            </a:r>
          </a:p>
          <a:p>
            <a:pPr lvl="0">
              <a:defRPr lang="ko-KR"/>
            </a:pPr>
            <a:r>
              <a:rPr lang="en-US" altLang="ko-KR" sz="20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0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우선 광주</a:t>
            </a:r>
            <a:r>
              <a:rPr lang="en-US" altLang="ko-KR" sz="20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/</a:t>
            </a:r>
            <a:r>
              <a:rPr lang="ko-KR" altLang="en-US" sz="20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전남 소재 기업만 분석을 진행</a:t>
            </a:r>
            <a:r>
              <a:rPr lang="en-US" altLang="ko-KR" sz="20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,</a:t>
            </a:r>
          </a:p>
          <a:p>
            <a:pPr lvl="0">
              <a:defRPr lang="ko-KR"/>
            </a:pPr>
            <a:r>
              <a:rPr lang="ko-KR" altLang="en-US" sz="20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현재는 광주</a:t>
            </a:r>
            <a:r>
              <a:rPr lang="en-US" altLang="ko-KR" sz="20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/</a:t>
            </a:r>
            <a:r>
              <a:rPr lang="ko-KR" altLang="en-US" sz="20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전남 부분만 </a:t>
            </a:r>
            <a:r>
              <a:rPr lang="ko-KR" altLang="en-US" sz="2000" dirty="0" err="1">
                <a:solidFill>
                  <a:srgbClr val="7030A0"/>
                </a:solidFill>
                <a:latin typeface="나눔스퀘어_ac Bold"/>
                <a:ea typeface="나눔스퀘어_ac Bold"/>
              </a:rPr>
              <a:t>실제값</a:t>
            </a:r>
            <a:r>
              <a:rPr lang="en-US" altLang="ko-KR" sz="20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)</a:t>
            </a:r>
          </a:p>
        </p:txBody>
      </p:sp>
      <p:cxnSp>
        <p:nvCxnSpPr>
          <p:cNvPr id="10" name="직선 화살표 연결선 9"/>
          <p:cNvCxnSpPr>
            <a:cxnSpLocks/>
          </p:cNvCxnSpPr>
          <p:nvPr/>
        </p:nvCxnSpPr>
        <p:spPr>
          <a:xfrm>
            <a:off x="2644588" y="3653118"/>
            <a:ext cx="573741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272988" y="2734235"/>
            <a:ext cx="1371600" cy="384984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381785" y="2395212"/>
            <a:ext cx="650714" cy="218439"/>
          </a:xfrm>
          <a:prstGeom prst="rect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12A6D1-31ED-45B1-8C69-CAA55656DC70}"/>
              </a:ext>
            </a:extLst>
          </p:cNvPr>
          <p:cNvSpPr/>
          <p:nvPr/>
        </p:nvSpPr>
        <p:spPr>
          <a:xfrm>
            <a:off x="342899" y="588668"/>
            <a:ext cx="11051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6.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시각화</a:t>
            </a:r>
            <a:r>
              <a:rPr lang="en-US" altLang="ko-KR" sz="3600" dirty="0">
                <a:latin typeface="나눔스퀘어_ac Bold"/>
                <a:ea typeface="나눔스퀘어_ac Bold"/>
              </a:rPr>
              <a:t>, </a:t>
            </a:r>
            <a:r>
              <a:rPr lang="ko-KR" altLang="en-US" sz="3600" dirty="0">
                <a:latin typeface="나눔스퀘어_ac Bold"/>
                <a:ea typeface="나눔스퀘어_ac Bold"/>
              </a:rPr>
              <a:t>결과 출력 </a:t>
            </a:r>
            <a:r>
              <a:rPr lang="en-US" altLang="ko-KR" sz="3600" dirty="0">
                <a:latin typeface="나눔스퀘어_ac Bold"/>
                <a:ea typeface="나눔스퀘어_ac Bold"/>
              </a:rPr>
              <a:t>:</a:t>
            </a:r>
            <a:r>
              <a:rPr lang="ko-KR" altLang="en-US" sz="3600" dirty="0">
                <a:latin typeface="나눔스퀘어_ac Bold"/>
                <a:ea typeface="나눔스퀘어_ac Bold"/>
              </a:rPr>
              <a:t> 웹 페이지 구성</a:t>
            </a:r>
            <a:r>
              <a:rPr lang="en-US" altLang="ko-KR" sz="3600" dirty="0">
                <a:latin typeface="나눔스퀘어_ac Bold"/>
                <a:ea typeface="나눔스퀘어_ac Bold"/>
              </a:rPr>
              <a:t>(4/7)</a:t>
            </a:r>
          </a:p>
        </p:txBody>
      </p:sp>
      <p:sp>
        <p:nvSpPr>
          <p:cNvPr id="11" name="직사각형 10">
            <a:hlinkClick r:id="rId4" action="ppaction://hlinksldjump"/>
            <a:extLst>
              <a:ext uri="{FF2B5EF4-FFF2-40B4-BE49-F238E27FC236}">
                <a16:creationId xmlns:a16="http://schemas.microsoft.com/office/drawing/2014/main" id="{E1E5ED8F-403C-44C6-A0DE-7DA1E2CE6E88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B4347F-8B77-451A-B6D0-E861D5FD885D}"/>
              </a:ext>
            </a:extLst>
          </p:cNvPr>
          <p:cNvSpPr/>
          <p:nvPr/>
        </p:nvSpPr>
        <p:spPr>
          <a:xfrm>
            <a:off x="2701097" y="5139620"/>
            <a:ext cx="2756728" cy="1444461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369886B-F7B2-41A4-A71A-797B199DF6B3}"/>
              </a:ext>
            </a:extLst>
          </p:cNvPr>
          <p:cNvCxnSpPr>
            <a:cxnSpLocks/>
          </p:cNvCxnSpPr>
          <p:nvPr/>
        </p:nvCxnSpPr>
        <p:spPr>
          <a:xfrm>
            <a:off x="5458758" y="5319993"/>
            <a:ext cx="573741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BBACDE-BC22-4B80-9A33-51C17C4B4DE9}"/>
              </a:ext>
            </a:extLst>
          </p:cNvPr>
          <p:cNvSpPr/>
          <p:nvPr/>
        </p:nvSpPr>
        <p:spPr>
          <a:xfrm>
            <a:off x="6096000" y="5139620"/>
            <a:ext cx="53429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ko-KR" altLang="en-US" sz="2000" dirty="0">
                <a:solidFill>
                  <a:srgbClr val="002060"/>
                </a:solidFill>
                <a:latin typeface="나눔스퀘어_ac Bold"/>
                <a:ea typeface="나눔스퀘어_ac Bold"/>
              </a:rPr>
              <a:t>다른 지역에 대한 분석 대신</a:t>
            </a:r>
            <a:endParaRPr lang="en-US" altLang="ko-KR" sz="2000" dirty="0">
              <a:solidFill>
                <a:srgbClr val="002060"/>
              </a:solidFill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r>
              <a:rPr lang="ko-KR" altLang="en-US" sz="2000" dirty="0">
                <a:solidFill>
                  <a:srgbClr val="002060"/>
                </a:solidFill>
                <a:latin typeface="나눔스퀘어_ac Bold"/>
                <a:ea typeface="나눔스퀘어_ac Bold"/>
              </a:rPr>
              <a:t>광주</a:t>
            </a:r>
            <a:r>
              <a:rPr lang="en-US" altLang="ko-KR" sz="2000" dirty="0">
                <a:solidFill>
                  <a:srgbClr val="002060"/>
                </a:solidFill>
                <a:latin typeface="나눔스퀘어_ac Bold"/>
                <a:ea typeface="나눔스퀘어_ac Bold"/>
              </a:rPr>
              <a:t>/</a:t>
            </a:r>
            <a:r>
              <a:rPr lang="ko-KR" altLang="en-US" sz="2000" dirty="0">
                <a:solidFill>
                  <a:srgbClr val="002060"/>
                </a:solidFill>
                <a:latin typeface="나눔스퀘어_ac Bold"/>
                <a:ea typeface="나눔스퀘어_ac Bold"/>
              </a:rPr>
              <a:t>전남의 도산가능성 수치와 관련 설명을</a:t>
            </a:r>
            <a:endParaRPr lang="en-US" altLang="ko-KR" sz="2000" dirty="0">
              <a:solidFill>
                <a:srgbClr val="002060"/>
              </a:solidFill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r>
              <a:rPr lang="ko-KR" altLang="en-US" sz="2000" dirty="0">
                <a:solidFill>
                  <a:srgbClr val="002060"/>
                </a:solidFill>
                <a:latin typeface="나눔스퀘어_ac Bold"/>
                <a:ea typeface="나눔스퀘어_ac Bold"/>
              </a:rPr>
              <a:t>그래프와 같이 제공하기로 함</a:t>
            </a:r>
            <a:endParaRPr lang="en-US" altLang="ko-KR" sz="2000" dirty="0">
              <a:solidFill>
                <a:srgbClr val="002060"/>
              </a:solidFill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43964" y="2538302"/>
            <a:ext cx="7566660" cy="35185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8379" y="1612324"/>
            <a:ext cx="99722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ko-KR" altLang="en-US" sz="24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기업도산순위 탭 </a:t>
            </a:r>
            <a:r>
              <a:rPr lang="en-US" altLang="ko-KR" sz="2400" dirty="0">
                <a:latin typeface="나눔스퀘어_ac Bold"/>
                <a:ea typeface="나눔스퀘어_ac Bold"/>
              </a:rPr>
              <a:t>:</a:t>
            </a:r>
            <a:r>
              <a:rPr lang="ko-KR" altLang="en-US" sz="2400" dirty="0">
                <a:latin typeface="나눔스퀘어_ac Bold"/>
                <a:ea typeface="나눔스퀘어_ac Bold"/>
              </a:rPr>
              <a:t> 기업 도산가능성 순위를 제공</a:t>
            </a:r>
          </a:p>
          <a:p>
            <a:pPr lvl="0">
              <a:defRPr lang="ko-KR"/>
            </a:pPr>
            <a:r>
              <a:rPr lang="ko-KR" altLang="en-US" sz="2000" dirty="0">
                <a:latin typeface="나눔스퀘어_ac Bold"/>
                <a:ea typeface="나눔스퀘어_ac Bold"/>
              </a:rPr>
              <a:t>세부정보 버튼 </a:t>
            </a:r>
            <a:r>
              <a:rPr lang="en-US" altLang="ko-KR" sz="2000" dirty="0">
                <a:latin typeface="나눔스퀘어_ac Bold"/>
                <a:ea typeface="나눔스퀘어_ac Bold"/>
              </a:rPr>
              <a:t>: </a:t>
            </a:r>
            <a:r>
              <a:rPr lang="ko-KR" altLang="en-US" sz="2000" dirty="0">
                <a:latin typeface="나눔스퀘어_ac Bold"/>
                <a:ea typeface="나눔스퀘어_ac Bold"/>
              </a:rPr>
              <a:t>해당 기업의 도산가능성에서 차지하는 특징 값들의 비중을 분석하여 제공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예정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514975" y="6026480"/>
            <a:ext cx="2406015" cy="6350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dirty="0">
                <a:solidFill>
                  <a:srgbClr val="FF0000"/>
                </a:solidFill>
                <a:latin typeface="나눔스퀘어_ac Bold"/>
                <a:ea typeface="나눔스퀘어_ac Bold"/>
              </a:rPr>
              <a:t>해당 기업에 대한</a:t>
            </a:r>
          </a:p>
          <a:p>
            <a:pPr lvl="0">
              <a:defRPr lang="ko-KR" altLang="en-US"/>
            </a:pPr>
            <a:r>
              <a:rPr lang="en-US" altLang="ko-KR" dirty="0">
                <a:solidFill>
                  <a:srgbClr val="FF0000"/>
                </a:solidFill>
                <a:latin typeface="나눔스퀘어_ac Bold"/>
                <a:ea typeface="나눔스퀘어_ac Bold"/>
              </a:rPr>
              <a:t>1</a:t>
            </a:r>
            <a:r>
              <a:rPr lang="ko-KR" altLang="en-US" dirty="0">
                <a:solidFill>
                  <a:srgbClr val="FF0000"/>
                </a:solidFill>
                <a:latin typeface="나눔스퀘어_ac Bold"/>
                <a:ea typeface="나눔스퀘어_ac Bold"/>
              </a:rPr>
              <a:t>년간 도산가능성의 평균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12703" y="3759201"/>
            <a:ext cx="972458" cy="2200849"/>
          </a:xfrm>
          <a:prstGeom prst="rect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89943" y="6027937"/>
            <a:ext cx="1225947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B050"/>
                </a:solidFill>
                <a:latin typeface="나눔스퀘어_ac Bold"/>
                <a:ea typeface="나눔스퀘어_ac Bold"/>
              </a:rPr>
              <a:t>기업 소재지</a:t>
            </a:r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97795" y="6018411"/>
            <a:ext cx="1136851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FF"/>
                </a:solidFill>
                <a:latin typeface="나눔스퀘어_ac Bold"/>
                <a:ea typeface="나눔스퀘어_ac Bold"/>
              </a:rPr>
              <a:t>기업이름</a:t>
            </a:r>
          </a:p>
          <a:p>
            <a:pPr algn="ctr">
              <a:defRPr lang="ko-KR" altLang="en-US"/>
            </a:pPr>
            <a:r>
              <a:rPr lang="en-US" altLang="ko-KR">
                <a:solidFill>
                  <a:srgbClr val="0000FF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>
                <a:solidFill>
                  <a:srgbClr val="0000FF"/>
                </a:solidFill>
                <a:latin typeface="나눔스퀘어_ac Bold"/>
                <a:ea typeface="나눔스퀘어_ac Bold"/>
              </a:rPr>
              <a:t>기업코드</a:t>
            </a:r>
            <a:r>
              <a:rPr lang="en-US" altLang="ko-KR">
                <a:solidFill>
                  <a:srgbClr val="0000FF"/>
                </a:solidFill>
                <a:latin typeface="나눔스퀘어_ac Bold"/>
                <a:ea typeface="나눔스퀘어_ac Bold"/>
              </a:rPr>
              <a:t>)</a:t>
            </a:r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28019" y="2538302"/>
            <a:ext cx="769369" cy="320397"/>
          </a:xfrm>
          <a:prstGeom prst="rect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직사각형 1"/>
          <p:cNvSpPr/>
          <p:nvPr/>
        </p:nvSpPr>
        <p:spPr>
          <a:xfrm>
            <a:off x="8734426" y="4818082"/>
            <a:ext cx="2808269" cy="120032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dirty="0">
                <a:solidFill>
                  <a:schemeClr val="accent1">
                    <a:lumMod val="30000"/>
                  </a:schemeClr>
                </a:solidFill>
                <a:latin typeface="나눔스퀘어_ac Bold"/>
                <a:ea typeface="나눔스퀘어_ac Bold"/>
              </a:rPr>
              <a:t>도산가능성 수치에 따라</a:t>
            </a:r>
            <a:endParaRPr lang="en-US" altLang="ko-KR" dirty="0">
              <a:solidFill>
                <a:schemeClr val="accent1">
                  <a:lumMod val="30000"/>
                </a:schemeClr>
              </a:solidFill>
              <a:latin typeface="나눔스퀘어_ac Bold"/>
              <a:ea typeface="나눔스퀘어_ac Bold"/>
            </a:endParaRPr>
          </a:p>
          <a:p>
            <a:pPr lvl="0">
              <a:defRPr lang="ko-KR" altLang="en-US"/>
            </a:pPr>
            <a:r>
              <a:rPr lang="ko-KR" altLang="en-US" dirty="0">
                <a:solidFill>
                  <a:schemeClr val="accent1">
                    <a:lumMod val="30000"/>
                  </a:schemeClr>
                </a:solidFill>
                <a:latin typeface="나눔스퀘어_ac Bold"/>
                <a:ea typeface="나눔스퀘어_ac Bold"/>
              </a:rPr>
              <a:t>일정 구간을 나누어</a:t>
            </a:r>
            <a:endParaRPr lang="en-US" altLang="ko-KR" dirty="0">
              <a:solidFill>
                <a:schemeClr val="accent1">
                  <a:lumMod val="30000"/>
                </a:schemeClr>
              </a:solidFill>
              <a:latin typeface="나눔스퀘어_ac Bold"/>
              <a:ea typeface="나눔스퀘어_ac Bold"/>
            </a:endParaRPr>
          </a:p>
          <a:p>
            <a:pPr lvl="0">
              <a:defRPr lang="ko-KR" altLang="en-US"/>
            </a:pPr>
            <a:r>
              <a:rPr lang="ko-KR" altLang="en-US" dirty="0">
                <a:solidFill>
                  <a:schemeClr val="accent1">
                    <a:lumMod val="30000"/>
                  </a:schemeClr>
                </a:solidFill>
                <a:latin typeface="나눔스퀘어_ac Bold"/>
                <a:ea typeface="나눔스퀘어_ac Bold"/>
              </a:rPr>
              <a:t>위험도 표시</a:t>
            </a:r>
            <a:endParaRPr lang="en-US" altLang="ko-KR" dirty="0">
              <a:solidFill>
                <a:schemeClr val="accent1">
                  <a:lumMod val="30000"/>
                </a:schemeClr>
              </a:solidFill>
              <a:latin typeface="나눔스퀘어_ac Bold"/>
              <a:ea typeface="나눔스퀘어_ac Bold"/>
            </a:endParaRPr>
          </a:p>
          <a:p>
            <a:pPr lvl="0">
              <a:defRPr lang="ko-KR" altLang="en-US"/>
            </a:pPr>
            <a:r>
              <a:rPr lang="en-US" altLang="ko-KR" dirty="0">
                <a:solidFill>
                  <a:schemeClr val="accent1">
                    <a:lumMod val="30000"/>
                  </a:schemeClr>
                </a:solidFill>
                <a:latin typeface="나눔스퀘어_ac Bold"/>
                <a:ea typeface="나눔스퀘어_ac Bold"/>
              </a:rPr>
              <a:t>Danger / Warning / Safe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D9F489-347D-4D8A-9980-341758AC42D0}"/>
              </a:ext>
            </a:extLst>
          </p:cNvPr>
          <p:cNvSpPr/>
          <p:nvPr/>
        </p:nvSpPr>
        <p:spPr>
          <a:xfrm>
            <a:off x="4054836" y="3759201"/>
            <a:ext cx="972458" cy="2200849"/>
          </a:xfrm>
          <a:prstGeom prst="rect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DA8784-1D92-4993-A748-28D5818FD68F}"/>
              </a:ext>
            </a:extLst>
          </p:cNvPr>
          <p:cNvSpPr/>
          <p:nvPr/>
        </p:nvSpPr>
        <p:spPr>
          <a:xfrm>
            <a:off x="5520326" y="3759201"/>
            <a:ext cx="972458" cy="2200849"/>
          </a:xfrm>
          <a:prstGeom prst="rect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C79E7A-EBDC-4527-8646-87BD26F44272}"/>
              </a:ext>
            </a:extLst>
          </p:cNvPr>
          <p:cNvSpPr/>
          <p:nvPr/>
        </p:nvSpPr>
        <p:spPr>
          <a:xfrm>
            <a:off x="7612515" y="3759201"/>
            <a:ext cx="972458" cy="2200849"/>
          </a:xfrm>
          <a:prstGeom prst="rect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162E63-15E8-4A60-861D-DF17357E9DE4}"/>
              </a:ext>
            </a:extLst>
          </p:cNvPr>
          <p:cNvSpPr/>
          <p:nvPr/>
        </p:nvSpPr>
        <p:spPr>
          <a:xfrm>
            <a:off x="342899" y="588668"/>
            <a:ext cx="11051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6.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시각화</a:t>
            </a:r>
            <a:r>
              <a:rPr lang="en-US" altLang="ko-KR" sz="3600" dirty="0">
                <a:latin typeface="나눔스퀘어_ac Bold"/>
                <a:ea typeface="나눔스퀘어_ac Bold"/>
              </a:rPr>
              <a:t>, </a:t>
            </a:r>
            <a:r>
              <a:rPr lang="ko-KR" altLang="en-US" sz="3600" dirty="0">
                <a:latin typeface="나눔스퀘어_ac Bold"/>
                <a:ea typeface="나눔스퀘어_ac Bold"/>
              </a:rPr>
              <a:t>결과 출력 </a:t>
            </a:r>
            <a:r>
              <a:rPr lang="en-US" altLang="ko-KR" sz="3600" dirty="0">
                <a:latin typeface="나눔스퀘어_ac Bold"/>
                <a:ea typeface="나눔스퀘어_ac Bold"/>
              </a:rPr>
              <a:t>:</a:t>
            </a:r>
            <a:r>
              <a:rPr lang="ko-KR" altLang="en-US" sz="3600" dirty="0">
                <a:latin typeface="나눔스퀘어_ac Bold"/>
                <a:ea typeface="나눔스퀘어_ac Bold"/>
              </a:rPr>
              <a:t> 웹 페이지 구성</a:t>
            </a:r>
            <a:r>
              <a:rPr lang="en-US" altLang="ko-KR" sz="3600" dirty="0">
                <a:latin typeface="나눔스퀘어_ac Bold"/>
                <a:ea typeface="나눔스퀘어_ac Bold"/>
              </a:rPr>
              <a:t>(5/7)</a:t>
            </a:r>
          </a:p>
        </p:txBody>
      </p:sp>
      <p:sp>
        <p:nvSpPr>
          <p:cNvPr id="20" name="직사각형 19">
            <a:hlinkClick r:id="rId4" action="ppaction://hlinksldjump"/>
            <a:extLst>
              <a:ext uri="{FF2B5EF4-FFF2-40B4-BE49-F238E27FC236}">
                <a16:creationId xmlns:a16="http://schemas.microsoft.com/office/drawing/2014/main" id="{79073B2D-7910-412F-87A6-D77C09DE497F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43964" y="2541271"/>
            <a:ext cx="4471036" cy="35185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8379" y="1612324"/>
            <a:ext cx="99722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ko-KR" altLang="en-US" sz="24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기업도산순위 탭</a:t>
            </a:r>
            <a:r>
              <a:rPr lang="en-US" altLang="ko-KR" sz="24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_</a:t>
            </a:r>
            <a:r>
              <a:rPr lang="ko-KR" altLang="en-US" sz="24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1</a:t>
            </a:r>
            <a:r>
              <a:rPr lang="en-US" altLang="ko-KR" sz="24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sz="24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검색기능</a:t>
            </a:r>
            <a:r>
              <a:rPr lang="ko-KR" altLang="en-US" sz="2400" dirty="0">
                <a:latin typeface="나눔스퀘어_ac Bold"/>
                <a:ea typeface="나눔스퀘어_ac Bold"/>
              </a:rPr>
              <a:t> </a:t>
            </a:r>
            <a:r>
              <a:rPr lang="en-US" altLang="ko-KR" sz="2400" dirty="0">
                <a:latin typeface="나눔스퀘어_ac Bold"/>
                <a:ea typeface="나눔스퀘어_ac Bold"/>
              </a:rPr>
              <a:t>:</a:t>
            </a:r>
            <a:r>
              <a:rPr lang="ko-KR" altLang="en-US" sz="2400" dirty="0">
                <a:latin typeface="나눔스퀘어_ac Bold"/>
                <a:ea typeface="나눔스퀘어_ac Bold"/>
              </a:rPr>
              <a:t> "검색한" 기업 도산 가능성과 위험 분석을 제공</a:t>
            </a:r>
          </a:p>
          <a:p>
            <a:pPr lvl="0">
              <a:defRPr lang="ko-KR"/>
            </a:pPr>
            <a:r>
              <a:rPr lang="ko-KR" altLang="en-US" sz="2000" dirty="0">
                <a:latin typeface="나눔스퀘어_ac Bold"/>
                <a:ea typeface="나눔스퀘어_ac Bold"/>
              </a:rPr>
              <a:t>기업검색 버튼 </a:t>
            </a:r>
            <a:r>
              <a:rPr lang="en-US" altLang="ko-KR" sz="2000" dirty="0">
                <a:latin typeface="나눔스퀘어_ac Bold"/>
                <a:ea typeface="나눔스퀘어_ac Bold"/>
              </a:rPr>
              <a:t>: </a:t>
            </a:r>
            <a:r>
              <a:rPr lang="ko-KR" altLang="en-US" sz="2000" dirty="0">
                <a:latin typeface="나눔스퀘어_ac Bold"/>
                <a:ea typeface="나눔스퀘어_ac Bold"/>
              </a:rPr>
              <a:t>해당 기업의 도산가능성에서 차지하는 특징 값들의 비중을 분석하여 제공</a:t>
            </a:r>
            <a:endParaRPr lang="en-US" altLang="ko-KR" sz="2000" dirty="0">
              <a:latin typeface="나눔스퀘어_ac Bold"/>
              <a:ea typeface="나눔스퀘어_ac Bold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80319" y="2985977"/>
            <a:ext cx="2312418" cy="320397"/>
          </a:xfrm>
          <a:prstGeom prst="rect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91274" y="2495549"/>
            <a:ext cx="4869808" cy="3486150"/>
          </a:xfrm>
          <a:prstGeom prst="rect">
            <a:avLst/>
          </a:prstGeom>
        </p:spPr>
      </p:pic>
      <p:cxnSp>
        <p:nvCxnSpPr>
          <p:cNvPr id="19" name="연결선: 꺾임 18"/>
          <p:cNvCxnSpPr>
            <a:cxnSpLocks/>
            <a:stCxn id="13" idx="3"/>
            <a:endCxn id="12" idx="1"/>
          </p:cNvCxnSpPr>
          <p:nvPr/>
        </p:nvCxnSpPr>
        <p:spPr>
          <a:xfrm>
            <a:off x="3592737" y="3146176"/>
            <a:ext cx="2798537" cy="1685986"/>
          </a:xfrm>
          <a:prstGeom prst="bentConnector3">
            <a:avLst>
              <a:gd name="adj1" fmla="val 7859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D382C-B9FB-4159-8ED5-DB1E05E50769}"/>
              </a:ext>
            </a:extLst>
          </p:cNvPr>
          <p:cNvSpPr/>
          <p:nvPr/>
        </p:nvSpPr>
        <p:spPr>
          <a:xfrm>
            <a:off x="6391274" y="3394991"/>
            <a:ext cx="4869808" cy="2874341"/>
          </a:xfrm>
          <a:prstGeom prst="rect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054915-FE2C-4619-93E4-064BA1F9A9E8}"/>
              </a:ext>
            </a:extLst>
          </p:cNvPr>
          <p:cNvSpPr/>
          <p:nvPr/>
        </p:nvSpPr>
        <p:spPr>
          <a:xfrm>
            <a:off x="8826178" y="5413474"/>
            <a:ext cx="21002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검색한 기업에 대한</a:t>
            </a:r>
            <a:endParaRPr lang="en-US" altLang="ko-KR" dirty="0">
              <a:solidFill>
                <a:srgbClr val="7030A0"/>
              </a:solidFill>
              <a:latin typeface="나눔스퀘어_ac Bold"/>
              <a:ea typeface="나눔스퀘어_ac Bold"/>
            </a:endParaRPr>
          </a:p>
          <a:p>
            <a:r>
              <a:rPr lang="ko-KR" altLang="en-US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분석 세부내용이 출력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7ED806-83AB-4D92-BD6D-59E024F3DC5F}"/>
              </a:ext>
            </a:extLst>
          </p:cNvPr>
          <p:cNvSpPr/>
          <p:nvPr/>
        </p:nvSpPr>
        <p:spPr>
          <a:xfrm>
            <a:off x="342899" y="588668"/>
            <a:ext cx="11051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6.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시각화</a:t>
            </a:r>
            <a:r>
              <a:rPr lang="en-US" altLang="ko-KR" sz="3600" dirty="0">
                <a:latin typeface="나눔스퀘어_ac Bold"/>
                <a:ea typeface="나눔스퀘어_ac Bold"/>
              </a:rPr>
              <a:t>, </a:t>
            </a:r>
            <a:r>
              <a:rPr lang="ko-KR" altLang="en-US" sz="3600" dirty="0">
                <a:latin typeface="나눔스퀘어_ac Bold"/>
                <a:ea typeface="나눔스퀘어_ac Bold"/>
              </a:rPr>
              <a:t>결과 출력 </a:t>
            </a:r>
            <a:r>
              <a:rPr lang="en-US" altLang="ko-KR" sz="3600" dirty="0">
                <a:latin typeface="나눔스퀘어_ac Bold"/>
                <a:ea typeface="나눔스퀘어_ac Bold"/>
              </a:rPr>
              <a:t>:</a:t>
            </a:r>
            <a:r>
              <a:rPr lang="ko-KR" altLang="en-US" sz="3600" dirty="0">
                <a:latin typeface="나눔스퀘어_ac Bold"/>
                <a:ea typeface="나눔스퀘어_ac Bold"/>
              </a:rPr>
              <a:t> 웹 페이지 구성</a:t>
            </a:r>
            <a:r>
              <a:rPr lang="en-US" altLang="ko-KR" sz="3600" dirty="0">
                <a:latin typeface="나눔스퀘어_ac Bold"/>
                <a:ea typeface="나눔스퀘어_ac Bold"/>
              </a:rPr>
              <a:t>(6/7)</a:t>
            </a:r>
          </a:p>
        </p:txBody>
      </p:sp>
      <p:sp>
        <p:nvSpPr>
          <p:cNvPr id="14" name="직사각형 13">
            <a:hlinkClick r:id="rId5" action="ppaction://hlinksldjump"/>
            <a:extLst>
              <a:ext uri="{FF2B5EF4-FFF2-40B4-BE49-F238E27FC236}">
                <a16:creationId xmlns:a16="http://schemas.microsoft.com/office/drawing/2014/main" id="{70E89526-07FD-42B3-9D78-F91939AD35EF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4331" y="2405090"/>
            <a:ext cx="5745480" cy="41452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8379" y="1612324"/>
            <a:ext cx="99722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ko-KR" altLang="en-US" sz="24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기업도산순위 탭</a:t>
            </a:r>
            <a:r>
              <a:rPr lang="en-US" altLang="ko-KR" sz="24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_2 </a:t>
            </a:r>
            <a:r>
              <a:rPr lang="ko-KR" altLang="en-US" sz="24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지역별 분류 기능</a:t>
            </a:r>
            <a:r>
              <a:rPr lang="en-US" altLang="ko-KR" sz="2400" dirty="0">
                <a:latin typeface="나눔스퀘어_ac Bold"/>
                <a:ea typeface="나눔스퀘어_ac Bold"/>
              </a:rPr>
              <a:t>:</a:t>
            </a:r>
            <a:r>
              <a:rPr lang="ko-KR" altLang="en-US" sz="2400" dirty="0">
                <a:latin typeface="나눔스퀘어_ac Bold"/>
                <a:ea typeface="나눔스퀘어_ac Bold"/>
              </a:rPr>
              <a:t> 광주/전남 기업의 전체 데이터셋</a:t>
            </a:r>
            <a:endParaRPr lang="en-US" altLang="ko-KR" sz="2400" dirty="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r>
              <a:rPr lang="ko-KR" altLang="en-US" sz="2000" dirty="0">
                <a:latin typeface="나눔스퀘어_ac Bold"/>
                <a:ea typeface="나눔스퀘어_ac Bold"/>
              </a:rPr>
              <a:t>지역 선택 드롭다운 메뉴 </a:t>
            </a:r>
            <a:r>
              <a:rPr lang="en-US" altLang="ko-KR" sz="2000" dirty="0">
                <a:latin typeface="나눔스퀘어_ac Bold"/>
                <a:ea typeface="나눔스퀘어_ac Bold"/>
              </a:rPr>
              <a:t>: </a:t>
            </a:r>
            <a:r>
              <a:rPr lang="ko-KR" altLang="en-US" sz="2000" dirty="0">
                <a:latin typeface="나눔스퀘어_ac Bold"/>
                <a:ea typeface="나눔스퀘어_ac Bold"/>
              </a:rPr>
              <a:t>해당 기업의 도산가능성에서 차지하는 특징 값들의 비중을 분석하여 제공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071110" y="2941027"/>
            <a:ext cx="788578" cy="181129"/>
          </a:xfrm>
          <a:prstGeom prst="rect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9" name="연결선: 꺾임 18"/>
          <p:cNvCxnSpPr>
            <a:cxnSpLocks/>
            <a:stCxn id="15" idx="3"/>
          </p:cNvCxnSpPr>
          <p:nvPr/>
        </p:nvCxnSpPr>
        <p:spPr>
          <a:xfrm>
            <a:off x="5859688" y="2821064"/>
            <a:ext cx="1318352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78040" y="2405090"/>
            <a:ext cx="4471035" cy="1964981"/>
          </a:xfrm>
          <a:prstGeom prst="rect">
            <a:avLst/>
          </a:prstGeom>
        </p:spPr>
      </p:pic>
      <p:cxnSp>
        <p:nvCxnSpPr>
          <p:cNvPr id="22" name="연결선: 꺾임 21"/>
          <p:cNvCxnSpPr>
            <a:cxnSpLocks/>
            <a:endCxn id="23" idx="1"/>
          </p:cNvCxnSpPr>
          <p:nvPr/>
        </p:nvCxnSpPr>
        <p:spPr>
          <a:xfrm rot="16200000" flipH="1">
            <a:off x="4956281" y="3327490"/>
            <a:ext cx="2449619" cy="2005331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183756" y="4589116"/>
            <a:ext cx="4465319" cy="193169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4CA247C-BA0E-4B28-8B9D-48F5B32F88CE}"/>
              </a:ext>
            </a:extLst>
          </p:cNvPr>
          <p:cNvSpPr/>
          <p:nvPr/>
        </p:nvSpPr>
        <p:spPr>
          <a:xfrm>
            <a:off x="5071110" y="2730499"/>
            <a:ext cx="788578" cy="181129"/>
          </a:xfrm>
          <a:prstGeom prst="rect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0DF5AA-4E4F-42C1-94CC-826E0C8B2C2D}"/>
              </a:ext>
            </a:extLst>
          </p:cNvPr>
          <p:cNvSpPr/>
          <p:nvPr/>
        </p:nvSpPr>
        <p:spPr>
          <a:xfrm>
            <a:off x="7178040" y="2405090"/>
            <a:ext cx="4471035" cy="1964981"/>
          </a:xfrm>
          <a:prstGeom prst="rect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FA6AE94-2CE1-4856-9EC3-035DEBCDA4FA}"/>
              </a:ext>
            </a:extLst>
          </p:cNvPr>
          <p:cNvSpPr/>
          <p:nvPr/>
        </p:nvSpPr>
        <p:spPr>
          <a:xfrm>
            <a:off x="7178040" y="4563790"/>
            <a:ext cx="4471035" cy="1964981"/>
          </a:xfrm>
          <a:prstGeom prst="rect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1DEBB28-7476-44F2-B719-1D8D31F7B2FA}"/>
              </a:ext>
            </a:extLst>
          </p:cNvPr>
          <p:cNvSpPr/>
          <p:nvPr/>
        </p:nvSpPr>
        <p:spPr>
          <a:xfrm>
            <a:off x="342899" y="588668"/>
            <a:ext cx="11051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6.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시각화</a:t>
            </a:r>
            <a:r>
              <a:rPr lang="en-US" altLang="ko-KR" sz="3600" dirty="0">
                <a:latin typeface="나눔스퀘어_ac Bold"/>
                <a:ea typeface="나눔스퀘어_ac Bold"/>
              </a:rPr>
              <a:t>, </a:t>
            </a:r>
            <a:r>
              <a:rPr lang="ko-KR" altLang="en-US" sz="3600" dirty="0">
                <a:latin typeface="나눔스퀘어_ac Bold"/>
                <a:ea typeface="나눔스퀘어_ac Bold"/>
              </a:rPr>
              <a:t>결과 출력 </a:t>
            </a:r>
            <a:r>
              <a:rPr lang="en-US" altLang="ko-KR" sz="3600" dirty="0">
                <a:latin typeface="나눔스퀘어_ac Bold"/>
                <a:ea typeface="나눔스퀘어_ac Bold"/>
              </a:rPr>
              <a:t>:</a:t>
            </a:r>
            <a:r>
              <a:rPr lang="ko-KR" altLang="en-US" sz="3600" dirty="0">
                <a:latin typeface="나눔스퀘어_ac Bold"/>
                <a:ea typeface="나눔스퀘어_ac Bold"/>
              </a:rPr>
              <a:t> 웹 페이지 구성</a:t>
            </a:r>
            <a:r>
              <a:rPr lang="en-US" altLang="ko-KR" sz="3600" dirty="0">
                <a:latin typeface="나눔스퀘어_ac Bold"/>
                <a:ea typeface="나눔스퀘어_ac Bold"/>
              </a:rPr>
              <a:t>(7/7)</a:t>
            </a:r>
          </a:p>
        </p:txBody>
      </p:sp>
      <p:sp>
        <p:nvSpPr>
          <p:cNvPr id="16" name="직사각형 15">
            <a:hlinkClick r:id="rId6" action="ppaction://hlinksldjump"/>
            <a:extLst>
              <a:ext uri="{FF2B5EF4-FFF2-40B4-BE49-F238E27FC236}">
                <a16:creationId xmlns:a16="http://schemas.microsoft.com/office/drawing/2014/main" id="{87740DA9-E29E-4AFC-84CC-888348E1F1E4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917917" y="2890391"/>
            <a:ext cx="913625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기업도산순위 탭 구현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세부정보</a:t>
            </a:r>
            <a:endParaRPr lang="en-US" altLang="ko-KR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>
              <a:defRPr/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- DBMS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 데이터를 활용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: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그래프 시각화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>
              <a:defRPr/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-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결과와 간단한 설명까지 추가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BFD249-C200-4F55-8BA7-091C3538F817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4.2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금주 진행사항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410746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689C97-D03A-4D4E-B80E-CF8F8CD77FA2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4.2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금주 진행사항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5E6CCBA-F542-4F94-B4A9-77326C951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4" y="2457450"/>
            <a:ext cx="6404721" cy="409630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FCDA1CB-DF99-47C4-9B2F-E0344F5BC6DD}"/>
              </a:ext>
            </a:extLst>
          </p:cNvPr>
          <p:cNvSpPr/>
          <p:nvPr/>
        </p:nvSpPr>
        <p:spPr>
          <a:xfrm>
            <a:off x="847722" y="4133850"/>
            <a:ext cx="6404721" cy="847725"/>
          </a:xfrm>
          <a:prstGeom prst="rect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555D86-4A10-438E-94E5-CC9AB6D39E62}"/>
              </a:ext>
            </a:extLst>
          </p:cNvPr>
          <p:cNvSpPr txBox="1"/>
          <p:nvPr/>
        </p:nvSpPr>
        <p:spPr>
          <a:xfrm>
            <a:off x="7328643" y="4072295"/>
            <a:ext cx="45299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ko-KR" altLang="en-US" sz="2000" dirty="0">
                <a:solidFill>
                  <a:srgbClr val="0000FF"/>
                </a:solidFill>
                <a:latin typeface="나눔스퀘어_ac Bold"/>
                <a:ea typeface="나눔스퀘어_ac Bold"/>
              </a:rPr>
              <a:t>자금사정실적</a:t>
            </a:r>
            <a:r>
              <a:rPr lang="en-US" altLang="ko-KR" sz="2000" dirty="0">
                <a:solidFill>
                  <a:srgbClr val="0000FF"/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sz="2000" dirty="0">
                <a:solidFill>
                  <a:srgbClr val="0000FF"/>
                </a:solidFill>
                <a:latin typeface="나눔스퀘어_ac Bold"/>
                <a:ea typeface="나눔스퀘어_ac Bold"/>
              </a:rPr>
              <a:t>내수전망</a:t>
            </a:r>
            <a:r>
              <a:rPr lang="en-US" altLang="ko-KR" sz="2000" dirty="0">
                <a:solidFill>
                  <a:srgbClr val="0000FF"/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sz="2000" dirty="0">
                <a:solidFill>
                  <a:srgbClr val="0000FF"/>
                </a:solidFill>
                <a:latin typeface="나눔스퀘어_ac Bold"/>
                <a:ea typeface="나눔스퀘어_ac Bold"/>
              </a:rPr>
              <a:t>판매대금회수지연</a:t>
            </a:r>
            <a:endParaRPr lang="en-US" altLang="ko-KR" sz="2000" dirty="0">
              <a:solidFill>
                <a:srgbClr val="0000FF"/>
              </a:solidFill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r>
              <a:rPr lang="en-US" altLang="ko-KR" sz="2000" dirty="0">
                <a:solidFill>
                  <a:srgbClr val="0000FF"/>
                </a:solidFill>
                <a:latin typeface="나눔스퀘어_ac Bold"/>
                <a:ea typeface="나눔스퀘어_ac Bold"/>
              </a:rPr>
              <a:t>3</a:t>
            </a:r>
            <a:r>
              <a:rPr lang="ko-KR" altLang="en-US" sz="2000" dirty="0">
                <a:solidFill>
                  <a:srgbClr val="0000FF"/>
                </a:solidFill>
                <a:latin typeface="나눔스퀘어_ac Bold"/>
                <a:ea typeface="나눔스퀘어_ac Bold"/>
              </a:rPr>
              <a:t>가지 </a:t>
            </a:r>
            <a:r>
              <a:rPr lang="ko-KR" altLang="en-US" sz="2000" dirty="0" err="1">
                <a:solidFill>
                  <a:srgbClr val="0000FF"/>
                </a:solidFill>
                <a:latin typeface="나눔스퀘어_ac Bold"/>
                <a:ea typeface="나눔스퀘어_ac Bold"/>
              </a:rPr>
              <a:t>특징값의</a:t>
            </a:r>
            <a:r>
              <a:rPr lang="ko-KR" altLang="en-US" sz="2000" dirty="0">
                <a:solidFill>
                  <a:srgbClr val="0000FF"/>
                </a:solidFill>
                <a:latin typeface="나눔스퀘어_ac Bold"/>
                <a:ea typeface="나눔스퀘어_ac Bold"/>
              </a:rPr>
              <a:t> 비중을 판단</a:t>
            </a:r>
            <a:r>
              <a:rPr lang="en-US" altLang="ko-KR" sz="2000" dirty="0">
                <a:solidFill>
                  <a:srgbClr val="0000FF"/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sz="2000" dirty="0">
                <a:solidFill>
                  <a:srgbClr val="0000FF"/>
                </a:solidFill>
                <a:latin typeface="나눔스퀘어_ac Bold"/>
                <a:ea typeface="나눔스퀘어_ac Bold"/>
              </a:rPr>
              <a:t>관련 설명</a:t>
            </a:r>
            <a:endParaRPr lang="en-US" altLang="ko-KR" sz="2000" dirty="0">
              <a:solidFill>
                <a:srgbClr val="0000FF"/>
              </a:solidFill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r>
              <a:rPr lang="en-US" altLang="ko-KR" sz="1600" dirty="0">
                <a:solidFill>
                  <a:srgbClr val="0000FF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1600" dirty="0">
                <a:solidFill>
                  <a:srgbClr val="0000FF"/>
                </a:solidFill>
                <a:latin typeface="나눔스퀘어_ac Bold"/>
                <a:ea typeface="나눔스퀘어_ac Bold"/>
              </a:rPr>
              <a:t>관련 설명은 최종 발표 전까지 추가</a:t>
            </a:r>
            <a:r>
              <a:rPr lang="en-US" altLang="ko-KR" sz="1600" dirty="0">
                <a:solidFill>
                  <a:srgbClr val="0000FF"/>
                </a:solidFill>
                <a:latin typeface="나눔스퀘어_ac Bold"/>
                <a:ea typeface="나눔스퀘어_ac Bold"/>
              </a:rPr>
              <a:t>)</a:t>
            </a:r>
            <a:r>
              <a:rPr lang="ko-KR" altLang="en-US" sz="2000" dirty="0">
                <a:solidFill>
                  <a:srgbClr val="0000FF"/>
                </a:solidFill>
                <a:latin typeface="나눔스퀘어_ac Bold"/>
                <a:ea typeface="나눔스퀘어_ac Bold"/>
              </a:rPr>
              <a:t>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C550C5-562A-4921-9BF6-1098EF95A3B3}"/>
              </a:ext>
            </a:extLst>
          </p:cNvPr>
          <p:cNvSpPr/>
          <p:nvPr/>
        </p:nvSpPr>
        <p:spPr>
          <a:xfrm>
            <a:off x="847722" y="5029200"/>
            <a:ext cx="2171703" cy="1572183"/>
          </a:xfrm>
          <a:prstGeom prst="rect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CC548A-89B8-4F23-9F97-920A2607CC18}"/>
              </a:ext>
            </a:extLst>
          </p:cNvPr>
          <p:cNvSpPr txBox="1"/>
          <p:nvPr/>
        </p:nvSpPr>
        <p:spPr>
          <a:xfrm>
            <a:off x="3099542" y="5602523"/>
            <a:ext cx="54634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ko-KR" altLang="en-US" sz="2000" dirty="0">
                <a:solidFill>
                  <a:srgbClr val="00B050"/>
                </a:solidFill>
                <a:latin typeface="나눔스퀘어_ac Bold"/>
                <a:ea typeface="나눔스퀘어_ac Bold"/>
              </a:rPr>
              <a:t>자금사정실적</a:t>
            </a:r>
            <a:r>
              <a:rPr lang="en-US" altLang="ko-KR" sz="2000" dirty="0">
                <a:solidFill>
                  <a:srgbClr val="00B050"/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sz="2000" dirty="0">
                <a:solidFill>
                  <a:srgbClr val="00B050"/>
                </a:solidFill>
                <a:latin typeface="나눔스퀘어_ac Bold"/>
                <a:ea typeface="나눔스퀘어_ac Bold"/>
              </a:rPr>
              <a:t>내수전망</a:t>
            </a:r>
            <a:r>
              <a:rPr lang="en-US" altLang="ko-KR" sz="2000" dirty="0">
                <a:solidFill>
                  <a:srgbClr val="00B050"/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sz="2000" dirty="0">
                <a:solidFill>
                  <a:srgbClr val="00B050"/>
                </a:solidFill>
                <a:latin typeface="나눔스퀘어_ac Bold"/>
                <a:ea typeface="나눔스퀘어_ac Bold"/>
              </a:rPr>
              <a:t>판매대금회수지연의 </a:t>
            </a:r>
            <a:endParaRPr lang="en-US" altLang="ko-KR" sz="2000" dirty="0">
              <a:solidFill>
                <a:srgbClr val="00B050"/>
              </a:solidFill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r>
              <a:rPr lang="ko-KR" altLang="en-US" sz="2000" dirty="0">
                <a:solidFill>
                  <a:srgbClr val="00B050"/>
                </a:solidFill>
                <a:latin typeface="나눔스퀘어_ac Bold"/>
                <a:ea typeface="나눔스퀘어_ac Bold"/>
              </a:rPr>
              <a:t>비중을 원형그래프로 시각화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20083-2F70-47CE-9C8A-BB585A554DB8}"/>
              </a:ext>
            </a:extLst>
          </p:cNvPr>
          <p:cNvSpPr txBox="1"/>
          <p:nvPr/>
        </p:nvSpPr>
        <p:spPr>
          <a:xfrm>
            <a:off x="1178379" y="1612324"/>
            <a:ext cx="99722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ko-KR" altLang="en-US" sz="24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기업도산순위 탭</a:t>
            </a:r>
            <a:r>
              <a:rPr lang="en-US" altLang="ko-KR" sz="24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_</a:t>
            </a:r>
            <a:r>
              <a:rPr lang="ko-KR" altLang="en-US" sz="24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세부정보</a:t>
            </a:r>
            <a:r>
              <a:rPr lang="en-US" altLang="ko-KR" sz="2400" dirty="0">
                <a:latin typeface="나눔스퀘어_ac Bold"/>
                <a:ea typeface="나눔스퀘어_ac Bold"/>
              </a:rPr>
              <a:t>:</a:t>
            </a:r>
            <a:r>
              <a:rPr lang="ko-KR" altLang="en-US" sz="2400" dirty="0">
                <a:latin typeface="나눔스퀘어_ac Bold"/>
                <a:ea typeface="나눔스퀘어_ac Bold"/>
              </a:rPr>
              <a:t> 특정 기업에 대한 세부 분석정보 제공</a:t>
            </a:r>
            <a:endParaRPr lang="en-US" altLang="ko-KR" sz="2400" dirty="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r>
              <a:rPr lang="ko-KR" altLang="en-US" sz="2000" dirty="0">
                <a:latin typeface="나눔스퀘어_ac Bold"/>
                <a:ea typeface="나눔스퀘어_ac Bold"/>
              </a:rPr>
              <a:t>관련 설명과 그래프로 시각화한 자료까지 제공 </a:t>
            </a:r>
          </a:p>
        </p:txBody>
      </p:sp>
    </p:spTree>
    <p:extLst>
      <p:ext uri="{BB962C8B-B14F-4D97-AF65-F5344CB8AC3E}">
        <p14:creationId xmlns:p14="http://schemas.microsoft.com/office/powerpoint/2010/main" val="87078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EBA8DF6-BDE8-4605-BFF8-E113D1899580}"/>
              </a:ext>
            </a:extLst>
          </p:cNvPr>
          <p:cNvSpPr txBox="1"/>
          <p:nvPr/>
        </p:nvSpPr>
        <p:spPr>
          <a:xfrm>
            <a:off x="917917" y="2509391"/>
            <a:ext cx="9136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CAR: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데모영상 시청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89C97-D03A-4D4E-B80E-CF8F8CD77FA2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4.2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금주 진행사항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363588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7705" y="588668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5.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예 정 사 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A8DF6-BDE8-4605-BFF8-E113D1899580}"/>
              </a:ext>
            </a:extLst>
          </p:cNvPr>
          <p:cNvSpPr txBox="1"/>
          <p:nvPr/>
        </p:nvSpPr>
        <p:spPr>
          <a:xfrm>
            <a:off x="917917" y="2509391"/>
            <a:ext cx="91362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페이지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탭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레이아웃 수정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설명 추가</a:t>
            </a:r>
            <a:endParaRPr lang="en-US" altLang="ko-KR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>
              <a:defRPr/>
            </a:pPr>
            <a:r>
              <a:rPr lang="en-US" altLang="ko-KR" sz="28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- </a:t>
            </a:r>
            <a:r>
              <a:rPr lang="ko-KR" altLang="en-US" sz="28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소재지별 도산가능성</a:t>
            </a:r>
            <a:r>
              <a:rPr lang="en-US" altLang="ko-KR" sz="28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기업도산순위 탭 설명 추가</a:t>
            </a:r>
            <a:r>
              <a:rPr lang="en-US" altLang="ko-KR" sz="28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  <a:p>
            <a:pPr lvl="0">
              <a:defRPr/>
            </a:pPr>
            <a:r>
              <a:rPr lang="en-US" altLang="ko-KR" sz="28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-</a:t>
            </a:r>
            <a:r>
              <a:rPr lang="ko-KR" altLang="en-US" sz="28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기업도산순위 탭 레이아웃 수정</a:t>
            </a:r>
            <a:endParaRPr lang="en-US" altLang="ko-KR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>
              <a:defRPr/>
            </a:pP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50698" y="588668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latin typeface="나눔스퀘어_ac Bold"/>
                <a:ea typeface="나눔스퀘어_ac Bold"/>
              </a:rPr>
              <a:t>  6.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참고자료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0698" y="1858442"/>
            <a:ext cx="11841302" cy="4064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dirty="0" err="1">
                <a:latin typeface="나눔스퀘어_ac Bold"/>
                <a:ea typeface="나눔스퀘어_ac Bold"/>
              </a:rPr>
              <a:t>파이썬으로</a:t>
            </a:r>
            <a:r>
              <a:rPr lang="ko-KR" altLang="en-US" sz="2000" dirty="0">
                <a:latin typeface="나눔스퀘어_ac Bold"/>
                <a:ea typeface="나눔스퀘어_ac Bold"/>
              </a:rPr>
              <a:t> 데이터 주무르기</a:t>
            </a:r>
            <a:r>
              <a:rPr lang="ko-KR" altLang="en-US" sz="1600" dirty="0">
                <a:latin typeface="나눔스퀘어_ac Bold"/>
                <a:ea typeface="나눔스퀘어_ac Bold"/>
              </a:rPr>
              <a:t> 민형기</a:t>
            </a:r>
            <a:r>
              <a:rPr lang="en-US" altLang="ko-KR" sz="1600" dirty="0">
                <a:latin typeface="나눔스퀘어_ac Bold"/>
                <a:ea typeface="나눔스퀘어_ac Bold"/>
              </a:rPr>
              <a:t>, </a:t>
            </a:r>
            <a:r>
              <a:rPr lang="ko-KR" altLang="en-US" sz="1600" dirty="0" err="1">
                <a:latin typeface="나눔스퀘어_ac Bold"/>
                <a:ea typeface="나눔스퀘어_ac Bold"/>
              </a:rPr>
              <a:t>비제이퍼블릭</a:t>
            </a:r>
            <a:endParaRPr lang="ko-KR" altLang="en-US" sz="1600" dirty="0"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dirty="0">
                <a:latin typeface="나눔스퀘어_ac Bold"/>
                <a:ea typeface="나눔스퀘어_ac Bold"/>
              </a:rPr>
              <a:t>파이썬 라이브러리를 활용한 데이터 분석</a:t>
            </a:r>
            <a:r>
              <a:rPr lang="ko-KR" altLang="en-US" sz="1600" dirty="0">
                <a:latin typeface="나눔스퀘어_ac Bold"/>
                <a:ea typeface="나눔스퀘어_ac Bold"/>
              </a:rPr>
              <a:t> </a:t>
            </a:r>
            <a:r>
              <a:rPr lang="ko-KR" altLang="en-US" sz="1600" dirty="0" err="1">
                <a:latin typeface="나눔스퀘어_ac Bold"/>
                <a:ea typeface="나눔스퀘어_ac Bold"/>
              </a:rPr>
              <a:t>웨스</a:t>
            </a:r>
            <a:r>
              <a:rPr lang="ko-KR" altLang="en-US" sz="1600" dirty="0">
                <a:latin typeface="나눔스퀘어_ac Bold"/>
                <a:ea typeface="나눔스퀘어_ac Bold"/>
              </a:rPr>
              <a:t> </a:t>
            </a:r>
            <a:r>
              <a:rPr lang="ko-KR" altLang="en-US" sz="1600" dirty="0" err="1">
                <a:latin typeface="나눔스퀘어_ac Bold"/>
                <a:ea typeface="나눔스퀘어_ac Bold"/>
              </a:rPr>
              <a:t>맥키니</a:t>
            </a:r>
            <a:r>
              <a:rPr lang="en-US" altLang="ko-KR" sz="1600" dirty="0">
                <a:latin typeface="나눔스퀘어_ac Bold"/>
                <a:ea typeface="나눔스퀘어_ac Bold"/>
              </a:rPr>
              <a:t>, </a:t>
            </a:r>
            <a:r>
              <a:rPr lang="ko-KR" altLang="en-US" sz="1600" dirty="0" err="1">
                <a:latin typeface="나눔스퀘어_ac Bold"/>
                <a:ea typeface="나눔스퀘어_ac Bold"/>
              </a:rPr>
              <a:t>한빛미디어</a:t>
            </a:r>
            <a:endParaRPr lang="ko-KR" altLang="en-US" sz="1600" dirty="0"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 dirty="0">
                <a:latin typeface="나눔스퀘어_ac Bold"/>
                <a:ea typeface="나눔스퀘어_ac Bold"/>
              </a:rPr>
              <a:t>Django</a:t>
            </a:r>
            <a:r>
              <a:rPr lang="ko-KR" altLang="en-US" sz="2000" dirty="0">
                <a:latin typeface="나눔스퀘어_ac Bold"/>
                <a:ea typeface="나눔스퀘어_ac Bold"/>
              </a:rPr>
              <a:t>로 배우는 쉽고 빠른 웹 개발 </a:t>
            </a:r>
            <a:r>
              <a:rPr lang="en-US" altLang="ko-KR" sz="2000" dirty="0">
                <a:latin typeface="나눔스퀘어_ac Bold"/>
                <a:ea typeface="나눔스퀘어_ac Bold"/>
              </a:rPr>
              <a:t>: </a:t>
            </a:r>
            <a:r>
              <a:rPr lang="ko-KR" altLang="en-US" sz="2000" dirty="0">
                <a:latin typeface="나눔스퀘어_ac Bold"/>
                <a:ea typeface="나눔스퀘어_ac Bold"/>
              </a:rPr>
              <a:t>파이썬 웹 프로그래밍</a:t>
            </a:r>
            <a:r>
              <a:rPr lang="en-US" altLang="ko-KR" sz="1600" dirty="0">
                <a:latin typeface="나눔스퀘어_ac Bold"/>
                <a:ea typeface="나눔스퀘어_ac Bold"/>
              </a:rPr>
              <a:t> </a:t>
            </a:r>
            <a:r>
              <a:rPr lang="ko-KR" altLang="en-US" sz="1600" dirty="0">
                <a:latin typeface="나눔스퀘어_ac Bold"/>
                <a:ea typeface="나눔스퀘어_ac Bold"/>
              </a:rPr>
              <a:t>김석훈</a:t>
            </a:r>
            <a:r>
              <a:rPr lang="en-US" altLang="ko-KR" sz="1600" dirty="0">
                <a:latin typeface="나눔스퀘어_ac Bold"/>
                <a:ea typeface="나눔스퀘어_ac Bold"/>
              </a:rPr>
              <a:t>, </a:t>
            </a:r>
            <a:r>
              <a:rPr lang="ko-KR" altLang="en-US" sz="1600" dirty="0" err="1">
                <a:latin typeface="나눔스퀘어_ac Bold"/>
                <a:ea typeface="나눔스퀘어_ac Bold"/>
              </a:rPr>
              <a:t>한빛미디어</a:t>
            </a:r>
            <a:endParaRPr lang="en-US" altLang="ko-KR" sz="2000" dirty="0">
              <a:latin typeface="나눔스퀘어_ac Bold"/>
              <a:ea typeface="나눔스퀘어_ac Bold"/>
              <a:hlinkClick r:id="rId2" tooltip="https://m.blog.naver.com/PostView.nhn?blogId=wiseyoun07&amp;logNo=221135110180&amp;proxyReferer=https:%2F%2Fwww.google.com%2F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 dirty="0">
                <a:latin typeface="나눔스퀘어_ac Bold"/>
                <a:ea typeface="나눔스퀘어_ac Bold"/>
              </a:rPr>
              <a:t>ORACLE DB - POSTGRESQL</a:t>
            </a:r>
            <a:r>
              <a:rPr lang="ko-KR" altLang="en-US" sz="2000" dirty="0">
                <a:latin typeface="나눔스퀘어_ac Bold"/>
                <a:ea typeface="나눔스퀘어_ac Bold"/>
              </a:rPr>
              <a:t>간 </a:t>
            </a:r>
            <a:r>
              <a:rPr lang="ko-KR" altLang="en-US" sz="2000" dirty="0" err="1">
                <a:latin typeface="나눔스퀘어_ac Bold"/>
                <a:ea typeface="나눔스퀘어_ac Bold"/>
              </a:rPr>
              <a:t>쿼리문</a:t>
            </a:r>
            <a:r>
              <a:rPr lang="ko-KR" altLang="en-US" sz="2000" dirty="0">
                <a:latin typeface="나눔스퀘어_ac Bold"/>
                <a:ea typeface="나눔스퀘어_ac Bold"/>
              </a:rPr>
              <a:t> 변환</a:t>
            </a:r>
            <a:endParaRPr lang="en-US" altLang="ko-KR" sz="2000" dirty="0">
              <a:latin typeface="나눔스퀘어_ac Bold"/>
              <a:ea typeface="나눔스퀘어_ac Bold"/>
              <a:hlinkClick r:id="rId2" tooltip="https://m.blog.naver.com/PostView.nhn?blogId=wiseyoun07&amp;logNo=221135110180&amp;proxyReferer=https:%2F%2Fwww.google.com%2F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400" dirty="0">
                <a:latin typeface="나눔스퀘어_ac Bold"/>
                <a:ea typeface="나눔스퀘어_ac Bold"/>
                <a:hlinkClick r:id="rId2" tooltip="https://m.blog.naver.com/PostView.nhn?blogId=wiseyoun07&amp;logNo=221135110180&amp;proxyReferer=https:%2F%2Fwww.google.com%2F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(https://m.blog.naver.com/PostView.nhn?blogId=wiseyoun07&amp;logNo=221135110180&amp;proxyReferer=https:%2F%2Fwww.google.com%2F</a:t>
            </a:r>
            <a:r>
              <a:rPr lang="en-US" altLang="ko-KR" sz="1400" dirty="0">
                <a:latin typeface="나눔스퀘어_ac Bold"/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 dirty="0">
                <a:latin typeface="나눔스퀘어_ac Bold"/>
                <a:ea typeface="나눔스퀘어_ac Bold"/>
              </a:rPr>
              <a:t>DJANGO – ORACLE DB </a:t>
            </a:r>
            <a:r>
              <a:rPr lang="ko-KR" altLang="en-US" sz="2000" dirty="0">
                <a:latin typeface="나눔스퀘어_ac Bold"/>
                <a:ea typeface="나눔스퀘어_ac Bold"/>
              </a:rPr>
              <a:t>연동하기 </a:t>
            </a:r>
            <a:r>
              <a:rPr lang="en-US" altLang="ko-KR" sz="1400" dirty="0">
                <a:latin typeface="나눔스퀘어_ac Bold"/>
                <a:ea typeface="나눔스퀘어_ac Bold"/>
              </a:rPr>
              <a:t>(</a:t>
            </a:r>
            <a:r>
              <a:rPr lang="en-US" altLang="ko-KR" sz="1400" dirty="0">
                <a:latin typeface="나눔스퀘어_ac Bold"/>
                <a:ea typeface="나눔스퀘어_ac Bold"/>
                <a:hlinkClick r:id="rId3" tooltip="https://antilibrary.org/70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https://antilibrary.org/700</a:t>
            </a:r>
            <a:r>
              <a:rPr lang="en-US" altLang="ko-KR" sz="1400" dirty="0">
                <a:latin typeface="나눔스퀘어_ac Bold"/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 dirty="0">
                <a:latin typeface="나눔스퀘어_ac Bold"/>
                <a:ea typeface="나눔스퀘어_ac Bold"/>
              </a:rPr>
              <a:t>DJANGO – MySQL </a:t>
            </a:r>
            <a:r>
              <a:rPr lang="ko-KR" altLang="en-US" sz="2000" dirty="0">
                <a:latin typeface="나눔스퀘어_ac Bold"/>
                <a:ea typeface="나눔스퀘어_ac Bold"/>
              </a:rPr>
              <a:t>연동하기 </a:t>
            </a:r>
            <a:r>
              <a:rPr lang="en-US" altLang="ko-KR" sz="1400" dirty="0">
                <a:latin typeface="나눔스퀘어_ac Bold"/>
                <a:ea typeface="나눔스퀘어_ac Bold"/>
              </a:rPr>
              <a:t>(</a:t>
            </a:r>
            <a:r>
              <a:rPr lang="en-US" altLang="ko-KR" sz="1400" dirty="0">
                <a:latin typeface="나눔스퀘어_ac Bold"/>
                <a:ea typeface="나눔스퀘어_ac 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https://velog.io/@devmin/Django-MySQL-Connect</a:t>
            </a:r>
            <a:r>
              <a:rPr lang="en-US" altLang="ko-KR" sz="1400" dirty="0">
                <a:latin typeface="나눔스퀘어_ac Bold"/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en-US" sz="2000" dirty="0">
                <a:latin typeface="나눔스퀘어_ac Bold"/>
                <a:ea typeface="나눔스퀘어_ac Bold"/>
              </a:rPr>
              <a:t>CSV</a:t>
            </a:r>
            <a:r>
              <a:rPr lang="ko-KR" altLang="en-US" sz="2000" dirty="0">
                <a:latin typeface="나눔스퀘어_ac Bold"/>
                <a:ea typeface="나눔스퀘어_ac Bold"/>
              </a:rPr>
              <a:t>파일을 </a:t>
            </a:r>
            <a:r>
              <a:rPr lang="en-US" altLang="ko-KR" sz="2000" dirty="0">
                <a:latin typeface="나눔스퀘어_ac Bold"/>
                <a:ea typeface="나눔스퀘어_ac Bold"/>
              </a:rPr>
              <a:t>DJANGO</a:t>
            </a:r>
            <a:r>
              <a:rPr lang="ko-KR" altLang="en-US" sz="2000" dirty="0">
                <a:latin typeface="나눔스퀘어_ac Bold"/>
                <a:ea typeface="나눔스퀘어_ac Bold"/>
              </a:rPr>
              <a:t>로 가져오기</a:t>
            </a:r>
            <a:r>
              <a:rPr lang="ko-KR" altLang="en-US" sz="1400" dirty="0">
                <a:latin typeface="나눔스퀘어_ac Bold"/>
                <a:ea typeface="나눔스퀘어_ac Bold"/>
              </a:rPr>
              <a:t> </a:t>
            </a:r>
            <a:r>
              <a:rPr lang="en-US" altLang="ko-KR" sz="1400" dirty="0">
                <a:latin typeface="나눔스퀘어_ac Bold"/>
                <a:ea typeface="나눔스퀘어_ac Bold"/>
              </a:rPr>
              <a:t>(</a:t>
            </a:r>
            <a:r>
              <a:rPr lang="en-US" altLang="ko-KR" sz="1400" dirty="0">
                <a:latin typeface="나눔스퀘어_ac Bold"/>
                <a:ea typeface="나눔스퀘어_ac Bol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https://juneyr.dev/2018-02-19/make-bulk-update-from-csv-Django</a:t>
            </a:r>
            <a:r>
              <a:rPr lang="en-US" altLang="ko-KR" sz="1400" dirty="0">
                <a:latin typeface="나눔스퀘어_ac Bold"/>
                <a:ea typeface="나눔스퀘어_ac Bold"/>
              </a:rPr>
              <a:t>) 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en-US" sz="2000" dirty="0">
                <a:latin typeface="나눔스퀘어_ac Bold"/>
                <a:ea typeface="나눔스퀘어_ac Bold"/>
              </a:rPr>
              <a:t>CSV</a:t>
            </a:r>
            <a:r>
              <a:rPr lang="ko-KR" altLang="en-US" sz="2000" dirty="0">
                <a:latin typeface="나눔스퀘어_ac Bold"/>
                <a:ea typeface="나눔스퀘어_ac Bold"/>
              </a:rPr>
              <a:t>파일을 </a:t>
            </a:r>
            <a:r>
              <a:rPr lang="en-US" altLang="ko-KR" sz="2000" dirty="0">
                <a:latin typeface="나눔스퀘어_ac Bold"/>
                <a:ea typeface="나눔스퀘어_ac Bold"/>
              </a:rPr>
              <a:t>MySQL</a:t>
            </a:r>
            <a:r>
              <a:rPr lang="ko-KR" altLang="en-US" sz="2000" dirty="0">
                <a:latin typeface="나눔스퀘어_ac Bold"/>
                <a:ea typeface="나눔스퀘어_ac Bold"/>
              </a:rPr>
              <a:t>로 임포트하기 </a:t>
            </a:r>
            <a:r>
              <a:rPr lang="en-US" altLang="ko-KR" sz="1400" dirty="0">
                <a:latin typeface="나눔스퀘어_ac Bold"/>
                <a:ea typeface="나눔스퀘어_ac Bold"/>
              </a:rPr>
              <a:t>(</a:t>
            </a:r>
            <a:r>
              <a:rPr lang="en-US" altLang="ko-KR" sz="1400" dirty="0">
                <a:latin typeface="나눔스퀘어_ac Bold"/>
                <a:ea typeface="나눔스퀘어_ac Bold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https://moonlighting.tistory.com/140</a:t>
            </a:r>
            <a:r>
              <a:rPr lang="en-US" altLang="ko-KR" sz="1400" dirty="0">
                <a:latin typeface="나눔스퀘어_ac Bold"/>
                <a:ea typeface="나눔스퀘어_ac Bold"/>
              </a:rPr>
              <a:t>)</a:t>
            </a:r>
            <a:endParaRPr lang="en-US" altLang="en-US" sz="1400" dirty="0"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50698" y="588668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latin typeface="나눔스퀘어_ac Bold"/>
                <a:ea typeface="나눔스퀘어_ac Bold"/>
              </a:rPr>
              <a:t>  6.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참고자료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0698" y="1858442"/>
            <a:ext cx="11841302" cy="2231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 dirty="0">
                <a:latin typeface="나눔스퀘어_ac Bold"/>
                <a:ea typeface="나눔스퀘어_ac Bold"/>
              </a:rPr>
              <a:t>Django</a:t>
            </a:r>
            <a:r>
              <a:rPr lang="ko-KR" altLang="en-US" sz="2000" dirty="0">
                <a:latin typeface="나눔스퀘어_ac Bold"/>
                <a:ea typeface="나눔스퀘어_ac Bold"/>
              </a:rPr>
              <a:t>와 </a:t>
            </a:r>
            <a:r>
              <a:rPr lang="en-US" altLang="ko-KR" sz="2000" dirty="0">
                <a:latin typeface="나눔스퀘어_ac Bold"/>
                <a:ea typeface="나눔스퀘어_ac Bold"/>
              </a:rPr>
              <a:t>MySQL </a:t>
            </a:r>
            <a:r>
              <a:rPr lang="ko-KR" altLang="en-US" sz="2000" dirty="0">
                <a:latin typeface="나눔스퀘어_ac Bold"/>
                <a:ea typeface="나눔스퀘어_ac Bold"/>
              </a:rPr>
              <a:t>연동 </a:t>
            </a:r>
            <a:r>
              <a:rPr lang="en-US" altLang="ko-KR" sz="1400" dirty="0">
                <a:latin typeface="나눔스퀘어_ac Bold"/>
                <a:ea typeface="나눔스퀘어_ac Bold"/>
              </a:rPr>
              <a:t>(</a:t>
            </a:r>
            <a:r>
              <a:rPr lang="en-US" altLang="ko-KR" sz="1400" dirty="0">
                <a:latin typeface="나눔스퀘어_ac Bold"/>
                <a:ea typeface="나눔스퀘어_ac 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https://lsjsj92.tistory.com/480</a:t>
            </a:r>
            <a:r>
              <a:rPr lang="en-US" altLang="ko-KR" sz="1400" dirty="0">
                <a:latin typeface="나눔스퀘어_ac Bold"/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dirty="0">
                <a:latin typeface="나눔스퀘어_ac Bold"/>
                <a:ea typeface="나눔스퀘어_ac Bold"/>
              </a:rPr>
              <a:t>중소기업 부도율 관련기사</a:t>
            </a:r>
            <a:r>
              <a:rPr lang="en-US" altLang="ko-KR" sz="2000" dirty="0">
                <a:latin typeface="나눔스퀘어_ac Bold"/>
                <a:ea typeface="나눔스퀘어_ac Bold"/>
              </a:rPr>
              <a:t>(</a:t>
            </a:r>
            <a:r>
              <a:rPr lang="ko-KR" altLang="en-US" sz="2000" dirty="0" err="1">
                <a:latin typeface="나눔스퀘어_ac Bold"/>
                <a:ea typeface="나눔스퀘어_ac Bold"/>
              </a:rPr>
              <a:t>머니투데이</a:t>
            </a:r>
            <a:r>
              <a:rPr lang="en-US" altLang="ko-KR" sz="2000" dirty="0">
                <a:latin typeface="나눔스퀘어_ac Bold"/>
                <a:ea typeface="나눔스퀘어_ac Bold"/>
              </a:rPr>
              <a:t>)</a:t>
            </a:r>
            <a:r>
              <a:rPr lang="ko-KR" altLang="en-US" sz="2000" dirty="0">
                <a:latin typeface="나눔스퀘어_ac Bold"/>
                <a:ea typeface="나눔스퀘어_ac Bold"/>
              </a:rPr>
              <a:t> </a:t>
            </a:r>
            <a:r>
              <a:rPr lang="en-US" altLang="ko-KR" sz="1400" dirty="0">
                <a:latin typeface="나눔스퀘어_ac Bold"/>
                <a:ea typeface="나눔스퀘어_ac Bold"/>
              </a:rPr>
              <a:t>(</a:t>
            </a:r>
            <a:r>
              <a:rPr lang="en-US" altLang="ko-KR" sz="1400" dirty="0">
                <a:latin typeface="나눔스퀘어_ac Bold"/>
                <a:ea typeface="나눔스퀘어_ac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https://news.mt.co.kr/mtview.php?no=2017012415025747064</a:t>
            </a:r>
            <a:r>
              <a:rPr lang="en-US" altLang="ko-KR" sz="1400" dirty="0">
                <a:latin typeface="나눔스퀘어_ac Bold"/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 dirty="0">
                <a:latin typeface="나눔스퀘어_ac Bold"/>
                <a:ea typeface="나눔스퀘어_ac Bold"/>
              </a:rPr>
              <a:t>Django</a:t>
            </a:r>
            <a:r>
              <a:rPr lang="ko-KR" altLang="en-US" sz="2000" dirty="0">
                <a:latin typeface="나눔스퀘어_ac Bold"/>
                <a:ea typeface="나눔스퀘어_ac Bold"/>
              </a:rPr>
              <a:t>에서 차트 그리기 </a:t>
            </a:r>
            <a:r>
              <a:rPr lang="en-US" altLang="ko-KR" sz="1400" dirty="0">
                <a:latin typeface="나눔스퀘어_ac Bold"/>
                <a:ea typeface="나눔스퀘어_ac Bold"/>
              </a:rPr>
              <a:t>(</a:t>
            </a:r>
            <a:r>
              <a:rPr lang="en-US" altLang="ko-KR" sz="1400" dirty="0">
                <a:latin typeface="나눔스퀘어_ac Bold"/>
                <a:ea typeface="나눔스퀘어_ac Bold"/>
                <a:hlinkClick r:id="rId4" tooltip="https://dowtech.tistory.com/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https://dowtech.tistory.com/3</a:t>
            </a:r>
            <a:r>
              <a:rPr lang="en-US" altLang="ko-KR" sz="1400" dirty="0">
                <a:latin typeface="나눔스퀘어_ac Bold"/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 dirty="0">
                <a:latin typeface="나눔스퀘어_ac Bold"/>
                <a:ea typeface="나눔스퀘어_ac Bold"/>
              </a:rPr>
              <a:t>Django – D3 </a:t>
            </a:r>
            <a:r>
              <a:rPr lang="ko-KR" altLang="en-US" sz="2000" dirty="0">
                <a:latin typeface="나눔스퀘어_ac Bold"/>
                <a:ea typeface="나눔스퀘어_ac Bold"/>
              </a:rPr>
              <a:t>연동 </a:t>
            </a:r>
            <a:r>
              <a:rPr lang="en-US" altLang="ko-KR" sz="1400" dirty="0">
                <a:latin typeface="나눔스퀘어_ac Bold"/>
                <a:ea typeface="나눔스퀘어_ac Bold"/>
              </a:rPr>
              <a:t>(</a:t>
            </a:r>
            <a:r>
              <a:rPr lang="en-US" altLang="ko-KR" sz="1400" dirty="0">
                <a:latin typeface="나눔스퀘어_ac Bold"/>
                <a:ea typeface="나눔스퀘어_ac Bold"/>
                <a:hlinkClick r:id="rId5" tooltip="https://yongbeomkim.github.io/django/django-d3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https://yongbeomkim.github.io/django/django-d3/</a:t>
            </a:r>
            <a:r>
              <a:rPr lang="en-US" altLang="ko-KR" sz="1400" dirty="0">
                <a:latin typeface="나눔스퀘어_ac Bold"/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en-US" sz="14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151160648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0007" y="588668"/>
            <a:ext cx="59716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2. CAR: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목  적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680348" y="2133390"/>
            <a:ext cx="71200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/>
                <a:ea typeface="나눔스퀘어_ac Bold"/>
              </a:rPr>
              <a:t>중소기업 관련 데이터를 활용한</a:t>
            </a:r>
            <a:endParaRPr lang="en-US" altLang="ko-KR" sz="3200" dirty="0">
              <a:solidFill>
                <a:schemeClr val="tx1">
                  <a:lumMod val="95000"/>
                  <a:lumOff val="5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/>
                <a:ea typeface="나눔스퀘어_ac Bold"/>
              </a:rPr>
              <a:t>광주</a:t>
            </a:r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/>
                <a:ea typeface="나눔스퀘어_ac Bold"/>
              </a:rPr>
              <a:t>/</a:t>
            </a: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/>
                <a:ea typeface="나눔스퀘어_ac Bold"/>
              </a:rPr>
              <a:t>전남 중소기업의 도산 가능성 분석</a:t>
            </a:r>
            <a:endParaRPr lang="en-US" altLang="ko-KR" sz="3200" dirty="0">
              <a:solidFill>
                <a:schemeClr val="tx1">
                  <a:lumMod val="95000"/>
                  <a:lumOff val="5000"/>
                </a:schemeClr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5A650E-150B-4BF2-9DFC-0A0E8DB661D0}"/>
              </a:ext>
            </a:extLst>
          </p:cNvPr>
          <p:cNvSpPr/>
          <p:nvPr/>
        </p:nvSpPr>
        <p:spPr>
          <a:xfrm>
            <a:off x="1494693" y="3647392"/>
            <a:ext cx="930226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latin typeface="나눔스퀘어_ac Bold"/>
                <a:ea typeface="나눔스퀘어_ac Bold"/>
              </a:rPr>
              <a:t>기업의 유동성</a:t>
            </a:r>
            <a:r>
              <a:rPr lang="en-US" altLang="ko-KR" sz="2400" dirty="0">
                <a:latin typeface="나눔스퀘어_ac Bold"/>
                <a:ea typeface="나눔스퀘어_ac Bold"/>
              </a:rPr>
              <a:t>(</a:t>
            </a:r>
            <a:r>
              <a:rPr lang="ko-KR" altLang="en-US" sz="2400" dirty="0">
                <a:latin typeface="나눔스퀘어_ac Bold"/>
                <a:ea typeface="나눔스퀘어_ac Bold"/>
              </a:rPr>
              <a:t>자금 흐름</a:t>
            </a:r>
            <a:r>
              <a:rPr lang="en-US" altLang="ko-KR" sz="2400" dirty="0">
                <a:latin typeface="나눔스퀘어_ac Bold"/>
                <a:ea typeface="나눔스퀘어_ac Bold"/>
              </a:rPr>
              <a:t>) : </a:t>
            </a:r>
            <a:r>
              <a:rPr lang="ko-KR" altLang="en-US" sz="2400" dirty="0">
                <a:latin typeface="나눔스퀘어_ac Bold"/>
                <a:ea typeface="나눔스퀘어_ac Bold"/>
              </a:rPr>
              <a:t>도산 가능성의 핵심 요인</a:t>
            </a:r>
            <a:r>
              <a:rPr lang="en-US" altLang="ko-KR" sz="2400" dirty="0">
                <a:latin typeface="나눔스퀘어_ac Bold"/>
                <a:ea typeface="나눔스퀘어_ac Bold"/>
              </a:rPr>
              <a:t> </a:t>
            </a:r>
            <a:endParaRPr lang="en-US" altLang="ko-KR" sz="2400" b="1" u="sng" dirty="0"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en-US" altLang="ko-KR" sz="2000" b="1" u="sng" dirty="0">
                <a:latin typeface="나눔스퀘어_ac Bold"/>
                <a:ea typeface="나눔스퀘어_ac Bold"/>
              </a:rPr>
              <a:t>IMF : 1997~2001</a:t>
            </a:r>
          </a:p>
          <a:p>
            <a:pPr algn="ctr">
              <a:defRPr/>
            </a:pPr>
            <a:r>
              <a:rPr lang="ko-KR" altLang="en-US" sz="2000" b="1" u="sng" dirty="0">
                <a:latin typeface="나눔스퀘어_ac Bold"/>
                <a:ea typeface="나눔스퀘어_ac Bold"/>
              </a:rPr>
              <a:t>세계 금융위기 </a:t>
            </a:r>
            <a:r>
              <a:rPr lang="en-US" altLang="ko-KR" sz="2000" b="1" u="sng" dirty="0">
                <a:latin typeface="나눔스퀘어_ac Bold"/>
                <a:ea typeface="나눔스퀘어_ac Bold"/>
              </a:rPr>
              <a:t>: 2007~2008</a:t>
            </a:r>
          </a:p>
          <a:p>
            <a:pPr algn="ctr">
              <a:defRPr/>
            </a:pPr>
            <a:r>
              <a:rPr lang="ko-KR" altLang="en-US" sz="2000" b="1" u="sng" dirty="0">
                <a:latin typeface="나눔스퀘어_ac Bold"/>
                <a:ea typeface="나눔스퀘어_ac Bold"/>
              </a:rPr>
              <a:t>코로나</a:t>
            </a:r>
            <a:r>
              <a:rPr lang="en-US" altLang="ko-KR" sz="2000" b="1" u="sng" dirty="0">
                <a:latin typeface="나눔스퀘어_ac Bold"/>
                <a:ea typeface="나눔스퀘어_ac Bold"/>
              </a:rPr>
              <a:t>19(COVID-19) : 2019~2020(</a:t>
            </a:r>
            <a:r>
              <a:rPr lang="ko-KR" altLang="en-US" sz="2000" b="1" u="sng" dirty="0">
                <a:latin typeface="나눔스퀘어_ac Bold"/>
                <a:ea typeface="나눔스퀘어_ac Bold"/>
              </a:rPr>
              <a:t>현재</a:t>
            </a:r>
            <a:r>
              <a:rPr lang="en-US" altLang="ko-KR" sz="2000" b="1" u="sng" dirty="0">
                <a:latin typeface="나눔스퀘어_ac Bold"/>
                <a:ea typeface="나눔스퀘어_ac Bold"/>
              </a:rPr>
              <a:t>)</a:t>
            </a:r>
          </a:p>
          <a:p>
            <a:pPr algn="ctr">
              <a:defRPr/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400" b="1" u="sng" dirty="0">
                <a:latin typeface="나눔스퀘어_ac Bold"/>
                <a:ea typeface="나눔스퀘어_ac Bold"/>
              </a:rPr>
              <a:t>유동성 관련 요소와 그것으로 산출한 도산가능성을 </a:t>
            </a:r>
            <a:r>
              <a:rPr lang="ko-KR" altLang="en-US" sz="2400" b="1" u="sng" dirty="0" err="1">
                <a:latin typeface="나눔스퀘어_ac Bold"/>
                <a:ea typeface="나눔스퀘어_ac Bold"/>
              </a:rPr>
              <a:t>시각화하여</a:t>
            </a:r>
            <a:r>
              <a:rPr lang="ko-KR" altLang="en-US" sz="2400" b="1" u="sng" dirty="0">
                <a:latin typeface="나눔스퀘어_ac Bold"/>
                <a:ea typeface="나눔스퀘어_ac Bold"/>
              </a:rPr>
              <a:t> 보여줌으로써</a:t>
            </a:r>
            <a:endParaRPr lang="en-US" altLang="ko-KR" sz="2400" b="1" u="sng" dirty="0"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400" b="1" u="sng" dirty="0">
                <a:latin typeface="나눔스퀘어_ac Bold"/>
                <a:ea typeface="나눔스퀘어_ac Bold"/>
              </a:rPr>
              <a:t>기업은 자신의 취약 부분을 쉽게 알고 개선할 수 있음</a:t>
            </a:r>
            <a:endParaRPr lang="en-US" altLang="ko-KR" sz="2400" b="1" u="sng" dirty="0"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7705" y="588668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</a:t>
            </a:r>
            <a:r>
              <a:rPr lang="en-US" altLang="ko-KR" sz="3600" dirty="0" err="1">
                <a:latin typeface="나눔스퀘어_ac Bold"/>
                <a:ea typeface="나눔스퀘어_ac Bold"/>
              </a:rPr>
              <a:t>Github</a:t>
            </a:r>
            <a:endParaRPr lang="ko-KR" altLang="en-US" sz="3600" dirty="0">
              <a:latin typeface="나눔스퀘어_ac Bold"/>
              <a:ea typeface="나눔스퀘어_ac 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A8DF6-BDE8-4605-BFF8-E113D1899580}"/>
              </a:ext>
            </a:extLst>
          </p:cNvPr>
          <p:cNvSpPr txBox="1"/>
          <p:nvPr/>
        </p:nvSpPr>
        <p:spPr>
          <a:xfrm>
            <a:off x="917917" y="2509391"/>
            <a:ext cx="9136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hlinkClick r:id="rId2"/>
              </a:rPr>
              <a:t>https://github.com/cutiecrab/CAR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757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35E2F31-650D-4624-B8BD-EE8545A876EE}"/>
              </a:ext>
            </a:extLst>
          </p:cNvPr>
          <p:cNvSpPr/>
          <p:nvPr/>
        </p:nvSpPr>
        <p:spPr>
          <a:xfrm>
            <a:off x="3251485" y="2644170"/>
            <a:ext cx="56890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6000" dirty="0">
                <a:latin typeface="나눔스퀘어_ac Bold"/>
                <a:ea typeface="나눔스퀘어_ac Bold"/>
              </a:rPr>
              <a:t>Q &amp; A</a:t>
            </a:r>
            <a:endParaRPr lang="en-US" altLang="ko-KR" sz="3600" dirty="0">
              <a:latin typeface="나눔스퀘어_ac Bold"/>
              <a:ea typeface="나눔스퀘어_ac Bold"/>
            </a:endParaRPr>
          </a:p>
          <a:p>
            <a:pPr lvl="0" algn="ctr">
              <a:defRPr lang="ko-KR" altLang="en-US"/>
            </a:pPr>
            <a:r>
              <a:rPr lang="ko-KR" altLang="en-US" sz="3600" dirty="0">
                <a:latin typeface="나눔스퀘어_ac Bold"/>
                <a:ea typeface="나눔스퀘어_ac Bold"/>
              </a:rPr>
              <a:t>감사합니다</a:t>
            </a:r>
            <a:r>
              <a:rPr lang="en-US" altLang="ko-KR" sz="3600" dirty="0">
                <a:latin typeface="나눔스퀘어_ac Bold"/>
                <a:ea typeface="나눔스퀘어_ac Bold"/>
              </a:rPr>
              <a:t>.</a:t>
            </a:r>
            <a:endParaRPr lang="en-US" altLang="ko-KR" sz="4800" dirty="0"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25377548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7705" y="588668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en-US" altLang="ko-KR" sz="3600" dirty="0">
                <a:latin typeface="나눔스퀘어_ac Bold"/>
                <a:ea typeface="나눔스퀘어_ac Bold"/>
              </a:rPr>
              <a:t>  </a:t>
            </a:r>
            <a:r>
              <a:rPr lang="ko-KR" altLang="en-US" sz="3600" dirty="0">
                <a:latin typeface="나눔스퀘어_ac Bold"/>
                <a:ea typeface="나눔스퀘어_ac Bold"/>
              </a:rPr>
              <a:t>공모전 선정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2217" y="1676872"/>
            <a:ext cx="8871437" cy="635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endParaRPr lang="ko-KR" altLang="en-US" sz="3600">
              <a:latin typeface="나눔스퀘어_ac Bold"/>
              <a:ea typeface="나눔스퀘어_ac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822" y="1676872"/>
            <a:ext cx="110773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ko-KR" altLang="en-US" sz="2800" dirty="0">
                <a:latin typeface="나눔스퀘어_ac Bold"/>
                <a:ea typeface="나눔스퀘어_ac Bold"/>
              </a:rPr>
              <a:t>한국정보화진흥원 주관 공공데이터 활용 창업 지원 협업 프로젝트</a:t>
            </a:r>
          </a:p>
          <a:p>
            <a:pPr>
              <a:defRPr lang="ko-KR"/>
            </a:pPr>
            <a:r>
              <a:rPr lang="en-US" altLang="ko-KR" sz="1400" dirty="0">
                <a:latin typeface="나눔스퀘어_ac Bold"/>
                <a:ea typeface="나눔스퀘어_ac Bold"/>
              </a:rPr>
              <a:t>(</a:t>
            </a:r>
            <a:r>
              <a:rPr lang="en-US" altLang="ko-KR" sz="1600" u="sng" dirty="0">
                <a:hlinkClick r:id="rId2"/>
              </a:rPr>
              <a:t>https://m.post.naver.com/viewer/postView.nhn?volumeNo=27655737&amp;memberNo=36383232&amp;vType=VERTICAL</a:t>
            </a:r>
            <a:r>
              <a:rPr lang="en-US" altLang="ko-KR" sz="1400" dirty="0">
                <a:latin typeface="나눔스퀘어_ac Bold"/>
                <a:ea typeface="나눔스퀘어_ac Bold"/>
              </a:rPr>
              <a:t>)</a:t>
            </a:r>
            <a:endParaRPr lang="ko-KR" altLang="en-US" sz="1400" dirty="0">
              <a:latin typeface="나눔스퀘어_ac Bold"/>
              <a:ea typeface="나눔스퀘어_ac Bold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1BC8B0E-DDA2-49C7-940B-F66B1A3ED1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51" b="90654"/>
          <a:stretch/>
        </p:blipFill>
        <p:spPr bwMode="auto">
          <a:xfrm>
            <a:off x="879332" y="2622230"/>
            <a:ext cx="4149868" cy="113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E0AF13-7D29-419C-BB94-7DE116343562}"/>
              </a:ext>
            </a:extLst>
          </p:cNvPr>
          <p:cNvSpPr txBox="1"/>
          <p:nvPr/>
        </p:nvSpPr>
        <p:spPr>
          <a:xfrm>
            <a:off x="879331" y="3928393"/>
            <a:ext cx="10423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창업 아이디어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상권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정보 데이터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/API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활용하여 상가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상권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분석하여 상권의 입지를 추천해주는 서비스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6FA7F-8AC4-474F-9A7D-502DCC26CB8C}"/>
              </a:ext>
            </a:extLst>
          </p:cNvPr>
          <p:cNvSpPr txBox="1"/>
          <p:nvPr/>
        </p:nvSpPr>
        <p:spPr>
          <a:xfrm>
            <a:off x="879331" y="4649243"/>
            <a:ext cx="108078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특정영역 내의 경쟁 수준을 파악하는 것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즉 상권 분석이 점포를 내려는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창업가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사업가들에게 매우 중요함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데이터를 통해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상권 입지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경쟁 여부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수익 분석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점포 이력 등을 통해 특정 업종에 대한 좋은 상권이 어디인지를 분석하여 추천해 줄 수 있음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비슷한 서비스와 차별화를 위해 유동인구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공공주차장 정보 등의 데이터도 이용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(ex)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공공주차장이 많을 경우 차를 세워 두고 가까운 곳을 걸어가는 사람들이 많음을 유추할 수 있음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간식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먹거리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점포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9502485-E50F-4FE6-A5DB-12EC76FE8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579" y="2588031"/>
            <a:ext cx="2464681" cy="11721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702947C-A0E7-4040-9598-97835E5DD6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8235" y="2622230"/>
            <a:ext cx="2935639" cy="11302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44E8A8-D8EC-41AF-A46E-115C38FDE863}"/>
              </a:ext>
            </a:extLst>
          </p:cNvPr>
          <p:cNvSpPr txBox="1"/>
          <p:nvPr/>
        </p:nvSpPr>
        <p:spPr>
          <a:xfrm>
            <a:off x="5656825" y="3743780"/>
            <a:ext cx="485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공공데이터포털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6"/>
              </a:rPr>
              <a:t>www.data.go.kr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상가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상권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정보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API /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FBC2170-D842-411F-BAF3-2DF4D1D63487}"/>
              </a:ext>
            </a:extLst>
          </p:cNvPr>
          <p:cNvSpPr/>
          <p:nvPr/>
        </p:nvSpPr>
        <p:spPr>
          <a:xfrm>
            <a:off x="350006" y="588668"/>
            <a:ext cx="11333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2. CAR: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목  적</a:t>
            </a:r>
            <a:r>
              <a:rPr lang="en-US" altLang="ko-KR" sz="2800" dirty="0">
                <a:latin typeface="나눔스퀘어_ac Bold"/>
                <a:ea typeface="나눔스퀘어_ac Bold"/>
              </a:rPr>
              <a:t>_ 2.1 CAR: </a:t>
            </a:r>
            <a:r>
              <a:rPr lang="ko-KR" altLang="en-US" sz="2800" dirty="0">
                <a:latin typeface="나눔스퀘어_ac Bold"/>
                <a:ea typeface="나눔스퀘어_ac Bold"/>
              </a:rPr>
              <a:t>프로젝트 소개</a:t>
            </a:r>
            <a:r>
              <a:rPr lang="en-US" altLang="ko-KR" sz="2800" dirty="0">
                <a:latin typeface="나눔스퀘어_ac Bold"/>
                <a:ea typeface="나눔스퀘어_ac Bold"/>
              </a:rPr>
              <a:t>,  </a:t>
            </a:r>
            <a:r>
              <a:rPr lang="ko-KR" altLang="en-US" sz="2800" dirty="0">
                <a:latin typeface="나눔스퀘어_ac Bold"/>
                <a:ea typeface="나눔스퀘어_ac Bold"/>
              </a:rPr>
              <a:t>필요성과 기대효과</a:t>
            </a:r>
            <a:endParaRPr lang="ko-KR" altLang="en-US" sz="3600" dirty="0">
              <a:latin typeface="나눔스퀘어_ac Bold"/>
              <a:ea typeface="나눔스퀘어_ac Bold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D2B5C4-25E6-4F62-A6FB-D7AA71C2FDF8}"/>
              </a:ext>
            </a:extLst>
          </p:cNvPr>
          <p:cNvSpPr/>
          <p:nvPr/>
        </p:nvSpPr>
        <p:spPr>
          <a:xfrm>
            <a:off x="0" y="2047804"/>
            <a:ext cx="2463528" cy="5544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97C2D3-C919-4188-8FBC-3664DD6DF46E}"/>
              </a:ext>
            </a:extLst>
          </p:cNvPr>
          <p:cNvSpPr/>
          <p:nvPr/>
        </p:nvSpPr>
        <p:spPr>
          <a:xfrm>
            <a:off x="2463529" y="1731884"/>
            <a:ext cx="82559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중소기업 관련 데이터를 가공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,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 산출한 도산 가능성과 관련 지표를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그래프를 활용하여 시각화하고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간단한 설명을 웹 사이트를 통해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보여주는 </a:t>
            </a:r>
            <a:r>
              <a:rPr lang="ko-KR" altLang="en-US" sz="2400" dirty="0">
                <a:solidFill>
                  <a:srgbClr val="0000FF"/>
                </a:solidFill>
                <a:latin typeface="나눔스퀘어_ac Bold"/>
                <a:ea typeface="나눔스퀘어_ac Bold"/>
              </a:rPr>
              <a:t>웹 서비스 형태</a:t>
            </a:r>
            <a:endParaRPr lang="en-US" altLang="ko-KR" sz="2400" dirty="0">
              <a:solidFill>
                <a:srgbClr val="0000FF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7EBB90-1527-458B-A6AA-5E80C7A475A6}"/>
              </a:ext>
            </a:extLst>
          </p:cNvPr>
          <p:cNvSpPr/>
          <p:nvPr/>
        </p:nvSpPr>
        <p:spPr>
          <a:xfrm>
            <a:off x="2463529" y="3255685"/>
            <a:ext cx="82559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상대적으로 규모가 큰 대기업과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중견기업에 비해 중소기업은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..</a:t>
            </a:r>
          </a:p>
          <a:p>
            <a:pPr algn="ctr">
              <a:defRPr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1.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기업의 유동성 측면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자금 흐름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)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에서 상대적으로 불안함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시중에 공개된 관련 지표가 부족하거나 없는 상태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696962D-FEE6-4B2A-894C-452CFF9C4015}"/>
              </a:ext>
            </a:extLst>
          </p:cNvPr>
          <p:cNvSpPr/>
          <p:nvPr/>
        </p:nvSpPr>
        <p:spPr>
          <a:xfrm>
            <a:off x="2463528" y="4720502"/>
            <a:ext cx="825597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latin typeface="나눔스퀘어_ac Bold"/>
                <a:ea typeface="나눔스퀘어_ac Bold"/>
              </a:rPr>
              <a:t>기업의 유동성 관련 지표로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산출한 도산가능성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취약 요소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 </a:t>
            </a:r>
          </a:p>
          <a:p>
            <a:pPr algn="ctr">
              <a:defRPr/>
            </a:pPr>
            <a:r>
              <a:rPr lang="ko-KR" altLang="en-US" sz="2400" dirty="0">
                <a:solidFill>
                  <a:srgbClr val="0000FF"/>
                </a:solidFill>
                <a:latin typeface="나눔스퀘어_ac Bold"/>
                <a:ea typeface="나눔스퀘어_ac Bold"/>
              </a:rPr>
              <a:t>특정 기업의 도산 가능성이 평균 대비 어느 수치인지</a:t>
            </a:r>
            <a:r>
              <a:rPr lang="en-US" altLang="ko-KR" sz="2400" dirty="0">
                <a:solidFill>
                  <a:srgbClr val="0000FF"/>
                </a:solidFill>
                <a:latin typeface="나눔스퀘어_ac Bold"/>
                <a:ea typeface="나눔스퀘어_ac Bold"/>
              </a:rPr>
              <a:t>,</a:t>
            </a:r>
          </a:p>
          <a:p>
            <a:pPr algn="ctr">
              <a:defRPr/>
            </a:pPr>
            <a:r>
              <a:rPr lang="ko-KR" altLang="en-US" sz="2400" dirty="0">
                <a:solidFill>
                  <a:srgbClr val="0000FF"/>
                </a:solidFill>
                <a:latin typeface="나눔스퀘어_ac Bold"/>
                <a:ea typeface="나눔스퀘어_ac Bold"/>
              </a:rPr>
              <a:t>또 어떤 요소가 취약한지를 시각화 자료로 제공</a:t>
            </a:r>
            <a:endParaRPr lang="en-US" altLang="ko-KR" sz="2400" dirty="0">
              <a:solidFill>
                <a:srgbClr val="0000FF"/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000" dirty="0">
                <a:latin typeface="나눔스퀘어_ac Bold"/>
                <a:ea typeface="나눔스퀘어_ac Bold"/>
              </a:rPr>
              <a:t>기업이 자신의 단점을 보완하여 도산 확률을 줄일 수 있으며</a:t>
            </a:r>
            <a:endParaRPr lang="en-US" altLang="ko-KR" sz="2000" dirty="0"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중소기업에 투자할 의향이 있는 사람들이 활용할 수 있음 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0FB622-E89B-4128-B874-67CA02E8E884}"/>
              </a:ext>
            </a:extLst>
          </p:cNvPr>
          <p:cNvSpPr/>
          <p:nvPr/>
        </p:nvSpPr>
        <p:spPr>
          <a:xfrm>
            <a:off x="0" y="3548091"/>
            <a:ext cx="2463528" cy="5544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4C8BC62-BBCA-423A-A58C-746A80C7A497}"/>
              </a:ext>
            </a:extLst>
          </p:cNvPr>
          <p:cNvSpPr/>
          <p:nvPr/>
        </p:nvSpPr>
        <p:spPr>
          <a:xfrm>
            <a:off x="0" y="5310884"/>
            <a:ext cx="2463528" cy="5544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065EFE-C032-442D-AABA-2A729DC96EC1}"/>
              </a:ext>
            </a:extLst>
          </p:cNvPr>
          <p:cNvSpPr/>
          <p:nvPr/>
        </p:nvSpPr>
        <p:spPr>
          <a:xfrm>
            <a:off x="-107580" y="3595683"/>
            <a:ext cx="3291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WHY?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7976C2-5F7F-45CE-A02B-2A83A3F91D59}"/>
              </a:ext>
            </a:extLst>
          </p:cNvPr>
          <p:cNvSpPr/>
          <p:nvPr/>
        </p:nvSpPr>
        <p:spPr>
          <a:xfrm>
            <a:off x="-107580" y="5353218"/>
            <a:ext cx="3291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HOW?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4E5358-EC59-40F4-B8D6-F1F23E6F372B}"/>
              </a:ext>
            </a:extLst>
          </p:cNvPr>
          <p:cNvSpPr/>
          <p:nvPr/>
        </p:nvSpPr>
        <p:spPr>
          <a:xfrm>
            <a:off x="-107580" y="2089162"/>
            <a:ext cx="3291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WHAT?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C12D3E-0B8D-4C25-99F8-4709EBFEA5FC}"/>
              </a:ext>
            </a:extLst>
          </p:cNvPr>
          <p:cNvSpPr/>
          <p:nvPr/>
        </p:nvSpPr>
        <p:spPr>
          <a:xfrm>
            <a:off x="2088776" y="2047641"/>
            <a:ext cx="374752" cy="55448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800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E55D5E-26FC-42B3-8810-B224828BCCD0}"/>
              </a:ext>
            </a:extLst>
          </p:cNvPr>
          <p:cNvSpPr/>
          <p:nvPr/>
        </p:nvSpPr>
        <p:spPr>
          <a:xfrm>
            <a:off x="2088776" y="3548904"/>
            <a:ext cx="374752" cy="55448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800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481FC57-35F8-4E7F-A90C-53DD320025D5}"/>
              </a:ext>
            </a:extLst>
          </p:cNvPr>
          <p:cNvSpPr/>
          <p:nvPr/>
        </p:nvSpPr>
        <p:spPr>
          <a:xfrm>
            <a:off x="2088776" y="5311534"/>
            <a:ext cx="374752" cy="55448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800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8052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E8C9E9-FD79-487B-9F31-9F094503DC7A}"/>
              </a:ext>
            </a:extLst>
          </p:cNvPr>
          <p:cNvSpPr/>
          <p:nvPr/>
        </p:nvSpPr>
        <p:spPr>
          <a:xfrm>
            <a:off x="348478" y="588668"/>
            <a:ext cx="110162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3. CAR: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발 환 경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3.1 CAR: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개발 환경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전체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)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5F777D-806B-4091-9CB9-9F99E6E0AFB9}"/>
              </a:ext>
            </a:extLst>
          </p:cNvPr>
          <p:cNvSpPr/>
          <p:nvPr/>
        </p:nvSpPr>
        <p:spPr>
          <a:xfrm>
            <a:off x="1096110" y="3642244"/>
            <a:ext cx="2282749" cy="8835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가공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프로그래밍 언어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(IDE)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B8F564-8088-443E-8621-DD0EBB479E78}"/>
              </a:ext>
            </a:extLst>
          </p:cNvPr>
          <p:cNvSpPr/>
          <p:nvPr/>
        </p:nvSpPr>
        <p:spPr>
          <a:xfrm>
            <a:off x="3718968" y="3642243"/>
            <a:ext cx="2282749" cy="8835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저장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데이터베이스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90748B-B160-40A5-AE62-A7896BCA31C5}"/>
              </a:ext>
            </a:extLst>
          </p:cNvPr>
          <p:cNvSpPr/>
          <p:nvPr/>
        </p:nvSpPr>
        <p:spPr>
          <a:xfrm>
            <a:off x="6341824" y="3642244"/>
            <a:ext cx="2282749" cy="8835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사이트 빌드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프레임워크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(IDE)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F54BB-0BD9-4993-BABF-CCAC1B346671}"/>
              </a:ext>
            </a:extLst>
          </p:cNvPr>
          <p:cNvSpPr/>
          <p:nvPr/>
        </p:nvSpPr>
        <p:spPr>
          <a:xfrm>
            <a:off x="8964680" y="3642243"/>
            <a:ext cx="2282749" cy="8835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서버 릴리즈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어플리케이션 배치 모델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3A53D04-EDE9-46A1-A8AB-D291E021771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378859" y="4084013"/>
            <a:ext cx="340109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F4B0623-85CF-44C3-B256-5645FF5656E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001717" y="4084013"/>
            <a:ext cx="340107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2850330-13EF-4E0A-BDF9-AC22A82D9CE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624573" y="4084013"/>
            <a:ext cx="340107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CA0B7A-A73E-41BC-AA72-D6622B1D6D8C}"/>
              </a:ext>
            </a:extLst>
          </p:cNvPr>
          <p:cNvSpPr/>
          <p:nvPr/>
        </p:nvSpPr>
        <p:spPr>
          <a:xfrm>
            <a:off x="1096110" y="2433500"/>
            <a:ext cx="2282749" cy="8835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운영체제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(OS)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55A3944-88F8-44FC-A268-CBF9F48AAB11}"/>
              </a:ext>
            </a:extLst>
          </p:cNvPr>
          <p:cNvCxnSpPr>
            <a:cxnSpLocks/>
            <a:stCxn id="28" idx="2"/>
            <a:endCxn id="5" idx="0"/>
          </p:cNvCxnSpPr>
          <p:nvPr/>
        </p:nvCxnSpPr>
        <p:spPr>
          <a:xfrm>
            <a:off x="2237485" y="3317039"/>
            <a:ext cx="0" cy="32520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CAE604E-57B7-4D6F-8105-56AEA4D8353C}"/>
              </a:ext>
            </a:extLst>
          </p:cNvPr>
          <p:cNvSpPr/>
          <p:nvPr/>
        </p:nvSpPr>
        <p:spPr>
          <a:xfrm>
            <a:off x="3520412" y="2582881"/>
            <a:ext cx="23143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나눔스퀘어_ac Bold"/>
                <a:ea typeface="나눔스퀘어_ac Bold"/>
              </a:rPr>
              <a:t>MS windows 10</a:t>
            </a:r>
          </a:p>
          <a:p>
            <a:pPr algn="ctr"/>
            <a:r>
              <a:rPr lang="en-US" altLang="ko-KR" sz="1400" dirty="0">
                <a:latin typeface="나눔스퀘어_ac Bold"/>
                <a:ea typeface="나눔스퀘어_ac Bold"/>
              </a:rPr>
              <a:t>(Education, Build 18362)</a:t>
            </a:r>
            <a:endParaRPr lang="ko-KR" altLang="en-US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E84C28B-4B6E-42EE-9F36-62D11A109910}"/>
              </a:ext>
            </a:extLst>
          </p:cNvPr>
          <p:cNvSpPr/>
          <p:nvPr/>
        </p:nvSpPr>
        <p:spPr>
          <a:xfrm>
            <a:off x="1096110" y="4590293"/>
            <a:ext cx="22942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나눔스퀘어_ac Bold"/>
                <a:ea typeface="나눔스퀘어_ac Bold"/>
              </a:rPr>
              <a:t>Python</a:t>
            </a:r>
            <a:r>
              <a:rPr lang="ko-KR" altLang="en-US" dirty="0">
                <a:latin typeface="나눔스퀘어_ac Bold"/>
                <a:ea typeface="나눔스퀘어_ac Bold"/>
              </a:rPr>
              <a:t> </a:t>
            </a:r>
            <a:r>
              <a:rPr lang="en-US" altLang="ko-KR" dirty="0">
                <a:latin typeface="나눔스퀘어_ac Bold"/>
                <a:ea typeface="나눔스퀘어_ac Bold"/>
              </a:rPr>
              <a:t>3.7</a:t>
            </a:r>
          </a:p>
          <a:p>
            <a:pPr algn="ctr"/>
            <a:r>
              <a:rPr lang="en-US" altLang="ko-KR" sz="1400" dirty="0">
                <a:latin typeface="나눔스퀘어_ac Bold"/>
                <a:ea typeface="나눔스퀘어_ac Bold"/>
              </a:rPr>
              <a:t>(</a:t>
            </a:r>
            <a:r>
              <a:rPr lang="en-US" altLang="ko-KR" sz="1400" dirty="0" err="1">
                <a:latin typeface="나눔스퀘어_ac Bold"/>
                <a:ea typeface="나눔스퀘어_ac Bold"/>
              </a:rPr>
              <a:t>Jupyter</a:t>
            </a:r>
            <a:r>
              <a:rPr lang="en-US" altLang="ko-KR" sz="1400" dirty="0">
                <a:latin typeface="나눔스퀘어_ac Bold"/>
                <a:ea typeface="나눔스퀘어_ac Bold"/>
              </a:rPr>
              <a:t> Notebook 6.0.0)</a:t>
            </a:r>
            <a:endParaRPr lang="ko-KR" altLang="en-US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16A44DC-29E3-4E94-B11F-1B6DBB253DA6}"/>
              </a:ext>
            </a:extLst>
          </p:cNvPr>
          <p:cNvSpPr/>
          <p:nvPr/>
        </p:nvSpPr>
        <p:spPr>
          <a:xfrm>
            <a:off x="4190126" y="4713403"/>
            <a:ext cx="1340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나눔스퀘어_ac Bold"/>
                <a:ea typeface="나눔스퀘어_ac Bold"/>
              </a:rPr>
              <a:t>MySQL 8.0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07F31D2-C42E-440D-876A-8116AABE9D0D}"/>
              </a:ext>
            </a:extLst>
          </p:cNvPr>
          <p:cNvSpPr/>
          <p:nvPr/>
        </p:nvSpPr>
        <p:spPr>
          <a:xfrm>
            <a:off x="6146229" y="4590293"/>
            <a:ext cx="267393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나눔스퀘어_ac Bold"/>
                <a:ea typeface="나눔스퀘어_ac Bold"/>
              </a:rPr>
              <a:t>Django 2.1.1</a:t>
            </a:r>
          </a:p>
          <a:p>
            <a:pPr algn="ctr"/>
            <a:r>
              <a:rPr lang="en-US" altLang="ko-KR" sz="1600" dirty="0">
                <a:latin typeface="나눔스퀘어_ac Bold"/>
                <a:ea typeface="나눔스퀘어_ac Bold"/>
              </a:rPr>
              <a:t>(</a:t>
            </a:r>
            <a:r>
              <a:rPr lang="en-US" altLang="ko-KR" sz="1400" dirty="0">
                <a:latin typeface="나눔스퀘어_ac Bold"/>
                <a:ea typeface="나눔스퀘어_ac Bold"/>
              </a:rPr>
              <a:t>MS Visual Studio Code 1.4.5)</a:t>
            </a:r>
            <a:endParaRPr lang="en-US" altLang="ko-KR" sz="1200" dirty="0">
              <a:latin typeface="나눔스퀘어_ac Bold"/>
              <a:ea typeface="나눔스퀘어_ac Bold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7ACF94-ED32-4D6F-9383-A73B617CA3AF}"/>
              </a:ext>
            </a:extLst>
          </p:cNvPr>
          <p:cNvSpPr/>
          <p:nvPr/>
        </p:nvSpPr>
        <p:spPr>
          <a:xfrm>
            <a:off x="1096110" y="2433501"/>
            <a:ext cx="278193" cy="278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C68E66C-DCB1-424E-900D-DDB7B349D74F}"/>
              </a:ext>
            </a:extLst>
          </p:cNvPr>
          <p:cNvSpPr/>
          <p:nvPr/>
        </p:nvSpPr>
        <p:spPr>
          <a:xfrm>
            <a:off x="1096110" y="3633972"/>
            <a:ext cx="278193" cy="278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BCC6540-BEC7-404C-87F2-33ABDE4A8670}"/>
              </a:ext>
            </a:extLst>
          </p:cNvPr>
          <p:cNvSpPr/>
          <p:nvPr/>
        </p:nvSpPr>
        <p:spPr>
          <a:xfrm>
            <a:off x="3718968" y="3633972"/>
            <a:ext cx="278193" cy="278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FD4D973-507C-4B4B-B27D-C082B968ED62}"/>
              </a:ext>
            </a:extLst>
          </p:cNvPr>
          <p:cNvSpPr/>
          <p:nvPr/>
        </p:nvSpPr>
        <p:spPr>
          <a:xfrm>
            <a:off x="6341824" y="3633972"/>
            <a:ext cx="278193" cy="278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2B7659C-1160-4FFB-A160-4E155CBEF57B}"/>
              </a:ext>
            </a:extLst>
          </p:cNvPr>
          <p:cNvSpPr/>
          <p:nvPr/>
        </p:nvSpPr>
        <p:spPr>
          <a:xfrm>
            <a:off x="8964680" y="3633972"/>
            <a:ext cx="278193" cy="278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ADA2856-2726-4157-AAD7-EF025F8BA249}"/>
              </a:ext>
            </a:extLst>
          </p:cNvPr>
          <p:cNvSpPr/>
          <p:nvPr/>
        </p:nvSpPr>
        <p:spPr>
          <a:xfrm>
            <a:off x="9242873" y="4698014"/>
            <a:ext cx="1730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나눔스퀘어_ac Bold"/>
                <a:ea typeface="나눔스퀘어_ac Bold"/>
              </a:rPr>
              <a:t>Heroku 7.41.1</a:t>
            </a:r>
          </a:p>
        </p:txBody>
      </p:sp>
    </p:spTree>
    <p:extLst>
      <p:ext uri="{BB962C8B-B14F-4D97-AF65-F5344CB8AC3E}">
        <p14:creationId xmlns:p14="http://schemas.microsoft.com/office/powerpoint/2010/main" val="144268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791E6E-2FA5-4A16-AF1B-69AFED081E0D}"/>
              </a:ext>
            </a:extLst>
          </p:cNvPr>
          <p:cNvSpPr/>
          <p:nvPr/>
        </p:nvSpPr>
        <p:spPr>
          <a:xfrm>
            <a:off x="348478" y="588668"/>
            <a:ext cx="110162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3. CAR: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발 환 경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3.2 CAR: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개발 환경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세부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)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1887707-670D-4424-8E14-28CAE57FA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587003"/>
              </p:ext>
            </p:extLst>
          </p:nvPr>
        </p:nvGraphicFramePr>
        <p:xfrm>
          <a:off x="348479" y="1847838"/>
          <a:ext cx="11511827" cy="4421491"/>
        </p:xfrm>
        <a:graphic>
          <a:graphicData uri="http://schemas.openxmlformats.org/drawingml/2006/table">
            <a:tbl>
              <a:tblPr/>
              <a:tblGrid>
                <a:gridCol w="5801309">
                  <a:extLst>
                    <a:ext uri="{9D8B030D-6E8A-4147-A177-3AD203B41FA5}">
                      <a16:colId xmlns:a16="http://schemas.microsoft.com/office/drawing/2014/main" val="2795517208"/>
                    </a:ext>
                  </a:extLst>
                </a:gridCol>
                <a:gridCol w="5710518">
                  <a:extLst>
                    <a:ext uri="{9D8B030D-6E8A-4147-A177-3AD203B41FA5}">
                      <a16:colId xmlns:a16="http://schemas.microsoft.com/office/drawing/2014/main" val="3492323563"/>
                    </a:ext>
                  </a:extLst>
                </a:gridCol>
              </a:tblGrid>
              <a:tr h="52221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 발 환 경</a:t>
                      </a:r>
                      <a:endParaRPr lang="en-US" sz="1600" b="1" kern="0" spc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설    명</a:t>
                      </a:r>
                      <a:endParaRPr lang="en-US" sz="1600" b="1" kern="0" spc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574076"/>
                  </a:ext>
                </a:extLst>
              </a:tr>
              <a:tr h="7906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1. MS Windows 10 (Education, Build 18362)</a:t>
                      </a: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대한민국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타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OS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대비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높은 점유율을 갖는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Windows 10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Windows 10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기반으로 개발하되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웹 사이트이므로 다른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OS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도 지원</a:t>
                      </a:r>
                      <a:endParaRPr lang="en-US" sz="1600" kern="0" spc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874060"/>
                  </a:ext>
                </a:extLst>
              </a:tr>
              <a:tr h="7906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2.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Jupyter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Notebook (Version 6.0.0, for Data Refining)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   Python 3 (Version 3.7)</a:t>
                      </a: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Jupyter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Notebook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설치 시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Python 3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까지 같이 설치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인터프리터 형식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간결한 코드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외부 라이브러리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모듈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사용 가능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724631"/>
                  </a:ext>
                </a:extLst>
              </a:tr>
              <a:tr h="7367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3. MySQL (Version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8.0</a:t>
                      </a: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오픈소스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기능 제한 없이 자유로운 사용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SQL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표준 사용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Django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와 연동 과정이 간편함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381206"/>
                  </a:ext>
                </a:extLst>
              </a:tr>
              <a:tr h="7906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4. MS Visual Studio Code (Version 1.45, for Using Django)</a:t>
                      </a:r>
                      <a:endParaRPr lang="en-US" sz="1600" kern="0" spc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  Django (Version 2.1.1)</a:t>
                      </a: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Python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기반 동작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웹 개발 과정에서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Django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를 사용한 경험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조재혁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Visual Studio Code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설치 후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Django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설치</a:t>
                      </a:r>
                      <a:endParaRPr lang="en-US" sz="1600" kern="0" spc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163072"/>
                  </a:ext>
                </a:extLst>
              </a:tr>
              <a:tr h="79063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5.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Heroku 7.41.1</a:t>
                      </a: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웹 서버 배포를 위한 클라우드 기반 서비스 플랫폼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476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94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A88F1BF-83DA-428D-869D-6EDA589EB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447311"/>
              </p:ext>
            </p:extLst>
          </p:nvPr>
        </p:nvGraphicFramePr>
        <p:xfrm>
          <a:off x="1061072" y="2087915"/>
          <a:ext cx="9690481" cy="3647862"/>
        </p:xfrm>
        <a:graphic>
          <a:graphicData uri="http://schemas.openxmlformats.org/drawingml/2006/table">
            <a:tbl>
              <a:tblPr/>
              <a:tblGrid>
                <a:gridCol w="3841263">
                  <a:extLst>
                    <a:ext uri="{9D8B030D-6E8A-4147-A177-3AD203B41FA5}">
                      <a16:colId xmlns:a16="http://schemas.microsoft.com/office/drawing/2014/main" val="2236809471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1184690619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195049308"/>
                    </a:ext>
                  </a:extLst>
                </a:gridCol>
                <a:gridCol w="421902">
                  <a:extLst>
                    <a:ext uri="{9D8B030D-6E8A-4147-A177-3AD203B41FA5}">
                      <a16:colId xmlns:a16="http://schemas.microsoft.com/office/drawing/2014/main" val="455657499"/>
                    </a:ext>
                  </a:extLst>
                </a:gridCol>
                <a:gridCol w="421902">
                  <a:extLst>
                    <a:ext uri="{9D8B030D-6E8A-4147-A177-3AD203B41FA5}">
                      <a16:colId xmlns:a16="http://schemas.microsoft.com/office/drawing/2014/main" val="1399974781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1721152567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468455300"/>
                    </a:ext>
                  </a:extLst>
                </a:gridCol>
                <a:gridCol w="397618">
                  <a:extLst>
                    <a:ext uri="{9D8B030D-6E8A-4147-A177-3AD203B41FA5}">
                      <a16:colId xmlns:a16="http://schemas.microsoft.com/office/drawing/2014/main" val="2257311458"/>
                    </a:ext>
                  </a:extLst>
                </a:gridCol>
                <a:gridCol w="397618">
                  <a:extLst>
                    <a:ext uri="{9D8B030D-6E8A-4147-A177-3AD203B41FA5}">
                      <a16:colId xmlns:a16="http://schemas.microsoft.com/office/drawing/2014/main" val="3328638583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20921321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1095559379"/>
                    </a:ext>
                  </a:extLst>
                </a:gridCol>
                <a:gridCol w="397618">
                  <a:extLst>
                    <a:ext uri="{9D8B030D-6E8A-4147-A177-3AD203B41FA5}">
                      <a16:colId xmlns:a16="http://schemas.microsoft.com/office/drawing/2014/main" val="2938414070"/>
                    </a:ext>
                  </a:extLst>
                </a:gridCol>
                <a:gridCol w="397618">
                  <a:extLst>
                    <a:ext uri="{9D8B030D-6E8A-4147-A177-3AD203B41FA5}">
                      <a16:colId xmlns:a16="http://schemas.microsoft.com/office/drawing/2014/main" val="673933127"/>
                    </a:ext>
                  </a:extLst>
                </a:gridCol>
                <a:gridCol w="1032186">
                  <a:extLst>
                    <a:ext uri="{9D8B030D-6E8A-4147-A177-3AD203B41FA5}">
                      <a16:colId xmlns:a16="http://schemas.microsoft.com/office/drawing/2014/main" val="1062766357"/>
                    </a:ext>
                  </a:extLst>
                </a:gridCol>
              </a:tblGrid>
              <a:tr h="524610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추진내용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수행기간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 (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계획표시 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 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■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비고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695762"/>
                  </a:ext>
                </a:extLst>
              </a:tr>
              <a:tr h="524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 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 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531887"/>
                  </a:ext>
                </a:extLst>
              </a:tr>
              <a:tr h="4331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817146"/>
                  </a:ext>
                </a:extLst>
              </a:tr>
              <a:tr h="433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데이터 수집 및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DB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설계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281169"/>
                  </a:ext>
                </a:extLst>
              </a:tr>
              <a:tr h="433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데이터 가공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014507"/>
                  </a:ext>
                </a:extLst>
              </a:tr>
              <a:tr h="433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데이터 분석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494604"/>
                  </a:ext>
                </a:extLst>
              </a:tr>
              <a:tr h="433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웹 프레임워크 설계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623433"/>
                  </a:ext>
                </a:extLst>
              </a:tr>
              <a:tr h="433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웹 서비스 구현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166675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C7DEBC9-9B39-4540-A973-ED2E802E4F52}"/>
              </a:ext>
            </a:extLst>
          </p:cNvPr>
          <p:cNvSpPr/>
          <p:nvPr/>
        </p:nvSpPr>
        <p:spPr>
          <a:xfrm>
            <a:off x="342899" y="588668"/>
            <a:ext cx="8181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3. CAR:</a:t>
            </a:r>
            <a:r>
              <a:rPr lang="ko-KR" altLang="en-US" sz="3600" dirty="0">
                <a:latin typeface="나눔스퀘어_ac Bold"/>
                <a:ea typeface="나눔스퀘어_ac Bold"/>
              </a:rPr>
              <a:t> 개 발 환 경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3.3 CAR: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개발 일정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5F82539-2575-4BA0-AC8C-452427077C79}"/>
              </a:ext>
            </a:extLst>
          </p:cNvPr>
          <p:cNvSpPr/>
          <p:nvPr/>
        </p:nvSpPr>
        <p:spPr>
          <a:xfrm>
            <a:off x="8929321" y="3133725"/>
            <a:ext cx="400050" cy="260205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162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>
            <a:extLst>
              <a:ext uri="{FF2B5EF4-FFF2-40B4-BE49-F238E27FC236}">
                <a16:creationId xmlns:a16="http://schemas.microsoft.com/office/drawing/2014/main" id="{2A083341-9653-4B33-804F-ADDA59E4F8AE}"/>
              </a:ext>
            </a:extLst>
          </p:cNvPr>
          <p:cNvSpPr/>
          <p:nvPr/>
        </p:nvSpPr>
        <p:spPr>
          <a:xfrm>
            <a:off x="342899" y="588668"/>
            <a:ext cx="9076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CAR: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4.1 CAR: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프로젝트 구조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BA01DB0B-3A4C-49DB-83C8-5FE23085A8B0}"/>
              </a:ext>
            </a:extLst>
          </p:cNvPr>
          <p:cNvGrpSpPr/>
          <p:nvPr/>
        </p:nvGrpSpPr>
        <p:grpSpPr>
          <a:xfrm>
            <a:off x="2336409" y="2069367"/>
            <a:ext cx="4916037" cy="1083069"/>
            <a:chOff x="2807746" y="1559341"/>
            <a:chExt cx="1467024" cy="495370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DF11A072-FF73-47B7-A024-64865C446853}"/>
                </a:ext>
              </a:extLst>
            </p:cNvPr>
            <p:cNvSpPr/>
            <p:nvPr/>
          </p:nvSpPr>
          <p:spPr>
            <a:xfrm>
              <a:off x="3340622" y="1593158"/>
              <a:ext cx="890575" cy="450795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중소벤처기업부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사이트</a:t>
              </a:r>
              <a:endPara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‘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중소기업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’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관련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</a:t>
              </a:r>
              <a:endPara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(’19. 2 ~ ’20. 1,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총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12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개월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</a:t>
              </a:r>
              <a:endPara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E94F249E-B4D4-4A52-9619-76683ED4E353}"/>
                </a:ext>
              </a:extLst>
            </p:cNvPr>
            <p:cNvSpPr/>
            <p:nvPr/>
          </p:nvSpPr>
          <p:spPr>
            <a:xfrm>
              <a:off x="2807746" y="1559341"/>
              <a:ext cx="1467024" cy="495370"/>
            </a:xfrm>
            <a:prstGeom prst="rect">
              <a:avLst/>
            </a:prstGeom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EB970C45-BEAF-4C74-968C-037A0D2DC224}"/>
              </a:ext>
            </a:extLst>
          </p:cNvPr>
          <p:cNvGrpSpPr/>
          <p:nvPr/>
        </p:nvGrpSpPr>
        <p:grpSpPr>
          <a:xfrm>
            <a:off x="602156" y="3853808"/>
            <a:ext cx="3860688" cy="1850598"/>
            <a:chOff x="1136723" y="2332804"/>
            <a:chExt cx="3138047" cy="2192390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4EC78DD9-BC23-4607-8B17-9BCF8841D735}"/>
                </a:ext>
              </a:extLst>
            </p:cNvPr>
            <p:cNvSpPr/>
            <p:nvPr/>
          </p:nvSpPr>
          <p:spPr>
            <a:xfrm>
              <a:off x="1136724" y="2332805"/>
              <a:ext cx="3138046" cy="2192389"/>
            </a:xfrm>
            <a:prstGeom prst="rect">
              <a:avLst/>
            </a:prstGeom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C03F4A4E-7B2A-4027-88E8-3885D21731F8}"/>
                </a:ext>
              </a:extLst>
            </p:cNvPr>
            <p:cNvSpPr/>
            <p:nvPr/>
          </p:nvSpPr>
          <p:spPr>
            <a:xfrm>
              <a:off x="1136723" y="2332804"/>
              <a:ext cx="1626898" cy="584982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Python</a:t>
              </a:r>
            </a:p>
            <a:p>
              <a:pPr algn="ctr"/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en-US" altLang="ko-KR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Jupyter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Notebook)</a:t>
              </a:r>
              <a:endPara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BFC6F6B4-6E5E-41A6-AAEF-C5052CEF5B4C}"/>
              </a:ext>
            </a:extLst>
          </p:cNvPr>
          <p:cNvSpPr/>
          <p:nvPr/>
        </p:nvSpPr>
        <p:spPr>
          <a:xfrm>
            <a:off x="2657468" y="2477241"/>
            <a:ext cx="1371117" cy="272248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수집</a:t>
            </a:r>
          </a:p>
        </p:txBody>
      </p:sp>
      <p:cxnSp>
        <p:nvCxnSpPr>
          <p:cNvPr id="177" name="직선 화살표 연결선 13">
            <a:extLst>
              <a:ext uri="{FF2B5EF4-FFF2-40B4-BE49-F238E27FC236}">
                <a16:creationId xmlns:a16="http://schemas.microsoft.com/office/drawing/2014/main" id="{3CAB8D03-C800-4FCB-9A0C-5C54BEE91461}"/>
              </a:ext>
            </a:extLst>
          </p:cNvPr>
          <p:cNvCxnSpPr>
            <a:cxnSpLocks/>
            <a:stCxn id="171" idx="1"/>
            <a:endCxn id="197" idx="0"/>
          </p:cNvCxnSpPr>
          <p:nvPr/>
        </p:nvCxnSpPr>
        <p:spPr>
          <a:xfrm rot="10800000" flipH="1" flipV="1">
            <a:off x="2336409" y="2610902"/>
            <a:ext cx="798762" cy="2231716"/>
          </a:xfrm>
          <a:prstGeom prst="bentConnector4">
            <a:avLst>
              <a:gd name="adj1" fmla="val -28619"/>
              <a:gd name="adj2" fmla="val 62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3">
            <a:extLst>
              <a:ext uri="{FF2B5EF4-FFF2-40B4-BE49-F238E27FC236}">
                <a16:creationId xmlns:a16="http://schemas.microsoft.com/office/drawing/2014/main" id="{AFF33B47-4B36-4A7C-8526-8361747E8880}"/>
              </a:ext>
            </a:extLst>
          </p:cNvPr>
          <p:cNvCxnSpPr>
            <a:cxnSpLocks/>
            <a:stCxn id="197" idx="3"/>
          </p:cNvCxnSpPr>
          <p:nvPr/>
        </p:nvCxnSpPr>
        <p:spPr>
          <a:xfrm>
            <a:off x="4292325" y="5119569"/>
            <a:ext cx="7106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8876DED2-2FCE-4880-A1F8-BB2AFB9E09F8}"/>
              </a:ext>
            </a:extLst>
          </p:cNvPr>
          <p:cNvGrpSpPr/>
          <p:nvPr/>
        </p:nvGrpSpPr>
        <p:grpSpPr>
          <a:xfrm>
            <a:off x="9034290" y="3268626"/>
            <a:ext cx="2367135" cy="3000706"/>
            <a:chOff x="2672955" y="2332805"/>
            <a:chExt cx="1601815" cy="2192389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DA42AEFE-9C87-4AE0-A572-2313CC19AE88}"/>
                </a:ext>
              </a:extLst>
            </p:cNvPr>
            <p:cNvSpPr/>
            <p:nvPr/>
          </p:nvSpPr>
          <p:spPr>
            <a:xfrm>
              <a:off x="2672955" y="2332805"/>
              <a:ext cx="1601815" cy="2192389"/>
            </a:xfrm>
            <a:prstGeom prst="rect">
              <a:avLst/>
            </a:prstGeom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D996104E-9B76-4A05-BA78-2ACD5C3A5DA5}"/>
                </a:ext>
              </a:extLst>
            </p:cNvPr>
            <p:cNvSpPr/>
            <p:nvPr/>
          </p:nvSpPr>
          <p:spPr>
            <a:xfrm>
              <a:off x="2681036" y="2332805"/>
              <a:ext cx="1590713" cy="494550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Django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(VS code)</a:t>
              </a:r>
              <a:endPara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82" name="원통형 181">
            <a:extLst>
              <a:ext uri="{FF2B5EF4-FFF2-40B4-BE49-F238E27FC236}">
                <a16:creationId xmlns:a16="http://schemas.microsoft.com/office/drawing/2014/main" id="{32073D05-5784-4DE4-80DB-9DFA495771B8}"/>
              </a:ext>
            </a:extLst>
          </p:cNvPr>
          <p:cNvSpPr/>
          <p:nvPr/>
        </p:nvSpPr>
        <p:spPr>
          <a:xfrm>
            <a:off x="6898377" y="3853808"/>
            <a:ext cx="1849332" cy="1942027"/>
          </a:xfrm>
          <a:prstGeom prst="can">
            <a:avLst/>
          </a:prstGeom>
          <a:ln w="63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F555C667-365E-44EC-AABE-FF4AECB0C3D9}"/>
              </a:ext>
            </a:extLst>
          </p:cNvPr>
          <p:cNvSpPr/>
          <p:nvPr/>
        </p:nvSpPr>
        <p:spPr>
          <a:xfrm>
            <a:off x="6891850" y="3428125"/>
            <a:ext cx="1849332" cy="402660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DBMS(MySQL)</a:t>
            </a:r>
            <a:endParaRPr lang="ko-KR" altLang="en-US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72386FF9-49AD-4BAE-955E-E59778A67F37}"/>
              </a:ext>
            </a:extLst>
          </p:cNvPr>
          <p:cNvSpPr/>
          <p:nvPr/>
        </p:nvSpPr>
        <p:spPr>
          <a:xfrm>
            <a:off x="4049763" y="5928721"/>
            <a:ext cx="1303915" cy="284670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저장</a:t>
            </a: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97642DBC-50F4-4CE2-8EA7-6A8EDA4C7EFF}"/>
              </a:ext>
            </a:extLst>
          </p:cNvPr>
          <p:cNvSpPr/>
          <p:nvPr/>
        </p:nvSpPr>
        <p:spPr>
          <a:xfrm>
            <a:off x="7110058" y="5012855"/>
            <a:ext cx="1849332" cy="609484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F345EB78-4786-4FED-AAFC-CF6A386D3A42}"/>
              </a:ext>
            </a:extLst>
          </p:cNvPr>
          <p:cNvSpPr/>
          <p:nvPr/>
        </p:nvSpPr>
        <p:spPr>
          <a:xfrm>
            <a:off x="9132364" y="4772302"/>
            <a:ext cx="2153764" cy="1280364"/>
          </a:xfrm>
          <a:prstGeom prst="rect">
            <a:avLst/>
          </a:prstGeom>
          <a:ln w="63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시각화 결과 출력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 페이지 구성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90" name="직선 화살표 연결선 13">
            <a:extLst>
              <a:ext uri="{FF2B5EF4-FFF2-40B4-BE49-F238E27FC236}">
                <a16:creationId xmlns:a16="http://schemas.microsoft.com/office/drawing/2014/main" id="{98647489-57E4-4241-8AEC-5B3A971FC763}"/>
              </a:ext>
            </a:extLst>
          </p:cNvPr>
          <p:cNvCxnSpPr>
            <a:cxnSpLocks/>
          </p:cNvCxnSpPr>
          <p:nvPr/>
        </p:nvCxnSpPr>
        <p:spPr>
          <a:xfrm>
            <a:off x="8738449" y="4057635"/>
            <a:ext cx="2350729" cy="714666"/>
          </a:xfrm>
          <a:prstGeom prst="bentConnector3">
            <a:avLst>
              <a:gd name="adj1" fmla="val 998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7EE6E6FF-77BE-4D13-8DC3-E49A05D63EB6}"/>
              </a:ext>
            </a:extLst>
          </p:cNvPr>
          <p:cNvSpPr/>
          <p:nvPr/>
        </p:nvSpPr>
        <p:spPr>
          <a:xfrm>
            <a:off x="9101778" y="4203265"/>
            <a:ext cx="1956884" cy="402660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시각화</a:t>
            </a:r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pPr algn="ctr"/>
            <a:r>
              <a:rPr lang="ko-KR" altLang="en-US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및 결과 출력</a:t>
            </a:r>
            <a:endParaRPr lang="ko-KR" altLang="en-US" sz="1200" b="1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2" name="직사각형 191">
            <a:hlinkClick r:id="rId2" action="ppaction://hlinksldjump"/>
            <a:extLst>
              <a:ext uri="{FF2B5EF4-FFF2-40B4-BE49-F238E27FC236}">
                <a16:creationId xmlns:a16="http://schemas.microsoft.com/office/drawing/2014/main" id="{C454EDF0-BDF9-46C0-9562-31F1C00E969B}"/>
              </a:ext>
            </a:extLst>
          </p:cNvPr>
          <p:cNvSpPr/>
          <p:nvPr/>
        </p:nvSpPr>
        <p:spPr>
          <a:xfrm>
            <a:off x="2636942" y="2490407"/>
            <a:ext cx="261817" cy="23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endParaRPr lang="ko-KR" altLang="en-US" sz="24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3" name="직사각형 192">
            <a:hlinkClick r:id="rId3" action="ppaction://hlinksldjump"/>
            <a:extLst>
              <a:ext uri="{FF2B5EF4-FFF2-40B4-BE49-F238E27FC236}">
                <a16:creationId xmlns:a16="http://schemas.microsoft.com/office/drawing/2014/main" id="{D9235613-4E10-4C1A-B076-C81523D91910}"/>
              </a:ext>
            </a:extLst>
          </p:cNvPr>
          <p:cNvSpPr/>
          <p:nvPr/>
        </p:nvSpPr>
        <p:spPr>
          <a:xfrm>
            <a:off x="7034873" y="5276850"/>
            <a:ext cx="261817" cy="23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24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4" name="직사각형 193">
            <a:hlinkClick r:id="rId4" action="ppaction://hlinksldjump"/>
            <a:extLst>
              <a:ext uri="{FF2B5EF4-FFF2-40B4-BE49-F238E27FC236}">
                <a16:creationId xmlns:a16="http://schemas.microsoft.com/office/drawing/2014/main" id="{F34FF98F-E139-4E21-92BC-16753C9E1A6A}"/>
              </a:ext>
            </a:extLst>
          </p:cNvPr>
          <p:cNvSpPr/>
          <p:nvPr/>
        </p:nvSpPr>
        <p:spPr>
          <a:xfrm>
            <a:off x="9292585" y="4261723"/>
            <a:ext cx="261817" cy="23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endParaRPr lang="ko-KR" altLang="en-US" sz="24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2F7F993B-3E3A-43EB-ACD2-A9B9EAE2DD17}"/>
              </a:ext>
            </a:extLst>
          </p:cNvPr>
          <p:cNvSpPr/>
          <p:nvPr/>
        </p:nvSpPr>
        <p:spPr>
          <a:xfrm>
            <a:off x="1978017" y="4842618"/>
            <a:ext cx="2314308" cy="553902"/>
          </a:xfrm>
          <a:prstGeom prst="rect">
            <a:avLst/>
          </a:prstGeom>
          <a:ln w="63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Preprocessing.ipynb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F1D43B07-6CD9-4908-B85F-32E531675D9A}"/>
              </a:ext>
            </a:extLst>
          </p:cNvPr>
          <p:cNvGrpSpPr/>
          <p:nvPr/>
        </p:nvGrpSpPr>
        <p:grpSpPr>
          <a:xfrm>
            <a:off x="5003004" y="4361733"/>
            <a:ext cx="1168055" cy="1547528"/>
            <a:chOff x="4792628" y="4055051"/>
            <a:chExt cx="1168055" cy="1547528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A33EA8CA-20D3-4CDC-A45B-3A799F3AC643}"/>
                </a:ext>
              </a:extLst>
            </p:cNvPr>
            <p:cNvSpPr/>
            <p:nvPr/>
          </p:nvSpPr>
          <p:spPr>
            <a:xfrm>
              <a:off x="4983078" y="4055051"/>
              <a:ext cx="977605" cy="1320676"/>
            </a:xfrm>
            <a:prstGeom prst="rect">
              <a:avLst/>
            </a:prstGeom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8B4532EA-742C-4F80-AEDE-BE04143925C7}"/>
                </a:ext>
              </a:extLst>
            </p:cNvPr>
            <p:cNvSpPr/>
            <p:nvPr/>
          </p:nvSpPr>
          <p:spPr>
            <a:xfrm>
              <a:off x="4891602" y="4176790"/>
              <a:ext cx="977605" cy="132067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36825241-1492-4869-8D99-E9793AFC7EDA}"/>
                </a:ext>
              </a:extLst>
            </p:cNvPr>
            <p:cNvSpPr/>
            <p:nvPr/>
          </p:nvSpPr>
          <p:spPr>
            <a:xfrm>
              <a:off x="4792628" y="4281903"/>
              <a:ext cx="977605" cy="132067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02" name="직사각형 201">
            <a:hlinkClick r:id="rId5" action="ppaction://hlinksldjump"/>
            <a:extLst>
              <a:ext uri="{FF2B5EF4-FFF2-40B4-BE49-F238E27FC236}">
                <a16:creationId xmlns:a16="http://schemas.microsoft.com/office/drawing/2014/main" id="{F5D6713E-BFE4-4E5B-9603-D21746DE8E9F}"/>
              </a:ext>
            </a:extLst>
          </p:cNvPr>
          <p:cNvSpPr/>
          <p:nvPr/>
        </p:nvSpPr>
        <p:spPr>
          <a:xfrm>
            <a:off x="4570813" y="5657012"/>
            <a:ext cx="261817" cy="23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endParaRPr lang="ko-KR" altLang="en-US" sz="24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203" name="직선 화살표 연결선 13">
            <a:extLst>
              <a:ext uri="{FF2B5EF4-FFF2-40B4-BE49-F238E27FC236}">
                <a16:creationId xmlns:a16="http://schemas.microsoft.com/office/drawing/2014/main" id="{DFF2C3F8-519B-43D5-BA06-F97F38AC3204}"/>
              </a:ext>
            </a:extLst>
          </p:cNvPr>
          <p:cNvCxnSpPr>
            <a:cxnSpLocks/>
            <a:endCxn id="182" idx="2"/>
          </p:cNvCxnSpPr>
          <p:nvPr/>
        </p:nvCxnSpPr>
        <p:spPr>
          <a:xfrm>
            <a:off x="6171059" y="4824822"/>
            <a:ext cx="7273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1F50FF50-CCBA-402F-B55D-4EE58EEE60C9}"/>
              </a:ext>
            </a:extLst>
          </p:cNvPr>
          <p:cNvSpPr/>
          <p:nvPr/>
        </p:nvSpPr>
        <p:spPr>
          <a:xfrm>
            <a:off x="6390337" y="5515368"/>
            <a:ext cx="261817" cy="23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endParaRPr lang="ko-KR" altLang="en-US" sz="24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BD7BECC8-57DB-4894-B1AC-F7DAAF21D1F2}"/>
              </a:ext>
            </a:extLst>
          </p:cNvPr>
          <p:cNvSpPr/>
          <p:nvPr/>
        </p:nvSpPr>
        <p:spPr>
          <a:xfrm>
            <a:off x="4942849" y="4527036"/>
            <a:ext cx="1064903" cy="1317133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Corporates.</a:t>
            </a:r>
            <a:r>
              <a:rPr lang="en-US" altLang="ko-KR" sz="8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CSV</a:t>
            </a:r>
          </a:p>
          <a:p>
            <a:pPr algn="ctr"/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Cor_features.CSV</a:t>
            </a:r>
          </a:p>
          <a:p>
            <a:pPr algn="ctr"/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Cor_risk.CSV</a:t>
            </a:r>
            <a:endParaRPr lang="ko-KR" altLang="en-US" sz="8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B7BD1F88-2083-42B3-AB85-B15534F50204}"/>
              </a:ext>
            </a:extLst>
          </p:cNvPr>
          <p:cNvSpPr/>
          <p:nvPr/>
        </p:nvSpPr>
        <p:spPr>
          <a:xfrm>
            <a:off x="5868811" y="5749366"/>
            <a:ext cx="1303915" cy="277703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CSV import</a:t>
            </a:r>
            <a:endParaRPr lang="ko-KR" altLang="en-US" sz="1200" b="1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6EB2269A-2111-434A-8C63-661057065527}"/>
              </a:ext>
            </a:extLst>
          </p:cNvPr>
          <p:cNvSpPr/>
          <p:nvPr/>
        </p:nvSpPr>
        <p:spPr>
          <a:xfrm>
            <a:off x="7252446" y="4430719"/>
            <a:ext cx="1303915" cy="684205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Corporates</a:t>
            </a:r>
          </a:p>
          <a:p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Cor_features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4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Cor_risk</a:t>
            </a:r>
            <a:endParaRPr lang="ko-KR" altLang="en-US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8" name="직사각형 207">
            <a:hlinkClick r:id="rId6" action="ppaction://hlinksldjump"/>
            <a:extLst>
              <a:ext uri="{FF2B5EF4-FFF2-40B4-BE49-F238E27FC236}">
                <a16:creationId xmlns:a16="http://schemas.microsoft.com/office/drawing/2014/main" id="{34E842F7-C32C-424E-B3A7-0227EA04C03D}"/>
              </a:ext>
            </a:extLst>
          </p:cNvPr>
          <p:cNvSpPr/>
          <p:nvPr/>
        </p:nvSpPr>
        <p:spPr>
          <a:xfrm>
            <a:off x="1086265" y="4685108"/>
            <a:ext cx="261817" cy="23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14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561727D1-CC0F-4C5B-8E44-63250CD2B626}"/>
              </a:ext>
            </a:extLst>
          </p:cNvPr>
          <p:cNvSpPr/>
          <p:nvPr/>
        </p:nvSpPr>
        <p:spPr>
          <a:xfrm>
            <a:off x="298140" y="4982677"/>
            <a:ext cx="1850946" cy="402660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</a:t>
            </a:r>
            <a:r>
              <a:rPr lang="ko-KR" altLang="en-US" sz="1200" b="1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endParaRPr lang="en-US" altLang="ko-KR" sz="1200" b="1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가공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85224F9-D22D-40D6-8198-403A62BE4996}"/>
              </a:ext>
            </a:extLst>
          </p:cNvPr>
          <p:cNvSpPr/>
          <p:nvPr/>
        </p:nvSpPr>
        <p:spPr>
          <a:xfrm>
            <a:off x="8943338" y="3152775"/>
            <a:ext cx="2562862" cy="321945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9C110-8F11-4B61-AEA8-0942B7C5863C}"/>
              </a:ext>
            </a:extLst>
          </p:cNvPr>
          <p:cNvSpPr txBox="1"/>
          <p:nvPr/>
        </p:nvSpPr>
        <p:spPr>
          <a:xfrm>
            <a:off x="9034290" y="2748437"/>
            <a:ext cx="236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진행 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3BE231-C493-4C69-94C3-D7F4C9AB8F7B}"/>
              </a:ext>
            </a:extLst>
          </p:cNvPr>
          <p:cNvSpPr/>
          <p:nvPr/>
        </p:nvSpPr>
        <p:spPr>
          <a:xfrm>
            <a:off x="466725" y="1950482"/>
            <a:ext cx="8372475" cy="442174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7226094-19E3-4879-9E26-45AA843DA3FC}"/>
              </a:ext>
            </a:extLst>
          </p:cNvPr>
          <p:cNvSpPr txBox="1"/>
          <p:nvPr/>
        </p:nvSpPr>
        <p:spPr>
          <a:xfrm>
            <a:off x="8839202" y="1866397"/>
            <a:ext cx="130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00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완료된 사항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54F3801-3EDD-4BDB-A633-84637AD54B1B}"/>
              </a:ext>
            </a:extLst>
          </p:cNvPr>
          <p:cNvSpPr/>
          <p:nvPr/>
        </p:nvSpPr>
        <p:spPr>
          <a:xfrm>
            <a:off x="7304788" y="5244089"/>
            <a:ext cx="1303915" cy="308218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 </a:t>
            </a:r>
            <a:r>
              <a:rPr lang="ko-KR" altLang="en-US" sz="12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테이블 구조</a:t>
            </a:r>
            <a:endParaRPr lang="en-US" altLang="ko-KR" sz="1200" b="1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 </a:t>
            </a:r>
            <a:r>
              <a:rPr lang="ko-KR" altLang="en-US" sz="12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확인</a:t>
            </a:r>
          </a:p>
        </p:txBody>
      </p:sp>
    </p:spTree>
    <p:extLst>
      <p:ext uri="{BB962C8B-B14F-4D97-AF65-F5344CB8AC3E}">
        <p14:creationId xmlns:p14="http://schemas.microsoft.com/office/powerpoint/2010/main" val="3646008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3188</TotalTime>
  <Words>3473</Words>
  <Application>Microsoft Office PowerPoint</Application>
  <PresentationFormat>와이드스크린</PresentationFormat>
  <Paragraphs>688</Paragraphs>
  <Slides>42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1" baseType="lpstr">
      <vt:lpstr>나눔스퀘어_ac</vt:lpstr>
      <vt:lpstr>나눔스퀘어_ac Bold</vt:lpstr>
      <vt:lpstr>나눔스퀘어_ac ExtraBold</vt:lpstr>
      <vt:lpstr>맑은 고딕</vt:lpstr>
      <vt:lpstr>한컴바탕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임형열</dc:creator>
  <cp:lastModifiedBy>Lim Hyeong Yeol</cp:lastModifiedBy>
  <cp:revision>288</cp:revision>
  <dcterms:created xsi:type="dcterms:W3CDTF">2020-04-08T05:57:19Z</dcterms:created>
  <dcterms:modified xsi:type="dcterms:W3CDTF">2020-06-17T15:38:03Z</dcterms:modified>
  <cp:version>0906.0100.01</cp:version>
</cp:coreProperties>
</file>