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71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FFFF"/>
    <a:srgbClr val="3333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3"/>
    <p:restoredTop sz="94660"/>
  </p:normalViewPr>
  <p:slideViewPr>
    <p:cSldViewPr snapToGrid="0">
      <p:cViewPr>
        <p:scale>
          <a:sx n="75" d="100"/>
          <a:sy n="75" d="100"/>
        </p:scale>
        <p:origin x="1392" y="18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2EAAE-1C52-49DA-A625-0A3E9295340B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33AD-3315-4CAE-BE64-534C5CA80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0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en-US" altLang="ko-KR" dirty="0"/>
          </a:p>
          <a:p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  <a:endParaRPr lang="en-US" altLang="ko-KR" dirty="0"/>
          </a:p>
          <a:p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  <a:endParaRPr lang="en-US" altLang="ko-KR" dirty="0"/>
          </a:p>
          <a:p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5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기업코드 </a:t>
            </a:r>
            <a:r>
              <a:rPr lang="en-US" altLang="ko-KR" dirty="0"/>
              <a:t>: </a:t>
            </a:r>
            <a:r>
              <a:rPr lang="ko-KR" altLang="en-US" dirty="0"/>
              <a:t>중소벤처기업부에서 임의로 부여한 기업코드</a:t>
            </a:r>
            <a:r>
              <a:rPr lang="en-US" altLang="ko-KR" dirty="0"/>
              <a:t>(</a:t>
            </a:r>
            <a:r>
              <a:rPr lang="ko-KR" altLang="en-US" dirty="0"/>
              <a:t>기업명 대신</a:t>
            </a:r>
            <a:r>
              <a:rPr lang="en-US" altLang="ko-KR" dirty="0"/>
              <a:t>) -&gt; </a:t>
            </a:r>
            <a:r>
              <a:rPr lang="ko-KR" altLang="en-US" dirty="0"/>
              <a:t>규칙성 다소 없음</a:t>
            </a:r>
            <a:r>
              <a:rPr lang="en-US" altLang="ko-KR" dirty="0"/>
              <a:t>, </a:t>
            </a:r>
            <a:r>
              <a:rPr lang="ko-KR" altLang="en-US" dirty="0"/>
              <a:t>혼잡함</a:t>
            </a:r>
            <a:endParaRPr lang="en-US" altLang="ko-KR" dirty="0"/>
          </a:p>
          <a:p>
            <a:r>
              <a:rPr lang="ko-KR" altLang="en-US" dirty="0"/>
              <a:t>데이터가공</a:t>
            </a:r>
            <a:r>
              <a:rPr lang="en-US" altLang="ko-KR" dirty="0"/>
              <a:t>(</a:t>
            </a:r>
            <a:r>
              <a:rPr lang="ko-KR" altLang="en-US" dirty="0" err="1"/>
              <a:t>전처리</a:t>
            </a:r>
            <a:r>
              <a:rPr lang="en-US" altLang="ko-KR" dirty="0"/>
              <a:t>) </a:t>
            </a:r>
            <a:r>
              <a:rPr lang="ko-KR" altLang="en-US" dirty="0"/>
              <a:t>편리하게 하기 위해 해당 부분을 지역코드</a:t>
            </a:r>
            <a:r>
              <a:rPr lang="en-US" altLang="ko-KR" dirty="0"/>
              <a:t>+000n </a:t>
            </a:r>
            <a:r>
              <a:rPr lang="ko-KR" altLang="en-US" dirty="0"/>
              <a:t>꼴로 변환하였음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데이터 테스트셋으로 추출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년의 데이터를 통해 </a:t>
            </a:r>
            <a:r>
              <a:rPr lang="en-US" altLang="ko-KR" dirty="0"/>
              <a:t>2020</a:t>
            </a:r>
            <a:r>
              <a:rPr lang="ko-KR" altLang="en-US" dirty="0"/>
              <a:t>년</a:t>
            </a:r>
            <a:r>
              <a:rPr lang="en-US" altLang="ko-KR" dirty="0"/>
              <a:t> 1</a:t>
            </a:r>
            <a:r>
              <a:rPr lang="ko-KR" altLang="en-US" dirty="0"/>
              <a:t>월에 해당하는 예측모델 생성</a:t>
            </a:r>
            <a:endParaRPr lang="en-US" altLang="ko-KR" dirty="0"/>
          </a:p>
          <a:p>
            <a:r>
              <a:rPr lang="ko-KR" altLang="en-US" dirty="0"/>
              <a:t>실제로 있는 데이터</a:t>
            </a:r>
            <a:r>
              <a:rPr lang="en-US" altLang="ko-KR" dirty="0"/>
              <a:t>(2020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와 비교하여 신뢰성 판단 </a:t>
            </a:r>
            <a:r>
              <a:rPr lang="en-US" altLang="ko-KR" dirty="0"/>
              <a:t>– </a:t>
            </a:r>
            <a:r>
              <a:rPr lang="ko-KR" altLang="en-US" dirty="0"/>
              <a:t>데이터과학 과목에서도 언급됨 </a:t>
            </a:r>
            <a:r>
              <a:rPr lang="en-US" altLang="ko-KR" dirty="0"/>
              <a:t>: </a:t>
            </a:r>
            <a:r>
              <a:rPr lang="ko-KR" altLang="en-US" dirty="0"/>
              <a:t>예측모델에 대한 신뢰성 검증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3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0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0" y="1234997"/>
            <a:ext cx="2208017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09091" y="1234998"/>
            <a:ext cx="8316217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6815905" y="6519446"/>
            <a:ext cx="232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7281334" y="1234997"/>
            <a:ext cx="1143974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63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8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3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88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9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92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5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6"/>
            <a:ext cx="831621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8044" y="3692091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2020. 5. 12.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화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81333" y="843405"/>
            <a:ext cx="1143974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80" y="890467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CAP: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&amp; Prediction of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중소기업 관련 데이터 활용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분석과 예측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878" y="1608859"/>
            <a:ext cx="7139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예측모델 검증을 위한 테스트셋 생성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‘20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B3B75-6813-462E-A259-1939F6FAA02F}"/>
              </a:ext>
            </a:extLst>
          </p:cNvPr>
          <p:cNvSpPr txBox="1"/>
          <p:nvPr/>
        </p:nvSpPr>
        <p:spPr>
          <a:xfrm>
            <a:off x="4572000" y="2490379"/>
            <a:ext cx="4089302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latin typeface="나눔스퀘어_ac Bold"/>
                <a:ea typeface="나눔스퀘어_ac Bold"/>
              </a:rPr>
              <a:t>기존 코드 수정</a:t>
            </a:r>
            <a:r>
              <a:rPr lang="en-US" altLang="ko-KR" sz="2800" dirty="0">
                <a:latin typeface="나눔스퀘어_ac Bold"/>
                <a:ea typeface="나눔스퀘어_ac Bold"/>
              </a:rPr>
              <a:t>(4</a:t>
            </a:r>
            <a:r>
              <a:rPr lang="ko-KR" altLang="en-US" sz="2800" dirty="0">
                <a:latin typeface="나눔스퀘어_ac Bold"/>
                <a:ea typeface="나눔스퀘어_ac Bold"/>
              </a:rPr>
              <a:t>주차</a:t>
            </a:r>
            <a:r>
              <a:rPr lang="en-US" altLang="ko-KR" sz="2800" dirty="0">
                <a:latin typeface="나눔스퀘어_ac Bold"/>
                <a:ea typeface="나눔스퀘어_ac Bold"/>
              </a:rPr>
              <a:t>)</a:t>
            </a:r>
          </a:p>
          <a:p>
            <a:pPr algn="ctr">
              <a:defRPr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000" dirty="0" err="1">
                <a:solidFill>
                  <a:srgbClr val="00B050"/>
                </a:solidFill>
                <a:latin typeface="나눔스퀘어_ac Bold"/>
                <a:ea typeface="나눔스퀘어_ac Bold"/>
              </a:rPr>
              <a:t>global_id</a:t>
            </a:r>
            <a:r>
              <a:rPr lang="en-US" altLang="ko-KR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기업코드</a:t>
            </a:r>
            <a:r>
              <a:rPr lang="en-US" altLang="ko-KR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) : </a:t>
            </a: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규칙성 부족</a:t>
            </a:r>
            <a:endParaRPr lang="en-US" altLang="ko-KR" sz="2000" dirty="0">
              <a:solidFill>
                <a:srgbClr val="00B050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해당 지역코드</a:t>
            </a:r>
            <a:r>
              <a:rPr lang="en-US" altLang="ko-KR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(24, 36)</a:t>
            </a: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로 시작하는</a:t>
            </a:r>
            <a:endParaRPr lang="en-US" altLang="ko-KR" sz="2000" dirty="0">
              <a:solidFill>
                <a:srgbClr val="00B050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규칙성 있는 숫자로 변환</a:t>
            </a:r>
            <a:endParaRPr lang="en-US" altLang="ko-KR" sz="2000" dirty="0">
              <a:solidFill>
                <a:srgbClr val="00B050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9B5D73-83CF-4CFF-AE54-CA0ECEFD8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2226945"/>
            <a:ext cx="947761" cy="18802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728293-A7B1-46A0-A983-30BBE0A6F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310"/>
          <a:stretch/>
        </p:blipFill>
        <p:spPr>
          <a:xfrm>
            <a:off x="2480310" y="2261710"/>
            <a:ext cx="1017270" cy="188023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981B786-2680-437A-BCB3-E682BD23F70D}"/>
              </a:ext>
            </a:extLst>
          </p:cNvPr>
          <p:cNvGrpSpPr/>
          <p:nvPr/>
        </p:nvGrpSpPr>
        <p:grpSpPr>
          <a:xfrm>
            <a:off x="2031584" y="3167062"/>
            <a:ext cx="365760" cy="282854"/>
            <a:chOff x="1558747" y="4567733"/>
            <a:chExt cx="365760" cy="282854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0C03631A-48D3-43F5-BCB0-BCD5CB9B5016}"/>
                </a:ext>
              </a:extLst>
            </p:cNvPr>
            <p:cNvSpPr/>
            <p:nvPr/>
          </p:nvSpPr>
          <p:spPr>
            <a:xfrm rot="5400000">
              <a:off x="1539240" y="4587240"/>
              <a:ext cx="282854" cy="24384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858823F0-BDA8-449B-955B-83253644F59F}"/>
                </a:ext>
              </a:extLst>
            </p:cNvPr>
            <p:cNvSpPr/>
            <p:nvPr/>
          </p:nvSpPr>
          <p:spPr>
            <a:xfrm rot="5400000">
              <a:off x="1661160" y="4587240"/>
              <a:ext cx="282854" cy="2438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64B420-0BA9-4CC2-93C9-B3933246232D}"/>
              </a:ext>
            </a:extLst>
          </p:cNvPr>
          <p:cNvSpPr/>
          <p:nvPr/>
        </p:nvSpPr>
        <p:spPr>
          <a:xfrm>
            <a:off x="1127760" y="2686833"/>
            <a:ext cx="471511" cy="13974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D4D45D-8643-4AB5-87A7-B8A690C598D3}"/>
              </a:ext>
            </a:extLst>
          </p:cNvPr>
          <p:cNvSpPr/>
          <p:nvPr/>
        </p:nvSpPr>
        <p:spPr>
          <a:xfrm>
            <a:off x="2933700" y="2656356"/>
            <a:ext cx="561209" cy="1485589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B7ED29-D49D-4AEF-B68D-8CAC3CE8C0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17"/>
          <a:stretch/>
        </p:blipFill>
        <p:spPr>
          <a:xfrm>
            <a:off x="886408" y="4552130"/>
            <a:ext cx="4457182" cy="15812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7FF9BA-3636-4298-80A0-201DA5DB659E}"/>
              </a:ext>
            </a:extLst>
          </p:cNvPr>
          <p:cNvSpPr/>
          <p:nvPr/>
        </p:nvSpPr>
        <p:spPr>
          <a:xfrm>
            <a:off x="5343590" y="4834899"/>
            <a:ext cx="28326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rgbClr val="0070C0"/>
                </a:solidFill>
                <a:latin typeface="나눔스퀘어_ac Bold"/>
                <a:ea typeface="나눔스퀘어_ac Bold"/>
              </a:rPr>
              <a:t>2020</a:t>
            </a:r>
            <a:r>
              <a:rPr lang="ko-KR" altLang="en-US" sz="2000" dirty="0">
                <a:solidFill>
                  <a:srgbClr val="0070C0"/>
                </a:solidFill>
                <a:latin typeface="나눔스퀘어_ac Bold"/>
                <a:ea typeface="나눔스퀘어_ac Bold"/>
              </a:rPr>
              <a:t>년 </a:t>
            </a:r>
            <a:r>
              <a:rPr lang="en-US" altLang="ko-KR" sz="2000" dirty="0">
                <a:solidFill>
                  <a:srgbClr val="0070C0"/>
                </a:solidFill>
                <a:latin typeface="나눔스퀘어_ac Bold"/>
                <a:ea typeface="나눔스퀘어_ac Bold"/>
              </a:rPr>
              <a:t>1</a:t>
            </a:r>
            <a:r>
              <a:rPr lang="ko-KR" altLang="en-US" sz="2000" dirty="0">
                <a:solidFill>
                  <a:srgbClr val="0070C0"/>
                </a:solidFill>
                <a:latin typeface="나눔스퀘어_ac Bold"/>
                <a:ea typeface="나눔스퀘어_ac Bold"/>
              </a:rPr>
              <a:t>월에 </a:t>
            </a:r>
            <a:endParaRPr lang="en-US" altLang="ko-KR" sz="2000" dirty="0">
              <a:solidFill>
                <a:srgbClr val="0070C0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rgbClr val="0070C0"/>
                </a:solidFill>
                <a:latin typeface="나눔스퀘어_ac Bold"/>
                <a:ea typeface="나눔스퀘어_ac Bold"/>
              </a:rPr>
              <a:t>해당하는 데이터를</a:t>
            </a:r>
            <a:r>
              <a:rPr lang="en-US" altLang="ko-KR" sz="2000" dirty="0">
                <a:solidFill>
                  <a:srgbClr val="0070C0"/>
                </a:solidFill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ko-KR" altLang="en-US" sz="2000" dirty="0">
                <a:solidFill>
                  <a:srgbClr val="0070C0"/>
                </a:solidFill>
                <a:latin typeface="나눔스퀘어_ac Bold"/>
                <a:ea typeface="나눔스퀘어_ac Bold"/>
              </a:rPr>
              <a:t>테스트 데이터로 추출</a:t>
            </a:r>
            <a:endParaRPr lang="en-US" altLang="ko-KR" sz="2000" dirty="0">
              <a:solidFill>
                <a:srgbClr val="0070C0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879" y="1608859"/>
            <a:ext cx="6823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분기별 그룹화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평균값으로 채움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357FD8-932B-4B3F-94A9-471EDE71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9" y="2904774"/>
            <a:ext cx="7851456" cy="27019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97C909-A5B3-41CB-B9A2-95BA142E96D7}"/>
              </a:ext>
            </a:extLst>
          </p:cNvPr>
          <p:cNvSpPr/>
          <p:nvPr/>
        </p:nvSpPr>
        <p:spPr>
          <a:xfrm>
            <a:off x="594879" y="2120552"/>
            <a:ext cx="7851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1. </a:t>
            </a:r>
            <a:r>
              <a:rPr lang="ko-KR" altLang="en-US" dirty="0">
                <a:latin typeface="나눔스퀘어_ac Bold"/>
                <a:ea typeface="나눔스퀘어_ac Bold"/>
              </a:rPr>
              <a:t>평균값으로 채울 시 소수로 기입되는 현상 발생 </a:t>
            </a:r>
            <a:r>
              <a:rPr lang="en-US" altLang="ko-KR" dirty="0">
                <a:latin typeface="나눔스퀘어_ac Bold"/>
                <a:ea typeface="나눔스퀘어_ac Bold"/>
              </a:rPr>
              <a:t>: round() </a:t>
            </a:r>
            <a:r>
              <a:rPr lang="ko-KR" altLang="en-US" dirty="0">
                <a:latin typeface="나눔스퀘어_ac Bold"/>
                <a:ea typeface="나눔스퀘어_ac Bold"/>
              </a:rPr>
              <a:t>사용</a:t>
            </a:r>
            <a:r>
              <a:rPr lang="en-US" altLang="ko-KR" dirty="0"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latin typeface="나눔스퀘어_ac Bold"/>
                <a:ea typeface="나눔스퀘어_ac Bold"/>
              </a:rPr>
              <a:t>반올림하여 </a:t>
            </a:r>
            <a:r>
              <a:rPr lang="ko-KR" altLang="en-US" dirty="0" err="1">
                <a:solidFill>
                  <a:srgbClr val="0070C0"/>
                </a:solidFill>
                <a:latin typeface="나눔스퀘어_ac Bold"/>
                <a:ea typeface="나눔스퀘어_ac Bold"/>
              </a:rPr>
              <a:t>재기입</a:t>
            </a:r>
            <a:endParaRPr lang="en-US" altLang="ko-KR" dirty="0">
              <a:solidFill>
                <a:srgbClr val="0070C0"/>
              </a:solidFill>
              <a:latin typeface="나눔스퀘어_ac Bold"/>
              <a:ea typeface="나눔스퀘어_ac Bold"/>
            </a:endParaRPr>
          </a:p>
          <a:p>
            <a:pPr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2. </a:t>
            </a:r>
            <a:r>
              <a:rPr lang="ko-KR" altLang="en-US" dirty="0">
                <a:latin typeface="나눔스퀘어_ac Bold"/>
                <a:ea typeface="나눔스퀘어_ac Bold"/>
              </a:rPr>
              <a:t>기업코드에 해당하는 모든 기간의 </a:t>
            </a:r>
            <a:r>
              <a:rPr lang="ko-KR" altLang="en-US" dirty="0">
                <a:solidFill>
                  <a:srgbClr val="00B050"/>
                </a:solidFill>
                <a:latin typeface="나눔스퀘어_ac Bold"/>
                <a:ea typeface="나눔스퀘어_ac Bold"/>
              </a:rPr>
              <a:t>데이터를 그룹화하여 재정렬</a:t>
            </a:r>
            <a:r>
              <a:rPr lang="en-US" altLang="ko-KR" dirty="0"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latin typeface="나눔스퀘어_ac Bold"/>
                <a:ea typeface="나눔스퀘어_ac Bold"/>
              </a:rPr>
              <a:t>월별 오름차순</a:t>
            </a:r>
            <a:r>
              <a:rPr lang="en-US" altLang="ko-KR" dirty="0">
                <a:latin typeface="나눔스퀘어_ac Bold"/>
                <a:ea typeface="나눔스퀘어_ac Bold"/>
              </a:rPr>
              <a:t>)</a:t>
            </a:r>
            <a:endParaRPr lang="ko-KR" altLang="en-US" dirty="0">
              <a:latin typeface="나눔스퀘어_ac Bold"/>
              <a:ea typeface="나눔스퀘어_ac 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A2A900-F384-4FFE-92D9-DE1A925B7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79" y="2848163"/>
            <a:ext cx="7980293" cy="283943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9F937-07A4-479C-8CC6-8640423FB589}"/>
              </a:ext>
            </a:extLst>
          </p:cNvPr>
          <p:cNvGrpSpPr/>
          <p:nvPr/>
        </p:nvGrpSpPr>
        <p:grpSpPr>
          <a:xfrm>
            <a:off x="697665" y="3278577"/>
            <a:ext cx="552016" cy="2328115"/>
            <a:chOff x="697665" y="3278577"/>
            <a:chExt cx="552016" cy="232811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82D45C5-838C-4811-9D42-498AB691CD92}"/>
                </a:ext>
              </a:extLst>
            </p:cNvPr>
            <p:cNvSpPr/>
            <p:nvPr/>
          </p:nvSpPr>
          <p:spPr>
            <a:xfrm>
              <a:off x="697665" y="3278577"/>
              <a:ext cx="552016" cy="1069904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A6C3EB-01F3-42C8-9470-C616DD3B7B87}"/>
                </a:ext>
              </a:extLst>
            </p:cNvPr>
            <p:cNvSpPr/>
            <p:nvPr/>
          </p:nvSpPr>
          <p:spPr>
            <a:xfrm>
              <a:off x="697665" y="4536788"/>
              <a:ext cx="552016" cy="1069904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8162C8-FB00-4BB6-B7F9-34AB35BBEE22}"/>
              </a:ext>
            </a:extLst>
          </p:cNvPr>
          <p:cNvSpPr/>
          <p:nvPr/>
        </p:nvSpPr>
        <p:spPr>
          <a:xfrm>
            <a:off x="1683185" y="3278577"/>
            <a:ext cx="6865936" cy="2328115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570" y="2294609"/>
            <a:ext cx="3825043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1.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도산 가능성 산출</a:t>
            </a:r>
            <a:endParaRPr lang="en-US" altLang="ko-KR" sz="28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선택한 요소에 가중치를 부여해서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도산 가능성을 산출하여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별도 컬럼으로  값 추가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차주 예정사항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4960" y="2097221"/>
            <a:ext cx="486664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2.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예측모델 생성</a:t>
            </a:r>
            <a:r>
              <a:rPr lang="en-US" altLang="ko-KR" sz="2800" dirty="0"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latin typeface="나눔스퀘어_ac Bold"/>
                <a:ea typeface="나눔스퀘어_ac Bold"/>
              </a:rPr>
              <a:t>샘플</a:t>
            </a:r>
            <a:r>
              <a:rPr lang="en-US" altLang="ko-KR" sz="2800" dirty="0">
                <a:latin typeface="나눔스퀘어_ac Bold"/>
                <a:ea typeface="나눔스퀘어_ac Bold"/>
              </a:rPr>
              <a:t>)</a:t>
            </a:r>
          </a:p>
          <a:p>
            <a:pPr algn="ctr">
              <a:defRPr/>
            </a:pPr>
            <a:endParaRPr lang="ko-KR" altLang="en-US" sz="5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Facebook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에서 개발한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fbprophet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사용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2000" dirty="0">
                <a:hlinkClick r:id="rId2"/>
              </a:rPr>
              <a:t>https://facebook.github.io/prophet/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 algn="ctr">
              <a:defRPr/>
            </a:pPr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’19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년도 데이터 사용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’20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월 예측모델 생성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실제로 갖고 있는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’20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월에 대한 데이터와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비교하여 신뢰도 판단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9CFDD-1A1F-4075-88C6-B163706CB16F}"/>
              </a:ext>
            </a:extLst>
          </p:cNvPr>
          <p:cNvSpPr txBox="1"/>
          <p:nvPr/>
        </p:nvSpPr>
        <p:spPr>
          <a:xfrm>
            <a:off x="284480" y="4877714"/>
            <a:ext cx="8707120" cy="52322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altLang="ko-KR" sz="2800" dirty="0">
                <a:latin typeface="나눔스퀘어_ac Bold"/>
                <a:ea typeface="나눔스퀘어_ac Bold"/>
              </a:rPr>
              <a:t>3.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웹 서비스 기능 설계 및 구현 </a:t>
            </a:r>
            <a:r>
              <a:rPr lang="en-US" altLang="ko-KR" sz="2800" dirty="0">
                <a:latin typeface="나눔스퀘어_ac Bold"/>
                <a:ea typeface="나눔스퀘어_ac Bold"/>
              </a:rPr>
              <a:t>: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웹 프레임워크</a:t>
            </a:r>
            <a:r>
              <a:rPr lang="en-US" altLang="ko-KR" sz="2800" dirty="0">
                <a:latin typeface="나눔스퀘어_ac Bold"/>
                <a:ea typeface="나눔스퀘어_ac Bold"/>
              </a:rPr>
              <a:t>(Django)</a:t>
            </a:r>
            <a:endParaRPr lang="ko-KR" altLang="en-US" sz="28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C97C69-C7FF-4574-B09C-A9D4DF6DF558}"/>
              </a:ext>
            </a:extLst>
          </p:cNvPr>
          <p:cNvSpPr/>
          <p:nvPr/>
        </p:nvSpPr>
        <p:spPr>
          <a:xfrm>
            <a:off x="508570" y="588667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참고자료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94D2F-8B62-492B-944B-EB6E835AFCFA}"/>
              </a:ext>
            </a:extLst>
          </p:cNvPr>
          <p:cNvSpPr/>
          <p:nvPr/>
        </p:nvSpPr>
        <p:spPr>
          <a:xfrm>
            <a:off x="434713" y="1671415"/>
            <a:ext cx="8274573" cy="2439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파이썬으로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주무르기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민형기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비제이퍼블릭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라이브러리를 활용한 데이터 분석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웨스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맥키니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배우는 쉽고 빠른 웹 개발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웹 프로그래밍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김석훈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Facebook PROPHET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_Bold"/>
                <a:ea typeface="나눔스퀘어_ac Bold" panose="020B0600000101010101" pitchFamily="50" charset="-127"/>
              </a:rPr>
              <a:t>-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https://facebook.github.io/prophet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7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7405" y="1834103"/>
            <a:ext cx="6061895" cy="393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1.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소           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2.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목             적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3.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개  발  환  경</a:t>
            </a:r>
            <a:r>
              <a:rPr lang="en-US" altLang="ko-KR" sz="2800" dirty="0">
                <a:latin typeface="나눔스퀘어_ac Bold"/>
                <a:ea typeface="나눔스퀘어_ac Bold"/>
              </a:rPr>
              <a:t> : </a:t>
            </a:r>
            <a:r>
              <a:rPr lang="en-US" altLang="ko-KR" sz="2000" dirty="0">
                <a:latin typeface="나눔스퀘어_ac Bold"/>
                <a:ea typeface="나눔스퀘어_ac Bold"/>
              </a:rPr>
              <a:t>3-1. </a:t>
            </a:r>
            <a:r>
              <a:rPr lang="ko-KR" altLang="en-US" sz="2000" dirty="0">
                <a:latin typeface="나눔스퀘어_ac Bold"/>
                <a:ea typeface="나눔스퀘어_ac Bold"/>
              </a:rPr>
              <a:t>개발목표</a:t>
            </a:r>
            <a:r>
              <a:rPr lang="en-US" altLang="ko-KR" sz="2000" dirty="0">
                <a:latin typeface="나눔스퀘어_ac Bold"/>
                <a:ea typeface="나눔스퀘어_ac Bold"/>
              </a:rPr>
              <a:t>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및</a:t>
            </a:r>
            <a:r>
              <a:rPr lang="en-US" altLang="ko-KR" sz="2000" dirty="0">
                <a:latin typeface="나눔스퀘어_ac Bold"/>
                <a:ea typeface="나눔스퀘어_ac Bold"/>
              </a:rPr>
              <a:t> </a:t>
            </a:r>
            <a:r>
              <a:rPr lang="ko-KR" altLang="en-US" sz="2000" dirty="0">
                <a:latin typeface="나눔스퀘어_ac Bold"/>
                <a:ea typeface="나눔스퀘어_ac Bold"/>
              </a:rPr>
              <a:t>형태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4.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금주 진행사항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5.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차주 예정사항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8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1981200" y="1730892"/>
            <a:ext cx="27685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평가요소 산출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예측모델 생성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1981200" y="3678765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간략화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6070599" y="2412659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 간략화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구현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6070599" y="4368845"/>
            <a:ext cx="2940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기본 형태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662940" y="1833336"/>
            <a:ext cx="3763917" cy="1603266"/>
            <a:chOff x="662940" y="1833336"/>
            <a:chExt cx="376391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294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40" y="216371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698500" y="3810532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660400" y="3773885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1981200" y="4132206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2009140" y="4094106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4749799" y="2508854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4749799" y="4461086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863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4762499" y="4472781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673100" y="3785603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679159" y="1850780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4762499" y="2521272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570" y="588667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나눔스퀘어_ac Bold"/>
                <a:ea typeface="나눔스퀘어_ac Bold"/>
              </a:rPr>
              <a:t>2. </a:t>
            </a:r>
            <a:r>
              <a:rPr lang="ko-KR" altLang="en-US" sz="360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50858" y="4994110"/>
            <a:ext cx="7242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나눔스퀘어_ac Bold"/>
                <a:ea typeface="나눔스퀘어_ac Bold"/>
              </a:rPr>
              <a:t>데이터 분석 </a:t>
            </a:r>
            <a:r>
              <a:rPr lang="en-US" altLang="ko-KR" sz="2000" dirty="0">
                <a:latin typeface="나눔스퀘어_ac Bold"/>
                <a:ea typeface="나눔스퀘어_ac Bold"/>
              </a:rPr>
              <a:t>&amp;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시각화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문제를 직관적으로 파악</a:t>
            </a:r>
          </a:p>
          <a:p>
            <a:pPr algn="ctr">
              <a:defRPr/>
            </a:pPr>
            <a:r>
              <a:rPr lang="ko-KR" altLang="en-US" sz="2000" dirty="0">
                <a:latin typeface="나눔스퀘어_ac Bold"/>
                <a:ea typeface="나눔스퀘어_ac Bold"/>
              </a:rPr>
              <a:t>기존 값을 활용한 미래 예측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–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정책 수립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컨설팅 자료로 활용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2473" y="2925870"/>
            <a:ext cx="6259053" cy="569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기업의 도산 가능성 분석 및 예측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’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025188-4D6D-4D3B-93F6-2C9DD4E37340}"/>
              </a:ext>
            </a:extLst>
          </p:cNvPr>
          <p:cNvGrpSpPr/>
          <p:nvPr/>
        </p:nvGrpSpPr>
        <p:grpSpPr>
          <a:xfrm>
            <a:off x="820614" y="1767131"/>
            <a:ext cx="7400925" cy="2343859"/>
            <a:chOff x="971549" y="1767131"/>
            <a:chExt cx="7400925" cy="23438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995DB6-339E-4B1E-9B76-3EDB2087A0FF}"/>
                </a:ext>
              </a:extLst>
            </p:cNvPr>
            <p:cNvSpPr txBox="1"/>
            <p:nvPr/>
          </p:nvSpPr>
          <p:spPr>
            <a:xfrm>
              <a:off x="1017709" y="2089986"/>
              <a:ext cx="3467100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Web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Framework (Django)</a:t>
              </a:r>
            </a:p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-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개발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설계</a:t>
              </a: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&amp; 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구현</a:t>
              </a:r>
              <a:endPara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lvl="0">
                <a:defRPr/>
              </a:pPr>
              <a:r>
                <a: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분석 및 예측결과를 웹 페이지로 출력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lvl="0">
                <a:defRPr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Python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언어 사용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Database 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내장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" name="직사각형 2">
              <a:extLst>
                <a:ext uri="{FF2B5EF4-FFF2-40B4-BE49-F238E27FC236}">
                  <a16:creationId xmlns:a16="http://schemas.microsoft.com/office/drawing/2014/main" id="{5ABE8D3F-68D2-4620-A6AA-DC59DFBDBC13}"/>
                </a:ext>
              </a:extLst>
            </p:cNvPr>
            <p:cNvSpPr/>
            <p:nvPr/>
          </p:nvSpPr>
          <p:spPr>
            <a:xfrm>
              <a:off x="4765675" y="1767131"/>
              <a:ext cx="3606799" cy="2300044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2CA45E8-3E38-4A6B-982B-E56478B31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549" y="1767131"/>
              <a:ext cx="3800478" cy="0"/>
            </a:xfrm>
            <a:prstGeom prst="lin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직사각형 2">
              <a:extLst>
                <a:ext uri="{FF2B5EF4-FFF2-40B4-BE49-F238E27FC236}">
                  <a16:creationId xmlns:a16="http://schemas.microsoft.com/office/drawing/2014/main" id="{46A118D8-21ED-40B4-BF48-0224F98937E1}"/>
                </a:ext>
              </a:extLst>
            </p:cNvPr>
            <p:cNvSpPr/>
            <p:nvPr/>
          </p:nvSpPr>
          <p:spPr>
            <a:xfrm>
              <a:off x="4713603" y="1810946"/>
              <a:ext cx="3606799" cy="2300044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7956701-D98A-4EC6-B083-A769A04BF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7760" y="1810946"/>
              <a:ext cx="3644267" cy="0"/>
            </a:xfrm>
            <a:prstGeom prst="lin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27075" y="3830545"/>
            <a:ext cx="7494464" cy="2351180"/>
            <a:chOff x="727075" y="3830545"/>
            <a:chExt cx="7494464" cy="235118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2449FB7-C329-4603-9F1E-A634E7150AC9}"/>
                </a:ext>
              </a:extLst>
            </p:cNvPr>
            <p:cNvGrpSpPr/>
            <p:nvPr/>
          </p:nvGrpSpPr>
          <p:grpSpPr>
            <a:xfrm>
              <a:off x="727075" y="3830545"/>
              <a:ext cx="7494464" cy="2351180"/>
              <a:chOff x="727075" y="3830545"/>
              <a:chExt cx="7494464" cy="235118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1C960E-A10F-449B-B26F-FBDDA231A188}"/>
                  </a:ext>
                </a:extLst>
              </p:cNvPr>
              <p:cNvSpPr txBox="1"/>
              <p:nvPr/>
            </p:nvSpPr>
            <p:spPr>
              <a:xfrm>
                <a:off x="4510088" y="4807610"/>
                <a:ext cx="371145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Python 3.7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en-US" altLang="ko-KR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Jupyter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Notebook)</a:t>
                </a:r>
              </a:p>
              <a:p>
                <a:pPr lvl="0">
                  <a:defRPr/>
                </a:pP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-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데이터 분석</a:t>
                </a:r>
                <a:r>
                  <a:rPr lang="en-US" altLang="ko-KR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시각화</a:t>
                </a:r>
                <a:endParaRPr lang="en-US" altLang="ko-KR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>
                  <a:defRPr/>
                </a:pP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 </a:t>
                </a:r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통계데이터 가공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예측모델 생성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검증</a:t>
                </a:r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</a:p>
              <a:p>
                <a:pPr lvl="0">
                  <a:defRPr/>
                </a:pP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   </a:t>
                </a:r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인터프리터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방식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미리 구현된 모듈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(lib)</a:t>
                </a:r>
              </a:p>
            </p:txBody>
          </p:sp>
          <p:sp>
            <p:nvSpPr>
              <p:cNvPr id="6" name="직사각형 2">
                <a:extLst>
                  <a:ext uri="{FF2B5EF4-FFF2-40B4-BE49-F238E27FC236}">
                    <a16:creationId xmlns:a16="http://schemas.microsoft.com/office/drawing/2014/main" id="{30DD7756-8988-4BD9-A2C2-7888706704CB}"/>
                  </a:ext>
                </a:extLst>
              </p:cNvPr>
              <p:cNvSpPr/>
              <p:nvPr/>
            </p:nvSpPr>
            <p:spPr>
              <a:xfrm>
                <a:off x="727075" y="3881681"/>
                <a:ext cx="3606799" cy="2300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D5F8EC3-636D-42D3-9D21-CC85972164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3874" y="6181725"/>
                <a:ext cx="3800478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" name="직사각형 2">
                <a:extLst>
                  <a:ext uri="{FF2B5EF4-FFF2-40B4-BE49-F238E27FC236}">
                    <a16:creationId xmlns:a16="http://schemas.microsoft.com/office/drawing/2014/main" id="{3AAE481E-28D6-44E6-BCBF-B35C244BC25D}"/>
                  </a:ext>
                </a:extLst>
              </p:cNvPr>
              <p:cNvSpPr/>
              <p:nvPr/>
            </p:nvSpPr>
            <p:spPr>
              <a:xfrm>
                <a:off x="771527" y="3830545"/>
                <a:ext cx="3606799" cy="2300044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B04E3B1-955A-4E18-B269-82379B76E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8326" y="6130589"/>
                <a:ext cx="3644267" cy="0"/>
              </a:xfrm>
              <a:prstGeom prst="line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326" y="5289284"/>
              <a:ext cx="937966" cy="786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Web application framework">
            <a:extLst>
              <a:ext uri="{FF2B5EF4-FFF2-40B4-BE49-F238E27FC236}">
                <a16:creationId xmlns:a16="http://schemas.microsoft.com/office/drawing/2014/main" id="{DF3BBF4E-5E65-4995-9919-FE3F4E2F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40" y="1810944"/>
            <a:ext cx="3552435" cy="22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1/4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F336B4-710E-4837-8565-F66B9A1CFCFE}"/>
              </a:ext>
            </a:extLst>
          </p:cNvPr>
          <p:cNvSpPr/>
          <p:nvPr/>
        </p:nvSpPr>
        <p:spPr>
          <a:xfrm>
            <a:off x="323635" y="7032124"/>
            <a:ext cx="756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하둡과</a:t>
            </a:r>
            <a:r>
              <a:rPr lang="ko-KR" altLang="en-US" dirty="0"/>
              <a:t> 주피터 노트북의 특징을 잘 보여주는 </a:t>
            </a:r>
            <a:r>
              <a:rPr lang="ko-KR" altLang="en-US" dirty="0" err="1"/>
              <a:t>스크린캡쳐</a:t>
            </a:r>
            <a:r>
              <a:rPr lang="ko-KR" altLang="en-US" dirty="0"/>
              <a:t> 첨부하기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70A443-357C-46BF-87D9-61F021FD55E6}"/>
              </a:ext>
            </a:extLst>
          </p:cNvPr>
          <p:cNvGrpSpPr/>
          <p:nvPr/>
        </p:nvGrpSpPr>
        <p:grpSpPr>
          <a:xfrm>
            <a:off x="582338" y="1903750"/>
            <a:ext cx="7712021" cy="3893559"/>
            <a:chOff x="694855" y="1143580"/>
            <a:chExt cx="10681227" cy="480363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A964374-DC57-4F4B-B57E-52831C7CBB2B}"/>
                </a:ext>
              </a:extLst>
            </p:cNvPr>
            <p:cNvSpPr/>
            <p:nvPr/>
          </p:nvSpPr>
          <p:spPr>
            <a:xfrm>
              <a:off x="4801065" y="1638447"/>
              <a:ext cx="3091008" cy="43087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3C4D32-8C21-4A82-84F5-5C9A43DA0F39}"/>
                </a:ext>
              </a:extLst>
            </p:cNvPr>
            <p:cNvSpPr/>
            <p:nvPr/>
          </p:nvSpPr>
          <p:spPr>
            <a:xfrm>
              <a:off x="8480482" y="1638447"/>
              <a:ext cx="2895600" cy="43087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A16593-C48D-4F06-9073-2F0923B8ADF3}"/>
                </a:ext>
              </a:extLst>
            </p:cNvPr>
            <p:cNvSpPr/>
            <p:nvPr/>
          </p:nvSpPr>
          <p:spPr>
            <a:xfrm>
              <a:off x="5862973" y="1143580"/>
              <a:ext cx="989734" cy="989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24" name="Picture 2" descr="blogthumb2.naver.net/MjAxNzEwMDhfMTkx/MDAxNTA3N...">
              <a:extLst>
                <a:ext uri="{FF2B5EF4-FFF2-40B4-BE49-F238E27FC236}">
                  <a16:creationId xmlns:a16="http://schemas.microsoft.com/office/drawing/2014/main" id="{8BEF86B2-8836-4702-9DA5-F19F9C590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3152" y="1149058"/>
              <a:ext cx="989734" cy="989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E6C9261-449C-4DAE-B9DB-87CF688DDC3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7493237" y="5271541"/>
              <a:ext cx="1316184" cy="10655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6" descr="django - 튜토리얼 part1">
              <a:extLst>
                <a:ext uri="{FF2B5EF4-FFF2-40B4-BE49-F238E27FC236}">
                  <a16:creationId xmlns:a16="http://schemas.microsoft.com/office/drawing/2014/main" id="{6384DC74-BE89-49D3-8230-052AB76461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1" t="25038" r="23755" b="32157"/>
            <a:stretch/>
          </p:blipFill>
          <p:spPr bwMode="auto">
            <a:xfrm>
              <a:off x="9230204" y="1368438"/>
              <a:ext cx="1396155" cy="550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98EA2CB-7390-489D-876E-A2CCD8CF83AB}"/>
                </a:ext>
              </a:extLst>
            </p:cNvPr>
            <p:cNvSpPr/>
            <p:nvPr/>
          </p:nvSpPr>
          <p:spPr>
            <a:xfrm>
              <a:off x="5177252" y="2508543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데이터 가공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21BAD1A-AF5B-49DA-B9B5-94105BE552C0}"/>
                </a:ext>
              </a:extLst>
            </p:cNvPr>
            <p:cNvSpPr/>
            <p:nvPr/>
          </p:nvSpPr>
          <p:spPr>
            <a:xfrm>
              <a:off x="5177252" y="3721689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데이터 도식화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A8907CD-D2F2-4F61-90FE-5495D6B78AAB}"/>
                </a:ext>
              </a:extLst>
            </p:cNvPr>
            <p:cNvSpPr/>
            <p:nvPr/>
          </p:nvSpPr>
          <p:spPr>
            <a:xfrm>
              <a:off x="5177252" y="4939494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예측모델 생성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검증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300A263-D2A3-40B0-98B3-3FFF1AA6A5D9}"/>
                </a:ext>
              </a:extLst>
            </p:cNvPr>
            <p:cNvSpPr/>
            <p:nvPr/>
          </p:nvSpPr>
          <p:spPr>
            <a:xfrm>
              <a:off x="8809421" y="2508543"/>
              <a:ext cx="2193592" cy="3095044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/>
                <a:t>웹 페이지에서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분석자료</a:t>
              </a:r>
              <a:r>
                <a:rPr lang="en-US" altLang="ko-KR" sz="1200" b="1" dirty="0"/>
                <a:t>/</a:t>
              </a:r>
              <a:r>
                <a:rPr lang="ko-KR" altLang="en-US" sz="1200" b="1" dirty="0"/>
                <a:t>예측모델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출력</a:t>
              </a:r>
              <a:endParaRPr lang="en-US" altLang="ko-KR" sz="1200" b="1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20B79AE-393C-400F-AAAA-77283E24911D}"/>
                </a:ext>
              </a:extLst>
            </p:cNvPr>
            <p:cNvGrpSpPr/>
            <p:nvPr/>
          </p:nvGrpSpPr>
          <p:grpSpPr>
            <a:xfrm>
              <a:off x="810082" y="2840589"/>
              <a:ext cx="3592147" cy="2451329"/>
              <a:chOff x="314651" y="2026944"/>
              <a:chExt cx="3592147" cy="2451329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1243DD06-5AED-41C6-9EE0-7E255F645AD7}"/>
                  </a:ext>
                </a:extLst>
              </p:cNvPr>
              <p:cNvGrpSpPr/>
              <p:nvPr/>
            </p:nvGrpSpPr>
            <p:grpSpPr>
              <a:xfrm>
                <a:off x="352012" y="2221332"/>
                <a:ext cx="3475828" cy="1933788"/>
                <a:chOff x="555329" y="2394982"/>
                <a:chExt cx="3475828" cy="1933788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C17A02B2-E032-40AC-A318-7A67634133F6}"/>
                    </a:ext>
                  </a:extLst>
                </p:cNvPr>
                <p:cNvSpPr/>
                <p:nvPr/>
              </p:nvSpPr>
              <p:spPr>
                <a:xfrm>
                  <a:off x="865424" y="3053859"/>
                  <a:ext cx="2882232" cy="3797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 dirty="0">
                      <a:latin typeface="+mn-ea"/>
                    </a:rPr>
                    <a:t>(https://www.mss.go.kr)</a:t>
                  </a:r>
                </a:p>
              </p:txBody>
            </p:sp>
            <p:pic>
              <p:nvPicPr>
                <p:cNvPr id="39" name="그림 38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A4B117AD-D24D-4673-94C9-B7671734C1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329" y="2394982"/>
                  <a:ext cx="3475828" cy="769717"/>
                </a:xfrm>
                <a:prstGeom prst="rect">
                  <a:avLst/>
                </a:prstGeom>
              </p:spPr>
            </p:pic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EEAA3096-2CAB-4A1E-B71A-AF9FF3AC5887}"/>
                    </a:ext>
                  </a:extLst>
                </p:cNvPr>
                <p:cNvSpPr/>
                <p:nvPr/>
              </p:nvSpPr>
              <p:spPr>
                <a:xfrm>
                  <a:off x="665772" y="3588325"/>
                  <a:ext cx="3297405" cy="7404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200" b="1" dirty="0">
                      <a:solidFill>
                        <a:schemeClr val="tx1"/>
                      </a:solidFill>
                      <a:latin typeface="+mn-ea"/>
                    </a:rPr>
                    <a:t>통계자료 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  <a:latin typeface="+mn-ea"/>
                    </a:rPr>
                    <a:t>&gt;&gt; </a:t>
                  </a:r>
                  <a:r>
                    <a:rPr lang="ko-KR" altLang="en-US" sz="1200" b="1" dirty="0">
                      <a:solidFill>
                        <a:schemeClr val="tx1"/>
                      </a:solidFill>
                      <a:latin typeface="+mn-ea"/>
                    </a:rPr>
                    <a:t>주제별 통계</a:t>
                  </a:r>
                  <a:endParaRPr lang="en-US" altLang="ko-KR" sz="12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500" b="1" dirty="0">
                    <a:latin typeface="+mn-ea"/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  <a:latin typeface="+mn-ea"/>
                    </a:rPr>
                    <a:t>중소기업 관련 통계자료</a:t>
                  </a:r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D4240B7-A9E1-482F-9400-DBB3011A6D37}"/>
                  </a:ext>
                </a:extLst>
              </p:cNvPr>
              <p:cNvSpPr/>
              <p:nvPr/>
            </p:nvSpPr>
            <p:spPr>
              <a:xfrm>
                <a:off x="314651" y="2026944"/>
                <a:ext cx="3592147" cy="2451329"/>
              </a:xfrm>
              <a:prstGeom prst="rect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200" b="1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EC84426-9622-496B-8F0B-7B83A04AAE8F}"/>
                </a:ext>
              </a:extLst>
            </p:cNvPr>
            <p:cNvCxnSpPr>
              <a:cxnSpLocks/>
            </p:cNvCxnSpPr>
            <p:nvPr/>
          </p:nvCxnSpPr>
          <p:spPr>
            <a:xfrm>
              <a:off x="4311079" y="2840589"/>
              <a:ext cx="866172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3539F51-5BDE-42A8-AC9F-745C69A936EB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6335245" y="3172636"/>
              <a:ext cx="0" cy="549053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A8D00D5-4B3F-4D06-A516-234FD6FCB162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6335245" y="4385782"/>
              <a:ext cx="0" cy="553712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330B77-BE69-4BE9-AC69-F414F825D2B2}"/>
                </a:ext>
              </a:extLst>
            </p:cNvPr>
            <p:cNvSpPr/>
            <p:nvPr/>
          </p:nvSpPr>
          <p:spPr>
            <a:xfrm>
              <a:off x="694855" y="2402012"/>
              <a:ext cx="1723658" cy="33245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chemeClr val="tx1"/>
                  </a:solidFill>
                </a:rPr>
                <a:t>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2/4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FED43-CD28-4320-B679-9EE88252FB0F}"/>
              </a:ext>
            </a:extLst>
          </p:cNvPr>
          <p:cNvSpPr txBox="1"/>
          <p:nvPr/>
        </p:nvSpPr>
        <p:spPr>
          <a:xfrm>
            <a:off x="323635" y="1504678"/>
            <a:ext cx="661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카카오 오븐 </a:t>
            </a:r>
            <a:r>
              <a:rPr lang="en-US" altLang="ko-KR" sz="1400" dirty="0"/>
              <a:t>: https://ovenapp.io/view/1rRpmiA9sXKsBnthgPJEYehieMp3VzXf/e5WgE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CC1A790-B580-4230-BBB1-C10ACCC45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5" y="2057671"/>
            <a:ext cx="6106723" cy="37464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B8E29B-7AB7-4424-9E12-E07F4C1D4CC6}"/>
              </a:ext>
            </a:extLst>
          </p:cNvPr>
          <p:cNvSpPr/>
          <p:nvPr/>
        </p:nvSpPr>
        <p:spPr>
          <a:xfrm>
            <a:off x="1037063" y="2068822"/>
            <a:ext cx="1170878" cy="5219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960D5A8-1E64-4FCD-80B1-28F65835FEB3}"/>
              </a:ext>
            </a:extLst>
          </p:cNvPr>
          <p:cNvCxnSpPr>
            <a:cxnSpLocks/>
          </p:cNvCxnSpPr>
          <p:nvPr/>
        </p:nvCxnSpPr>
        <p:spPr>
          <a:xfrm>
            <a:off x="2207941" y="2352907"/>
            <a:ext cx="3766139" cy="0"/>
          </a:xfrm>
          <a:prstGeom prst="line">
            <a:avLst/>
          </a:pr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EE3BCB-08AC-4FBC-8E8E-CE3A91607ADE}"/>
              </a:ext>
            </a:extLst>
          </p:cNvPr>
          <p:cNvSpPr txBox="1"/>
          <p:nvPr/>
        </p:nvSpPr>
        <p:spPr>
          <a:xfrm>
            <a:off x="5974079" y="2225447"/>
            <a:ext cx="2862269" cy="138499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드롭다운 메뉴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클릭하여 메뉴 페이지 변경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(Default)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53E414-8AC5-423D-816A-60A3534C5DA4}"/>
              </a:ext>
            </a:extLst>
          </p:cNvPr>
          <p:cNvSpPr/>
          <p:nvPr/>
        </p:nvSpPr>
        <p:spPr>
          <a:xfrm>
            <a:off x="426720" y="3095798"/>
            <a:ext cx="5370179" cy="1913005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591DAF-0F7D-45A8-B102-4F0B3FA9561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4171500" y="3949113"/>
            <a:ext cx="742890" cy="2862270"/>
          </a:xfrm>
          <a:prstGeom prst="bentConnector2">
            <a:avLst/>
          </a:prstGeom>
          <a:noFill/>
          <a:ln w="76200">
            <a:solidFill>
              <a:srgbClr val="3333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B387E3-DF55-4416-B011-3A21A61E8BA6}"/>
              </a:ext>
            </a:extLst>
          </p:cNvPr>
          <p:cNvSpPr txBox="1"/>
          <p:nvPr/>
        </p:nvSpPr>
        <p:spPr>
          <a:xfrm>
            <a:off x="5974080" y="4436425"/>
            <a:ext cx="2862268" cy="176971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(Default)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지역구분없이 도산 가능성 높은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기업을 그래프로 표현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기업에 대한 도산 가능성과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비중이 높은 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요소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세부사항은 기업별 검색에서 보도록 유도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210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4A8951F-D06E-4DDE-98AA-C3066AC5AA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5" y="2057671"/>
            <a:ext cx="6106723" cy="37464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3/4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454C7-C02E-4D64-B412-0C0DBA8FA3C4}"/>
              </a:ext>
            </a:extLst>
          </p:cNvPr>
          <p:cNvSpPr/>
          <p:nvPr/>
        </p:nvSpPr>
        <p:spPr>
          <a:xfrm>
            <a:off x="3009899" y="3914453"/>
            <a:ext cx="2468881" cy="444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10E88C-3D0F-4244-BE74-427377BF7F43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4375367" y="1183900"/>
            <a:ext cx="417006" cy="2780420"/>
          </a:xfrm>
          <a:prstGeom prst="bentConnector2">
            <a:avLst/>
          </a:prstGeom>
          <a:noFill/>
          <a:ln w="76200">
            <a:solidFill>
              <a:srgbClr val="3333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927471-AE4C-4C7B-A0DB-02208395F743}"/>
              </a:ext>
            </a:extLst>
          </p:cNvPr>
          <p:cNvSpPr txBox="1"/>
          <p:nvPr/>
        </p:nvSpPr>
        <p:spPr>
          <a:xfrm>
            <a:off x="5974079" y="2225447"/>
            <a:ext cx="2862269" cy="224676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광주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전남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구분하여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도산 가능성이 높은 상위 리스트를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개씩 그래프로 표시 및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기업의 도산 가능성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(%)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도산 가능성이 높게 예측된 기업에서 비중이 높은 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요소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세부사항은 기업별 검색에서 보도록 유도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DA547E-3CD4-4091-B7FD-52A14CD27755}"/>
              </a:ext>
            </a:extLst>
          </p:cNvPr>
          <p:cNvSpPr/>
          <p:nvPr/>
        </p:nvSpPr>
        <p:spPr>
          <a:xfrm>
            <a:off x="508570" y="2782613"/>
            <a:ext cx="5370179" cy="2655894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AF748FD-AB57-4BF5-8F0C-6486D386D7E4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rot="16200000" flipH="1">
            <a:off x="4370126" y="4232854"/>
            <a:ext cx="1478168" cy="1729740"/>
          </a:xfrm>
          <a:prstGeom prst="bentConnector2">
            <a:avLst/>
          </a:pr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782898-16CE-4F9A-8E3B-BA602432656A}"/>
              </a:ext>
            </a:extLst>
          </p:cNvPr>
          <p:cNvSpPr txBox="1"/>
          <p:nvPr/>
        </p:nvSpPr>
        <p:spPr>
          <a:xfrm>
            <a:off x="5974080" y="5467476"/>
            <a:ext cx="2862268" cy="738664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해당 기업명에 대한 분석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기업명에 대한 기업별 검색 페이지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3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508570" y="58866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4/4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A91AEF-718E-446C-8052-86F39AA33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5" y="2057671"/>
            <a:ext cx="6106723" cy="37464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CCF165A-5778-4142-AFAC-2F96F6F7E27E}"/>
              </a:ext>
            </a:extLst>
          </p:cNvPr>
          <p:cNvSpPr/>
          <p:nvPr/>
        </p:nvSpPr>
        <p:spPr>
          <a:xfrm>
            <a:off x="508570" y="3032759"/>
            <a:ext cx="5716970" cy="1341121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5F3847-2CF8-4341-B788-5D372A4B9356}"/>
              </a:ext>
            </a:extLst>
          </p:cNvPr>
          <p:cNvSpPr/>
          <p:nvPr/>
        </p:nvSpPr>
        <p:spPr>
          <a:xfrm>
            <a:off x="508570" y="4507569"/>
            <a:ext cx="5716970" cy="13411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5345F-D4DC-4E3C-AD6D-2DEE32C859BF}"/>
              </a:ext>
            </a:extLst>
          </p:cNvPr>
          <p:cNvSpPr/>
          <p:nvPr/>
        </p:nvSpPr>
        <p:spPr>
          <a:xfrm>
            <a:off x="508570" y="2697479"/>
            <a:ext cx="1632650" cy="29071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D4CBC-1EF6-42C3-8BE0-2426536BB3D9}"/>
              </a:ext>
            </a:extLst>
          </p:cNvPr>
          <p:cNvSpPr txBox="1"/>
          <p:nvPr/>
        </p:nvSpPr>
        <p:spPr>
          <a:xfrm>
            <a:off x="6410475" y="2979498"/>
            <a:ext cx="2425873" cy="138499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200" dirty="0"/>
              <a:t>3. </a:t>
            </a:r>
            <a:r>
              <a:rPr lang="ko-KR" altLang="en-US" sz="1200" dirty="0"/>
              <a:t>기업별 검색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검색한 기업명에 대한 도산 가능성을</a:t>
            </a:r>
            <a:endParaRPr lang="en-US" altLang="ko-KR" sz="1200" dirty="0"/>
          </a:p>
          <a:p>
            <a:r>
              <a:rPr lang="ko-KR" altLang="en-US" sz="1200" dirty="0"/>
              <a:t>시계열 그래프로 표시 및 설명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도산 가능성</a:t>
            </a:r>
            <a:r>
              <a:rPr lang="en-US" altLang="ko-KR" sz="1200" dirty="0"/>
              <a:t>(%)</a:t>
            </a:r>
            <a:r>
              <a:rPr lang="ko-KR" altLang="en-US" sz="1200" dirty="0"/>
              <a:t>과 최고</a:t>
            </a:r>
            <a:r>
              <a:rPr lang="en-US" altLang="ko-KR" sz="1200" dirty="0"/>
              <a:t>/</a:t>
            </a:r>
            <a:r>
              <a:rPr lang="ko-KR" altLang="en-US" sz="1200" dirty="0"/>
              <a:t>최저 기간</a:t>
            </a:r>
            <a:endParaRPr lang="en-US" altLang="ko-KR" sz="1200" dirty="0"/>
          </a:p>
          <a:p>
            <a:r>
              <a:rPr lang="ko-KR" altLang="en-US" sz="1200" dirty="0"/>
              <a:t>예측 결과</a:t>
            </a:r>
            <a:r>
              <a:rPr lang="en-US" altLang="ko-KR" sz="1200" dirty="0"/>
              <a:t>(%) </a:t>
            </a:r>
            <a:r>
              <a:rPr lang="ko-KR" altLang="en-US" sz="1200" dirty="0"/>
              <a:t>표시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75180-ED04-4888-8029-FE0C775CCE82}"/>
              </a:ext>
            </a:extLst>
          </p:cNvPr>
          <p:cNvSpPr txBox="1"/>
          <p:nvPr/>
        </p:nvSpPr>
        <p:spPr>
          <a:xfrm>
            <a:off x="6410474" y="4670297"/>
            <a:ext cx="2425874" cy="1015663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검색한 기업의 도산가능성에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기여하는 비중이 높은 요소 상위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요소별 비중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(%),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위험성 감소를 위한 조언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8BAB5-C6CD-4A63-BDC1-CE6D7FED1344}"/>
              </a:ext>
            </a:extLst>
          </p:cNvPr>
          <p:cNvSpPr txBox="1"/>
          <p:nvPr/>
        </p:nvSpPr>
        <p:spPr>
          <a:xfrm>
            <a:off x="2225102" y="2466646"/>
            <a:ext cx="2238225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입력하면 해당 기업명에 대한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결과를 보여줌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검색기능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212F6ED-977F-4EF6-85E5-26FA73E5F1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3" t="23502" r="81424" b="73604"/>
          <a:stretch/>
        </p:blipFill>
        <p:spPr>
          <a:xfrm>
            <a:off x="1148715" y="2268354"/>
            <a:ext cx="256630" cy="1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902</Words>
  <Application>Microsoft Office PowerPoint</Application>
  <PresentationFormat>화면 슬라이드 쇼(4:3)</PresentationFormat>
  <Paragraphs>173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나눔스퀘어</vt:lpstr>
      <vt:lpstr>나눔스퀘어_ac Bold</vt:lpstr>
      <vt:lpstr>나눔스퀘어_ac ExtraBold</vt:lpstr>
      <vt:lpstr>나눔스퀘어_ac_Bold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82102</cp:lastModifiedBy>
  <cp:revision>115</cp:revision>
  <dcterms:created xsi:type="dcterms:W3CDTF">2020-04-08T05:57:19Z</dcterms:created>
  <dcterms:modified xsi:type="dcterms:W3CDTF">2020-05-11T13:33:50Z</dcterms:modified>
  <cp:version>0906.0100.01</cp:version>
</cp:coreProperties>
</file>