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81" r:id="rId6"/>
    <p:sldId id="325" r:id="rId7"/>
    <p:sldId id="260" r:id="rId8"/>
    <p:sldId id="295" r:id="rId9"/>
    <p:sldId id="261" r:id="rId10"/>
    <p:sldId id="296" r:id="rId11"/>
    <p:sldId id="328" r:id="rId12"/>
    <p:sldId id="299" r:id="rId13"/>
    <p:sldId id="29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1" r:id="rId24"/>
    <p:sldId id="310" r:id="rId25"/>
    <p:sldId id="314" r:id="rId26"/>
    <p:sldId id="312" r:id="rId27"/>
    <p:sldId id="327" r:id="rId28"/>
    <p:sldId id="330" r:id="rId29"/>
    <p:sldId id="331" r:id="rId30"/>
    <p:sldId id="289" r:id="rId31"/>
    <p:sldId id="287" r:id="rId32"/>
    <p:sldId id="288" r:id="rId33"/>
    <p:sldId id="332" r:id="rId34"/>
    <p:sldId id="319" r:id="rId35"/>
    <p:sldId id="334" r:id="rId36"/>
    <p:sldId id="333" r:id="rId37"/>
    <p:sldId id="324" r:id="rId38"/>
    <p:sldId id="280" r:id="rId39"/>
    <p:sldId id="290" r:id="rId40"/>
    <p:sldId id="326" r:id="rId41"/>
    <p:sldId id="27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3" autoAdjust="0"/>
    <p:restoredTop sz="94860"/>
  </p:normalViewPr>
  <p:slideViewPr>
    <p:cSldViewPr snapToGrid="0">
      <p:cViewPr varScale="1">
        <p:scale>
          <a:sx n="109" d="100"/>
          <a:sy n="109" d="100"/>
        </p:scale>
        <p:origin x="108" y="84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32EAAE-1C52-49DA-A625-0A3E9295340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3433AD-3315-4CAE-BE64-534C5CA805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36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53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26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477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277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728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682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195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6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405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60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51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5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52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19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419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26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39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2020-06-17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2020-06-17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ss.go.kr/site/smba/foffice/ex/statDB/temaList.do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hyperlink" Target="https://news.mt.co.kr/mtview.php?no=2017012415025747064" TargetMode="Externa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9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10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nlighting.tistory.com/140" TargetMode="External"/><Relationship Id="rId5" Type="http://schemas.openxmlformats.org/officeDocument/2006/relationships/hyperlink" Target="https://juneyr.dev/2018-02-19/make-bulk-update-from-csv-Django" TargetMode="External"/><Relationship Id="rId4" Type="http://schemas.openxmlformats.org/officeDocument/2006/relationships/hyperlink" Target="https://velog.io/@devmin/Django-MySQL-Connec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t.co.kr/mtview.php?no=2017012415025747064" TargetMode="External"/><Relationship Id="rId2" Type="http://schemas.openxmlformats.org/officeDocument/2006/relationships/hyperlink" Target="https://lsjsj92.tistory.com/48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ngbeomkim.github.io/django/django-d3/" TargetMode="External"/><Relationship Id="rId4" Type="http://schemas.openxmlformats.org/officeDocument/2006/relationships/hyperlink" Target="https://dowtech.tistory.com/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s://m.post.naver.com/viewer/postView.nhn?volumeNo=27655737&amp;memberNo=36383232&amp;vType=VERTIC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ta.go.kr/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24.xml"/><Relationship Id="rId4" Type="http://schemas.openxmlformats.org/officeDocument/2006/relationships/slide" Target="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2020. 6. 18.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(1/3)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C1D225-2CB7-41CA-A13E-56CB7D978220}"/>
              </a:ext>
            </a:extLst>
          </p:cNvPr>
          <p:cNvSpPr txBox="1"/>
          <p:nvPr/>
        </p:nvSpPr>
        <p:spPr>
          <a:xfrm>
            <a:off x="1047750" y="1725492"/>
            <a:ext cx="1043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주제별 통계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데이터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경기전망지수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기본통계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lvl="0" algn="just">
              <a:defRPr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>
                <a:hlinkClick r:id="rId2"/>
              </a:rPr>
              <a:t>https://www.mss.go.kr/site/smba/foffice/ex/statDB/temaList.do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03F9E0-F20D-4DF8-BC89-EB7F722CB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4" t="41944" r="56076" b="20555"/>
          <a:stretch/>
        </p:blipFill>
        <p:spPr>
          <a:xfrm>
            <a:off x="342899" y="2657474"/>
            <a:ext cx="4175718" cy="3335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3A3266-F21D-4112-A4E2-AF3FFDD04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33" t="41528" r="60920" b="23012"/>
          <a:stretch/>
        </p:blipFill>
        <p:spPr>
          <a:xfrm>
            <a:off x="3667124" y="2625111"/>
            <a:ext cx="3371850" cy="31756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C2589B-7453-47E4-8599-B85930CD204D}"/>
              </a:ext>
            </a:extLst>
          </p:cNvPr>
          <p:cNvSpPr/>
          <p:nvPr/>
        </p:nvSpPr>
        <p:spPr>
          <a:xfrm>
            <a:off x="7561218" y="3909791"/>
            <a:ext cx="3853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특징값이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포함된 데이터를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개월당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하나의 파일로 제공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hlinkClick r:id="rId5" action="ppaction://hlinksldjump"/>
            <a:extLst>
              <a:ext uri="{FF2B5EF4-FFF2-40B4-BE49-F238E27FC236}">
                <a16:creationId xmlns:a16="http://schemas.microsoft.com/office/drawing/2014/main" id="{48EB0A8D-869A-4A7A-86B1-D152B53E7EC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08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(2/3)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C2589B-7453-47E4-8599-B85930CD204D}"/>
              </a:ext>
            </a:extLst>
          </p:cNvPr>
          <p:cNvSpPr/>
          <p:nvPr/>
        </p:nvSpPr>
        <p:spPr>
          <a:xfrm>
            <a:off x="6950520" y="3189264"/>
            <a:ext cx="44598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올해의 추세를 예측해보기 위해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월까지의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대상으로 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확장자 파일</a:t>
            </a:r>
            <a:endParaRPr lang="en-US" altLang="ko-KR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48EB0A8D-869A-4A7A-86B1-D152B53E7EC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3CF504-1A6C-4FF1-BC22-F2CD2D1BAB75}"/>
              </a:ext>
            </a:extLst>
          </p:cNvPr>
          <p:cNvGrpSpPr/>
          <p:nvPr/>
        </p:nvGrpSpPr>
        <p:grpSpPr>
          <a:xfrm>
            <a:off x="866748" y="2552699"/>
            <a:ext cx="5778500" cy="2931157"/>
            <a:chOff x="3733800" y="2197099"/>
            <a:chExt cx="5778500" cy="29311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63B368-27C7-4D1D-98FB-7572F32F0C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63" t="29471" r="30911" b="21682"/>
            <a:stretch/>
          </p:blipFill>
          <p:spPr>
            <a:xfrm>
              <a:off x="3733800" y="2197099"/>
              <a:ext cx="5778500" cy="293115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598DB5E-0261-4752-9132-B582616AD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728" t="52712" r="53915" b="7435"/>
            <a:stretch/>
          </p:blipFill>
          <p:spPr>
            <a:xfrm>
              <a:off x="6257645" y="2557304"/>
              <a:ext cx="788413" cy="2391509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59808-BB68-4BAF-BE6B-4B2E6D6D8E49}"/>
              </a:ext>
            </a:extLst>
          </p:cNvPr>
          <p:cNvSpPr/>
          <p:nvPr/>
        </p:nvSpPr>
        <p:spPr>
          <a:xfrm>
            <a:off x="884332" y="2822331"/>
            <a:ext cx="1551137" cy="25497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9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(2/3)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75B94D-B98A-45D1-8DEF-93C3178D8BF8}"/>
              </a:ext>
            </a:extLst>
          </p:cNvPr>
          <p:cNvGrpSpPr/>
          <p:nvPr/>
        </p:nvGrpSpPr>
        <p:grpSpPr>
          <a:xfrm>
            <a:off x="1440234" y="2098747"/>
            <a:ext cx="8413378" cy="4256309"/>
            <a:chOff x="1047750" y="2678407"/>
            <a:chExt cx="7267575" cy="36766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D477172-7353-4DCF-A040-5F3FB6B45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8" t="20556" r="82861" b="25833"/>
            <a:stretch/>
          </p:blipFill>
          <p:spPr>
            <a:xfrm>
              <a:off x="1047750" y="2678407"/>
              <a:ext cx="1809750" cy="367665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93EF7F6-D011-47D3-AA11-465AF6B4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79" t="20556" r="30545" b="25833"/>
            <a:stretch/>
          </p:blipFill>
          <p:spPr>
            <a:xfrm>
              <a:off x="1781175" y="2678407"/>
              <a:ext cx="6534150" cy="3676650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B2B1DF-8B5D-4473-8146-5422611162B7}"/>
              </a:ext>
            </a:extLst>
          </p:cNvPr>
          <p:cNvSpPr/>
          <p:nvPr/>
        </p:nvSpPr>
        <p:spPr>
          <a:xfrm>
            <a:off x="1874826" y="2083821"/>
            <a:ext cx="391794" cy="42563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3D8B74-24B8-4438-9B19-EFF4592266C5}"/>
              </a:ext>
            </a:extLst>
          </p:cNvPr>
          <p:cNvSpPr/>
          <p:nvPr/>
        </p:nvSpPr>
        <p:spPr>
          <a:xfrm>
            <a:off x="2289290" y="2083820"/>
            <a:ext cx="7564322" cy="42563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32B536-1E52-44FA-8D25-596F90E59F30}"/>
              </a:ext>
            </a:extLst>
          </p:cNvPr>
          <p:cNvSpPr txBox="1"/>
          <p:nvPr/>
        </p:nvSpPr>
        <p:spPr>
          <a:xfrm>
            <a:off x="9876282" y="2053163"/>
            <a:ext cx="2026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7A351-A1D8-4F57-9B48-CD13E7DC06E4}"/>
              </a:ext>
            </a:extLst>
          </p:cNvPr>
          <p:cNvSpPr/>
          <p:nvPr/>
        </p:nvSpPr>
        <p:spPr>
          <a:xfrm>
            <a:off x="1453676" y="2083819"/>
            <a:ext cx="391794" cy="425631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hlinkClick r:id="rId3" action="ppaction://hlinksldjump"/>
            <a:extLst>
              <a:ext uri="{FF2B5EF4-FFF2-40B4-BE49-F238E27FC236}">
                <a16:creationId xmlns:a16="http://schemas.microsoft.com/office/drawing/2014/main" id="{DE6D6826-2EAE-4BE3-B00B-CF361AB9A786}"/>
              </a:ext>
            </a:extLst>
          </p:cNvPr>
          <p:cNvSpPr/>
          <p:nvPr/>
        </p:nvSpPr>
        <p:spPr>
          <a:xfrm>
            <a:off x="8792636" y="1685023"/>
            <a:ext cx="395171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7A2567-E106-46E3-A0B6-5567D33937D3}"/>
              </a:ext>
            </a:extLst>
          </p:cNvPr>
          <p:cNvSpPr/>
          <p:nvPr/>
        </p:nvSpPr>
        <p:spPr>
          <a:xfrm>
            <a:off x="186614" y="2022506"/>
            <a:ext cx="1307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endParaRPr lang="en-US" altLang="ko-KR" dirty="0">
              <a:solidFill>
                <a:srgbClr val="3333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global_id</a:t>
            </a:r>
            <a:r>
              <a:rPr lang="en-US" altLang="ko-KR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FDE4AD-F081-4B20-9FB7-61ECA517F284}"/>
              </a:ext>
            </a:extLst>
          </p:cNvPr>
          <p:cNvSpPr/>
          <p:nvPr/>
        </p:nvSpPr>
        <p:spPr>
          <a:xfrm>
            <a:off x="3108709" y="165317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지역코드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0F7A7-A2D1-44B5-B54C-EE99C8178C7A}"/>
              </a:ext>
            </a:extLst>
          </p:cNvPr>
          <p:cNvSpPr/>
          <p:nvPr/>
        </p:nvSpPr>
        <p:spPr>
          <a:xfrm>
            <a:off x="7357628" y="162988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각종 평가요소</a:t>
            </a:r>
            <a:endParaRPr lang="en-US" altLang="ko-KR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71BE10A-F3D5-427F-BA78-8B5D17764AF1}"/>
              </a:ext>
            </a:extLst>
          </p:cNvPr>
          <p:cNvCxnSpPr>
            <a:cxnSpLocks/>
            <a:stCxn id="72" idx="0"/>
            <a:endCxn id="4" idx="1"/>
          </p:cNvCxnSpPr>
          <p:nvPr/>
        </p:nvCxnSpPr>
        <p:spPr>
          <a:xfrm rot="5400000" flipH="1" flipV="1">
            <a:off x="2466726" y="1441838"/>
            <a:ext cx="245981" cy="103798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E006232-844B-49F5-80B1-37F3FA220610}"/>
              </a:ext>
            </a:extLst>
          </p:cNvPr>
          <p:cNvCxnSpPr>
            <a:cxnSpLocks/>
            <a:stCxn id="73" idx="0"/>
            <a:endCxn id="5" idx="1"/>
          </p:cNvCxnSpPr>
          <p:nvPr/>
        </p:nvCxnSpPr>
        <p:spPr>
          <a:xfrm rot="5400000" flipH="1" flipV="1">
            <a:off x="6579904" y="1306097"/>
            <a:ext cx="269270" cy="128617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7C92D4-07B3-46FA-989E-B3D2A134C5F8}"/>
              </a:ext>
            </a:extLst>
          </p:cNvPr>
          <p:cNvCxnSpPr>
            <a:stCxn id="7" idx="0"/>
            <a:endCxn id="3" idx="0"/>
          </p:cNvCxnSpPr>
          <p:nvPr/>
        </p:nvCxnSpPr>
        <p:spPr>
          <a:xfrm rot="16200000" flipV="1">
            <a:off x="1214242" y="1648488"/>
            <a:ext cx="61313" cy="809350"/>
          </a:xfrm>
          <a:prstGeom prst="bentConnector3">
            <a:avLst>
              <a:gd name="adj1" fmla="val 472841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hlinkClick r:id="rId4" action="ppaction://hlinksldjump"/>
            <a:extLst>
              <a:ext uri="{FF2B5EF4-FFF2-40B4-BE49-F238E27FC236}">
                <a16:creationId xmlns:a16="http://schemas.microsoft.com/office/drawing/2014/main" id="{E95B5F7A-7317-4FA0-8C03-2E78E87464DC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0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7239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</a:t>
            </a:r>
            <a:r>
              <a:rPr lang="en-US" altLang="ko-KR" sz="3600" dirty="0">
                <a:latin typeface="나눔스퀘어_ac Bold"/>
                <a:ea typeface="나눔스퀘어_ac Bold"/>
              </a:rPr>
              <a:t>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3600" dirty="0">
                <a:latin typeface="나눔스퀘어_ac Bold"/>
                <a:ea typeface="나눔스퀘어_ac Bold"/>
              </a:rPr>
              <a:t>/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</a:t>
            </a:r>
            <a:r>
              <a:rPr lang="en-US" altLang="ko-KR" sz="3600" dirty="0">
                <a:latin typeface="나눔스퀘어_ac Bold"/>
                <a:ea typeface="나눔스퀘어_ac Bold"/>
              </a:rPr>
              <a:t>_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0595DF-11BF-4B16-9E46-F91B03B2E253}"/>
              </a:ext>
            </a:extLst>
          </p:cNvPr>
          <p:cNvSpPr txBox="1"/>
          <p:nvPr/>
        </p:nvSpPr>
        <p:spPr>
          <a:xfrm>
            <a:off x="1047750" y="2321004"/>
            <a:ext cx="10439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2 -1.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2 -2.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CSV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4CE83CF0-773F-42A6-B3B0-0D435EB0E72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D6955AEC-C205-49C8-8576-29960CE26BC8}"/>
              </a:ext>
            </a:extLst>
          </p:cNvPr>
          <p:cNvSpPr/>
          <p:nvPr/>
        </p:nvSpPr>
        <p:spPr>
          <a:xfrm>
            <a:off x="931633" y="2380875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513AEA72-3489-48C5-8CD9-BEBCA285D215}"/>
              </a:ext>
            </a:extLst>
          </p:cNvPr>
          <p:cNvSpPr/>
          <p:nvPr/>
        </p:nvSpPr>
        <p:spPr>
          <a:xfrm>
            <a:off x="931633" y="3584798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12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0B816A-5816-4CE6-9B65-9D584FC30651}"/>
              </a:ext>
            </a:extLst>
          </p:cNvPr>
          <p:cNvGrpSpPr/>
          <p:nvPr/>
        </p:nvGrpSpPr>
        <p:grpSpPr>
          <a:xfrm>
            <a:off x="1015212" y="2882899"/>
            <a:ext cx="6656744" cy="3165475"/>
            <a:chOff x="1015212" y="2882900"/>
            <a:chExt cx="6237234" cy="296598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72AF724-ADAC-45CA-8D0C-2D0B3B76A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8" t="20556" r="82861" b="46293"/>
            <a:stretch/>
          </p:blipFill>
          <p:spPr>
            <a:xfrm>
              <a:off x="1015212" y="2882900"/>
              <a:ext cx="2361015" cy="296598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3455C7A-F790-47C9-ADA4-76985A22A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379" t="20556" r="51885" b="46293"/>
            <a:stretch/>
          </p:blipFill>
          <p:spPr>
            <a:xfrm>
              <a:off x="1972044" y="2882900"/>
              <a:ext cx="5280402" cy="29659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36649" y="2882900"/>
            <a:ext cx="960757" cy="316547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2035248" y="2882898"/>
            <a:ext cx="5635555" cy="31654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1384500" y="269753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4484843" y="26975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486278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5124258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397540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2886766"/>
            <a:ext cx="373446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- 2364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기업 중 </a:t>
            </a:r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197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기업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5028771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560201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D6F4B-A9FE-41D5-AEE2-0EB30F2B7855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(1/5)</a:t>
            </a:r>
          </a:p>
        </p:txBody>
      </p:sp>
      <p:sp>
        <p:nvSpPr>
          <p:cNvPr id="17" name="직사각형 16">
            <a:hlinkClick r:id="rId4" action="ppaction://hlinksldjump"/>
            <a:extLst>
              <a:ext uri="{FF2B5EF4-FFF2-40B4-BE49-F238E27FC236}">
                <a16:creationId xmlns:a16="http://schemas.microsoft.com/office/drawing/2014/main" id="{7FE68391-806E-4037-879C-14E3313A2C2C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5178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0049DE-7871-4DB0-8362-8516D46E3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5" t="36845" r="58419" b="22877"/>
          <a:stretch/>
        </p:blipFill>
        <p:spPr>
          <a:xfrm>
            <a:off x="1014988" y="2529690"/>
            <a:ext cx="4705877" cy="3328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2529690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590675" y="2529690"/>
            <a:ext cx="1266825" cy="33285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450384" y="240166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260797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E72B-8D82-4BFC-B53B-4FF51A034D8F}"/>
              </a:ext>
            </a:extLst>
          </p:cNvPr>
          <p:cNvSpPr/>
          <p:nvPr/>
        </p:nvSpPr>
        <p:spPr>
          <a:xfrm>
            <a:off x="5783998" y="4534798"/>
            <a:ext cx="60431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(x21),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(x33)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(x35),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(x36),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(x38)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(x57)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(x58),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업체간과당경쟁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(x59),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(x60),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(x61) </a:t>
            </a:r>
          </a:p>
        </p:txBody>
      </p:sp>
      <p:sp>
        <p:nvSpPr>
          <p:cNvPr id="12" name="직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2185C458-1830-46D5-AFD2-6FF97A00FD14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0AD98-D946-42DF-A0D1-DAA78DCF76A9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(2/5)</a:t>
            </a:r>
          </a:p>
        </p:txBody>
      </p:sp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290E7F55-A346-4340-909D-A19067227E5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606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32419"/>
              </p:ext>
            </p:extLst>
          </p:nvPr>
        </p:nvGraphicFramePr>
        <p:xfrm>
          <a:off x="1217910" y="2529693"/>
          <a:ext cx="4319290" cy="3739638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6BD5856F-CFAE-4FAF-9762-210743422DD1}"/>
              </a:ext>
            </a:extLst>
          </p:cNvPr>
          <p:cNvSpPr/>
          <p:nvPr/>
        </p:nvSpPr>
        <p:spPr>
          <a:xfrm>
            <a:off x="5629275" y="2918516"/>
            <a:ext cx="466725" cy="752475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E08BC6-30B5-4128-A6EA-3A63BB94A007}"/>
              </a:ext>
            </a:extLst>
          </p:cNvPr>
          <p:cNvSpPr/>
          <p:nvPr/>
        </p:nvSpPr>
        <p:spPr>
          <a:xfrm>
            <a:off x="6206490" y="2466498"/>
            <a:ext cx="5755102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요소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 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51%)</a:t>
            </a:r>
          </a:p>
          <a:p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현재 자금사정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내수경기 전망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판매물품에 대한 대금의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회수 애로사항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DD03D4-7E24-458F-8FCC-547902F5A2FC}"/>
              </a:ext>
            </a:extLst>
          </p:cNvPr>
          <p:cNvSpPr/>
          <p:nvPr/>
        </p:nvSpPr>
        <p:spPr>
          <a:xfrm>
            <a:off x="6206490" y="3882270"/>
            <a:ext cx="5420734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상대적으로 중요도가 낮은 요소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 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49%)</a:t>
            </a:r>
          </a:p>
          <a:p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 조달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융통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애로사항 존재여부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영업이익에 대한 실적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 과당경쟁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분야에 업체간 경쟁이 과도한지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 전망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분야에서 인력 확보가 어려운지 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 상승 여부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근로자 임금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수출경기 전망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7BC72D26-A927-42C9-B445-6FFF6E6938A7}"/>
              </a:ext>
            </a:extLst>
          </p:cNvPr>
          <p:cNvSpPr/>
          <p:nvPr/>
        </p:nvSpPr>
        <p:spPr>
          <a:xfrm>
            <a:off x="5629275" y="3958534"/>
            <a:ext cx="466725" cy="1880291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F5C994-F716-4CE0-AC6A-10B12CC3CC3D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(3/5)</a:t>
            </a:r>
          </a:p>
        </p:txBody>
      </p:sp>
      <p:sp>
        <p:nvSpPr>
          <p:cNvPr id="14" name="직사각형 13">
            <a:hlinkClick r:id="rId3" action="ppaction://hlinksldjump"/>
            <a:extLst>
              <a:ext uri="{FF2B5EF4-FFF2-40B4-BE49-F238E27FC236}">
                <a16:creationId xmlns:a16="http://schemas.microsoft.com/office/drawing/2014/main" id="{6179420F-6324-49C1-ADCD-108B82A84A6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8093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17" y="2638467"/>
            <a:ext cx="6562383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022738"/>
            <a:ext cx="41426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비어있는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부분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부분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199AB2-4B1E-4F31-96AF-F679644CE88C}"/>
              </a:ext>
            </a:extLst>
          </p:cNvPr>
          <p:cNvSpPr/>
          <p:nvPr/>
        </p:nvSpPr>
        <p:spPr>
          <a:xfrm>
            <a:off x="6958361" y="3111946"/>
            <a:ext cx="505754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존재하지 않음을 뜻함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(Missing Value)</a:t>
            </a: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데이터프레임 형태에서는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(Not a Number)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표현됨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134166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내수전망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 부분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3BB3DD-595B-4676-BCDC-1278CA7BB75C}"/>
              </a:ext>
            </a:extLst>
          </p:cNvPr>
          <p:cNvGrpSpPr/>
          <p:nvPr/>
        </p:nvGrpSpPr>
        <p:grpSpPr>
          <a:xfrm>
            <a:off x="1180877" y="2308860"/>
            <a:ext cx="5666331" cy="3960472"/>
            <a:chOff x="1318260" y="2308860"/>
            <a:chExt cx="5509284" cy="396047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BAEC9C-EE62-4575-8B11-6C8C0C490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688" t="29815" r="45833" b="38778"/>
            <a:stretch/>
          </p:blipFill>
          <p:spPr>
            <a:xfrm>
              <a:off x="1318260" y="2308860"/>
              <a:ext cx="5509284" cy="396047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DD193B4-5A67-4960-8E02-830057ED3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725" t="54041" r="29461" b="43457"/>
            <a:stretch/>
          </p:blipFill>
          <p:spPr>
            <a:xfrm>
              <a:off x="3726180" y="5363735"/>
              <a:ext cx="3101364" cy="315563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ADB36F-B9BA-4185-82F8-D986CAA8C7D6}"/>
              </a:ext>
            </a:extLst>
          </p:cNvPr>
          <p:cNvSpPr/>
          <p:nvPr/>
        </p:nvSpPr>
        <p:spPr>
          <a:xfrm>
            <a:off x="3657437" y="5363735"/>
            <a:ext cx="3189771" cy="31556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E7EF7C-DEF2-46C2-AA9B-5EBDD77C4B87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(4/5)</a:t>
            </a:r>
          </a:p>
        </p:txBody>
      </p:sp>
      <p:sp>
        <p:nvSpPr>
          <p:cNvPr id="19" name="직사각형 18">
            <a:hlinkClick r:id="rId6" action="ppaction://hlinksldjump"/>
            <a:extLst>
              <a:ext uri="{FF2B5EF4-FFF2-40B4-BE49-F238E27FC236}">
                <a16:creationId xmlns:a16="http://schemas.microsoft.com/office/drawing/2014/main" id="{BD9A81BA-000D-4837-B774-1E99AC296CFE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604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552575" y="2641965"/>
            <a:ext cx="905827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 도출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3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 </a:t>
            </a:r>
            <a:r>
              <a:rPr lang="en-US" altLang="ko-KR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endParaRPr lang="en-US" altLang="ko-KR" sz="24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 선택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AEA660-C554-4BBE-B8F7-82ED572F2445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(5/5)</a:t>
            </a: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AEBCA589-DAE7-46D4-BDE0-9D7A4F267CEB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9124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DB63C3-2451-4927-B663-93280B66AE0E}"/>
              </a:ext>
            </a:extLst>
          </p:cNvPr>
          <p:cNvGrpSpPr/>
          <p:nvPr/>
        </p:nvGrpSpPr>
        <p:grpSpPr>
          <a:xfrm>
            <a:off x="1552665" y="2456053"/>
            <a:ext cx="3755857" cy="3924284"/>
            <a:chOff x="1552665" y="2456053"/>
            <a:chExt cx="3755857" cy="392428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918CDCC-66FD-4482-825B-0DC4CAC41647}"/>
                </a:ext>
              </a:extLst>
            </p:cNvPr>
            <p:cNvGrpSpPr/>
            <p:nvPr/>
          </p:nvGrpSpPr>
          <p:grpSpPr>
            <a:xfrm>
              <a:off x="1552665" y="2456053"/>
              <a:ext cx="3755857" cy="3924284"/>
              <a:chOff x="1552665" y="2456053"/>
              <a:chExt cx="3755857" cy="392428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6A9454D8-D724-4092-A3D0-F2F70BDF43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435" t="54305" r="65838" b="16805"/>
              <a:stretch/>
            </p:blipFill>
            <p:spPr>
              <a:xfrm>
                <a:off x="1552665" y="2456054"/>
                <a:ext cx="1316041" cy="3924283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C4B1882-31E6-4DA2-A752-23330E4D1D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151" t="54305" r="53120" b="16805"/>
              <a:stretch/>
            </p:blipFill>
            <p:spPr>
              <a:xfrm>
                <a:off x="2843150" y="2456053"/>
                <a:ext cx="2465372" cy="3924283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CF8B80-BFDC-454F-AD50-17E2E8F8FE40}"/>
                </a:ext>
              </a:extLst>
            </p:cNvPr>
            <p:cNvSpPr/>
            <p:nvPr/>
          </p:nvSpPr>
          <p:spPr>
            <a:xfrm>
              <a:off x="498475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62A756-2F53-402A-9809-2DAFBE71130B}"/>
                </a:ext>
              </a:extLst>
            </p:cNvPr>
            <p:cNvSpPr/>
            <p:nvPr/>
          </p:nvSpPr>
          <p:spPr>
            <a:xfrm>
              <a:off x="4395872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A21D0BD-6432-4837-9750-71FD61442BAF}"/>
                </a:ext>
              </a:extLst>
            </p:cNvPr>
            <p:cNvSpPr/>
            <p:nvPr/>
          </p:nvSpPr>
          <p:spPr>
            <a:xfrm>
              <a:off x="3798225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0B59A8F-F564-40F1-AE0F-7D9C00DED53B}"/>
                </a:ext>
              </a:extLst>
            </p:cNvPr>
            <p:cNvSpPr/>
            <p:nvPr/>
          </p:nvSpPr>
          <p:spPr>
            <a:xfrm>
              <a:off x="321374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FB55B9-2166-43CD-8752-18ABA54E6675}"/>
                </a:ext>
              </a:extLst>
            </p:cNvPr>
            <p:cNvSpPr/>
            <p:nvPr/>
          </p:nvSpPr>
          <p:spPr>
            <a:xfrm>
              <a:off x="258986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7298411" y="2550349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170370" y="2468601"/>
            <a:ext cx="549701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cor_code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global_id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오픈된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기업명칭 대신 기업코드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자금사정과 같은 민감한 요소를 그대로 공개할 수는 없으므로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..)</a:t>
            </a:r>
          </a:p>
          <a:p>
            <a:pPr algn="ctr"/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 코드이므로 변경해도 무방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6021619" y="5288195"/>
            <a:ext cx="5614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 + 000n(0001, 0002, …)</a:t>
            </a:r>
          </a:p>
          <a:p>
            <a:pPr algn="ctr"/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522487" y="2482222"/>
            <a:ext cx="821950" cy="3871943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8584" y="2456054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A8F61F-CC36-42D5-A72E-99DECA33E406}"/>
              </a:ext>
            </a:extLst>
          </p:cNvPr>
          <p:cNvGrpSpPr/>
          <p:nvPr/>
        </p:nvGrpSpPr>
        <p:grpSpPr>
          <a:xfrm>
            <a:off x="8597804" y="4578146"/>
            <a:ext cx="463351" cy="573141"/>
            <a:chOff x="8597804" y="4008608"/>
            <a:chExt cx="463351" cy="57314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344934-F38C-468A-B609-8D108BDA0BFA}"/>
                </a:ext>
              </a:extLst>
            </p:cNvPr>
            <p:cNvSpPr/>
            <p:nvPr/>
          </p:nvSpPr>
          <p:spPr>
            <a:xfrm rot="5400000">
              <a:off x="8596039" y="4010373"/>
              <a:ext cx="4651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▶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E81A88-AE08-47A7-BB0A-AEB4C8B9D011}"/>
                </a:ext>
              </a:extLst>
            </p:cNvPr>
            <p:cNvSpPr/>
            <p:nvPr/>
          </p:nvSpPr>
          <p:spPr>
            <a:xfrm rot="5400000">
              <a:off x="8597727" y="4118320"/>
              <a:ext cx="4651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4472C4">
                      <a:lumMod val="50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▶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4A81CB-B397-4623-B6AD-F2054B461D6A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(1/5)</a:t>
            </a:r>
          </a:p>
        </p:txBody>
      </p:sp>
      <p:sp>
        <p:nvSpPr>
          <p:cNvPr id="22" name="직사각형 21">
            <a:hlinkClick r:id="rId4" action="ppaction://hlinksldjump"/>
            <a:extLst>
              <a:ext uri="{FF2B5EF4-FFF2-40B4-BE49-F238E27FC236}">
                <a16:creationId xmlns:a16="http://schemas.microsoft.com/office/drawing/2014/main" id="{DCC94003-14D2-4533-8966-03907A72C1EF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8154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49" y="1659800"/>
            <a:ext cx="10618627" cy="4609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1.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팀  원  소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2.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목             적</a:t>
            </a:r>
            <a:r>
              <a:rPr lang="en-US" altLang="ko-KR" sz="2400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2.1 CAR: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필요성과 기대효과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3.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개  발  환  경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3.1 CAR: </a:t>
            </a:r>
            <a:r>
              <a:rPr lang="ko-KR" altLang="en-US" dirty="0">
                <a:latin typeface="나눔스퀘어_ac Bold"/>
                <a:ea typeface="나눔스퀘어_ac Bold"/>
              </a:rPr>
              <a:t>개발 환경</a:t>
            </a:r>
            <a:r>
              <a:rPr lang="en-US" altLang="ko-KR" dirty="0"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latin typeface="나눔스퀘어_ac Bold"/>
                <a:ea typeface="나눔스퀘어_ac Bold"/>
              </a:rPr>
              <a:t>전체</a:t>
            </a:r>
            <a:r>
              <a:rPr lang="en-US" altLang="ko-KR" dirty="0">
                <a:latin typeface="나눔스퀘어_ac Bold"/>
                <a:ea typeface="나눔스퀘어_ac Bold"/>
              </a:rPr>
              <a:t>)</a:t>
            </a:r>
            <a:r>
              <a:rPr lang="ko-KR" altLang="en-US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3.2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3.3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일정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4. CAR: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진  행  사  항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4.1 CAR: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구조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4.2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ko-KR" altLang="en-US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5.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3C581E8-F9CC-4E85-B7B7-7BCEC84D3431}"/>
              </a:ext>
            </a:extLst>
          </p:cNvPr>
          <p:cNvGrpSpPr/>
          <p:nvPr/>
        </p:nvGrpSpPr>
        <p:grpSpPr>
          <a:xfrm>
            <a:off x="704314" y="2637668"/>
            <a:ext cx="3510755" cy="3263361"/>
            <a:chOff x="704314" y="2637668"/>
            <a:chExt cx="3510755" cy="32633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CE7C81-2429-40F7-9B4C-9C20390615A1}"/>
                </a:ext>
              </a:extLst>
            </p:cNvPr>
            <p:cNvGrpSpPr/>
            <p:nvPr/>
          </p:nvGrpSpPr>
          <p:grpSpPr>
            <a:xfrm>
              <a:off x="704314" y="2637668"/>
              <a:ext cx="3510755" cy="3263361"/>
              <a:chOff x="595171" y="2542353"/>
              <a:chExt cx="3510755" cy="3263361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A895E6F8-1FB9-4462-88D6-3593FE37C5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518" t="33526" r="65575" b="37123"/>
              <a:stretch/>
            </p:blipFill>
            <p:spPr>
              <a:xfrm>
                <a:off x="595171" y="2542353"/>
                <a:ext cx="1110987" cy="3263361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7DEB23E-A7A8-4757-A14C-197EB04B50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231" t="33526" r="50796" b="37123"/>
              <a:stretch/>
            </p:blipFill>
            <p:spPr>
              <a:xfrm>
                <a:off x="1665883" y="2542353"/>
                <a:ext cx="2440043" cy="3263361"/>
              </a:xfrm>
              <a:prstGeom prst="rect">
                <a:avLst/>
              </a:pr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BCC6AB-7C07-4374-8862-7D37030C2FDA}"/>
                </a:ext>
              </a:extLst>
            </p:cNvPr>
            <p:cNvSpPr/>
            <p:nvPr/>
          </p:nvSpPr>
          <p:spPr>
            <a:xfrm>
              <a:off x="1532245" y="2832927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F71F2B-40D1-4A17-9BB3-E5AC07E332D9}"/>
              </a:ext>
            </a:extLst>
          </p:cNvPr>
          <p:cNvGrpSpPr/>
          <p:nvPr/>
        </p:nvGrpSpPr>
        <p:grpSpPr>
          <a:xfrm>
            <a:off x="4443732" y="2668997"/>
            <a:ext cx="3748284" cy="3248770"/>
            <a:chOff x="4443732" y="2668997"/>
            <a:chExt cx="3748284" cy="324877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50870D-BB70-4333-A14B-954D5F1EC394}"/>
                </a:ext>
              </a:extLst>
            </p:cNvPr>
            <p:cNvGrpSpPr/>
            <p:nvPr/>
          </p:nvGrpSpPr>
          <p:grpSpPr>
            <a:xfrm>
              <a:off x="4443732" y="2668997"/>
              <a:ext cx="3748284" cy="3248770"/>
              <a:chOff x="4630141" y="2668997"/>
              <a:chExt cx="3748284" cy="324877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66BCEC2-527B-4A44-A064-B287FE74B4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108" t="26592" r="50777" b="46098"/>
              <a:stretch/>
            </p:blipFill>
            <p:spPr>
              <a:xfrm>
                <a:off x="5714121" y="2668997"/>
                <a:ext cx="2600469" cy="324440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67388FC-D9B2-4206-BCD5-39B0F6A42E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00" t="26592" r="66091" b="46098"/>
              <a:stretch/>
            </p:blipFill>
            <p:spPr>
              <a:xfrm>
                <a:off x="4650266" y="2669822"/>
                <a:ext cx="1000021" cy="32444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101D6B4B-D3CF-4CF6-8256-C57CEA1C4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24" t="40687" r="47529" b="37415"/>
              <a:stretch/>
            </p:blipFill>
            <p:spPr>
              <a:xfrm>
                <a:off x="5752761" y="3316373"/>
                <a:ext cx="2625664" cy="2601394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026B0D0-8240-4C4F-8A67-DF19FA6F6F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296" t="40687" r="65530" b="37415"/>
              <a:stretch/>
            </p:blipFill>
            <p:spPr>
              <a:xfrm>
                <a:off x="4630141" y="3316373"/>
                <a:ext cx="1141669" cy="2601394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5620B3-3222-4369-AE1E-4EBEF7DB02FC}"/>
                </a:ext>
              </a:extLst>
            </p:cNvPr>
            <p:cNvSpPr/>
            <p:nvPr/>
          </p:nvSpPr>
          <p:spPr>
            <a:xfrm>
              <a:off x="5282187" y="2923420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548705" y="3419179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548705" y="4920911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804759" y="3316373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804759" y="481810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8823070" y="3778038"/>
            <a:ext cx="2580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240127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127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8823070" y="5279770"/>
            <a:ext cx="2331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704313" y="2637668"/>
            <a:ext cx="644183" cy="326336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592506" y="250488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443732" y="2637668"/>
            <a:ext cx="644183" cy="32633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315707" y="251142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B669F0-F52E-495B-BB02-907FA45A00E8}"/>
              </a:ext>
            </a:extLst>
          </p:cNvPr>
          <p:cNvSpPr/>
          <p:nvPr/>
        </p:nvSpPr>
        <p:spPr>
          <a:xfrm>
            <a:off x="8408350" y="2429313"/>
            <a:ext cx="3409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197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기업에 대한 변경 결과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DAB61B-AB13-4A40-BFDE-11936BEB9C01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(2/5)</a:t>
            </a:r>
          </a:p>
        </p:txBody>
      </p:sp>
      <p:sp>
        <p:nvSpPr>
          <p:cNvPr id="33" name="직사각형 32">
            <a:hlinkClick r:id="rId6" action="ppaction://hlinksldjump"/>
            <a:extLst>
              <a:ext uri="{FF2B5EF4-FFF2-40B4-BE49-F238E27FC236}">
                <a16:creationId xmlns:a16="http://schemas.microsoft.com/office/drawing/2014/main" id="{6BE6CEC0-F75D-4D73-9C50-446CAEC31C7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71474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/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5381300" y="2422655"/>
            <a:ext cx="6340197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1~5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중요도를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구간으로 나누어 곱하는 방식으로 산출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(ex)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자금사정실적이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5%(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)*5(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 25)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0,1 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특징 보유 여부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업체간과당경쟁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가중치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0, 1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중요도를 모두 부여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곱하여 산출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(ex) 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판매대금회수지연이 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11%(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)*0(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 0)</a:t>
            </a:r>
          </a:p>
          <a:p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ko-KR" altLang="en-US" sz="16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특징값에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값을 산출하여 모두 더한 후 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12(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 수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나누어 산출</a:t>
            </a:r>
            <a:endParaRPr lang="en-US" altLang="ko-KR" sz="16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(12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나누는 이유는 해당 월에 대한 도산가능성을 구하기 위함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2ADD8B-5E70-4C85-B5B6-1A8C6F61E368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(3/5)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B20EFE94-31E0-4D6D-A403-77DC089429D9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6839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1557872"/>
            <a:ext cx="35125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슬금슬금 오르는 중소기업 부도율…은행권 긴장">
            <a:extLst>
              <a:ext uri="{FF2B5EF4-FFF2-40B4-BE49-F238E27FC236}">
                <a16:creationId xmlns:a16="http://schemas.microsoft.com/office/drawing/2014/main" id="{88D985C8-B9B4-4221-9877-1AC5139E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63" y="4355131"/>
            <a:ext cx="3282365" cy="183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24D6F-BC0C-421F-B1D7-1EC224034926}"/>
              </a:ext>
            </a:extLst>
          </p:cNvPr>
          <p:cNvSpPr txBox="1"/>
          <p:nvPr/>
        </p:nvSpPr>
        <p:spPr>
          <a:xfrm>
            <a:off x="7967463" y="6186063"/>
            <a:ext cx="3282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5"/>
              </a:rPr>
              <a:t>https://news.mt.co.kr/mtview.php?no=2017012415025747064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15885-7EEA-46FE-AEEB-7EC78B2F1E93}"/>
              </a:ext>
            </a:extLst>
          </p:cNvPr>
          <p:cNvSpPr txBox="1"/>
          <p:nvPr/>
        </p:nvSpPr>
        <p:spPr>
          <a:xfrm>
            <a:off x="7737328" y="3708799"/>
            <a:ext cx="437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 그래프는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‘15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’17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동안의 도산가능성 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‘19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분기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최저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3.2%,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최고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4.0%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기록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FFD9BD-176D-4FF2-A402-3A2A5A36420A}"/>
              </a:ext>
            </a:extLst>
          </p:cNvPr>
          <p:cNvCxnSpPr/>
          <p:nvPr/>
        </p:nvCxnSpPr>
        <p:spPr>
          <a:xfrm>
            <a:off x="8582025" y="2388869"/>
            <a:ext cx="0" cy="174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FA9103-3FDA-4A06-B61F-DD764FC1B62E}"/>
              </a:ext>
            </a:extLst>
          </p:cNvPr>
          <p:cNvSpPr/>
          <p:nvPr/>
        </p:nvSpPr>
        <p:spPr>
          <a:xfrm>
            <a:off x="7826228" y="2567852"/>
            <a:ext cx="39356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제공은 중소벤처기업부지만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 연구는 중소기업은행에서 담당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중소기업은행에서 분석한 중소기업 부도율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833F03-9A53-45F6-992F-0821012E76E8}"/>
              </a:ext>
            </a:extLst>
          </p:cNvPr>
          <p:cNvCxnSpPr/>
          <p:nvPr/>
        </p:nvCxnSpPr>
        <p:spPr>
          <a:xfrm>
            <a:off x="9685836" y="3505499"/>
            <a:ext cx="0" cy="174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3A5775-89F5-4F3E-81C3-DFD0CC015CDD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(4/5)</a:t>
            </a:r>
          </a:p>
        </p:txBody>
      </p:sp>
      <p:sp>
        <p:nvSpPr>
          <p:cNvPr id="16" name="직사각형 15">
            <a:hlinkClick r:id="rId6" action="ppaction://hlinksldjump"/>
            <a:extLst>
              <a:ext uri="{FF2B5EF4-FFF2-40B4-BE49-F238E27FC236}">
                <a16:creationId xmlns:a16="http://schemas.microsoft.com/office/drawing/2014/main" id="{A84B65F0-5D67-4CAA-BC77-E55387DE075E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097F9-A632-42B2-AFE8-5D3D559A809F}"/>
              </a:ext>
            </a:extLst>
          </p:cNvPr>
          <p:cNvSpPr/>
          <p:nvPr/>
        </p:nvSpPr>
        <p:spPr>
          <a:xfrm flipH="1">
            <a:off x="10767509" y="5615939"/>
            <a:ext cx="46978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F4E5CE-3DDF-4DD4-AA59-38BFE0863BDF}"/>
              </a:ext>
            </a:extLst>
          </p:cNvPr>
          <p:cNvSpPr/>
          <p:nvPr/>
        </p:nvSpPr>
        <p:spPr>
          <a:xfrm flipH="1">
            <a:off x="7999479" y="5615939"/>
            <a:ext cx="46978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193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r>
              <a:rPr lang="en-US" altLang="ko-KR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1032217" y="4557013"/>
            <a:ext cx="40767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763730-8CAB-484B-AA3A-CFE849122477}"/>
              </a:ext>
            </a:extLst>
          </p:cNvPr>
          <p:cNvSpPr/>
          <p:nvPr/>
        </p:nvSpPr>
        <p:spPr>
          <a:xfrm>
            <a:off x="5444197" y="3846471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E39C8-F02D-40BE-8E3C-B1C9427CD62A}"/>
              </a:ext>
            </a:extLst>
          </p:cNvPr>
          <p:cNvSpPr/>
          <p:nvPr/>
        </p:nvSpPr>
        <p:spPr>
          <a:xfrm>
            <a:off x="5444197" y="5210451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82AC0-FBC6-43E8-8014-A065A7EAB076}"/>
              </a:ext>
            </a:extLst>
          </p:cNvPr>
          <p:cNvSpPr/>
          <p:nvPr/>
        </p:nvSpPr>
        <p:spPr>
          <a:xfrm>
            <a:off x="5444197" y="3845848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0959F-E3D5-458C-9EA5-66E976065271}"/>
              </a:ext>
            </a:extLst>
          </p:cNvPr>
          <p:cNvSpPr/>
          <p:nvPr/>
        </p:nvSpPr>
        <p:spPr>
          <a:xfrm>
            <a:off x="5444197" y="5210450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714BB-1ACE-471A-AF83-175234F918AC}"/>
              </a:ext>
            </a:extLst>
          </p:cNvPr>
          <p:cNvSpPr/>
          <p:nvPr/>
        </p:nvSpPr>
        <p:spPr>
          <a:xfrm>
            <a:off x="1032217" y="4557012"/>
            <a:ext cx="401984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2AB74AB-4D7B-43B6-B6BB-B53C65098C61}"/>
              </a:ext>
            </a:extLst>
          </p:cNvPr>
          <p:cNvCxnSpPr>
            <a:cxnSpLocks/>
          </p:cNvCxnSpPr>
          <p:nvPr/>
        </p:nvCxnSpPr>
        <p:spPr>
          <a:xfrm>
            <a:off x="5052060" y="5267554"/>
            <a:ext cx="392137" cy="65343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A264DE8-A34B-4BDF-9A85-14835D50E050}"/>
              </a:ext>
            </a:extLst>
          </p:cNvPr>
          <p:cNvCxnSpPr>
            <a:cxnSpLocks/>
          </p:cNvCxnSpPr>
          <p:nvPr/>
        </p:nvCxnSpPr>
        <p:spPr>
          <a:xfrm flipV="1">
            <a:off x="5052060" y="4088792"/>
            <a:ext cx="392137" cy="711164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51C0D9-BCAC-46C6-B425-6B083B9D9A8E}"/>
              </a:ext>
            </a:extLst>
          </p:cNvPr>
          <p:cNvSpPr/>
          <p:nvPr/>
        </p:nvSpPr>
        <p:spPr>
          <a:xfrm>
            <a:off x="7934472" y="3845848"/>
            <a:ext cx="1407648" cy="23187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3A1E47-AD2F-4F78-AE0F-DDB4666C6EEC}"/>
              </a:ext>
            </a:extLst>
          </p:cNvPr>
          <p:cNvSpPr/>
          <p:nvPr/>
        </p:nvSpPr>
        <p:spPr>
          <a:xfrm>
            <a:off x="7925387" y="4372345"/>
            <a:ext cx="1416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프레임으로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병합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A3237F-1A1B-4BB8-A82D-1C4F27B9FA7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719060" y="4322901"/>
            <a:ext cx="2154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9C73418-2A3F-43A5-8406-FCA104D8312D}"/>
              </a:ext>
            </a:extLst>
          </p:cNvPr>
          <p:cNvCxnSpPr>
            <a:stCxn id="13" idx="3"/>
          </p:cNvCxnSpPr>
          <p:nvPr/>
        </p:nvCxnSpPr>
        <p:spPr>
          <a:xfrm flipV="1">
            <a:off x="7719060" y="5687503"/>
            <a:ext cx="206327" cy="1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03BF6E-F7EC-4FBD-A1A3-B0580005AFF5}"/>
              </a:ext>
            </a:extLst>
          </p:cNvPr>
          <p:cNvSpPr/>
          <p:nvPr/>
        </p:nvSpPr>
        <p:spPr>
          <a:xfrm>
            <a:off x="1459172" y="2432985"/>
            <a:ext cx="239681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(240001~240127)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(360001~360070)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6E9B9-3716-4EF4-A967-483C0B91600D}"/>
              </a:ext>
            </a:extLst>
          </p:cNvPr>
          <p:cNvSpPr/>
          <p:nvPr/>
        </p:nvSpPr>
        <p:spPr>
          <a:xfrm>
            <a:off x="1459172" y="2410752"/>
            <a:ext cx="2396810" cy="11387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73E0D7-DFAB-4E9B-A91F-5745AFFCDF0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383780" y="2986534"/>
            <a:ext cx="23187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B7BFDE-4FD9-4F0A-8719-0E40F0E0D54E}"/>
              </a:ext>
            </a:extLst>
          </p:cNvPr>
          <p:cNvCxnSpPr>
            <a:cxnSpLocks/>
          </p:cNvCxnSpPr>
          <p:nvPr/>
        </p:nvCxnSpPr>
        <p:spPr>
          <a:xfrm flipV="1">
            <a:off x="9342120" y="4321235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4815D1-ADB0-419E-9755-AF59107593C5}"/>
              </a:ext>
            </a:extLst>
          </p:cNvPr>
          <p:cNvSpPr/>
          <p:nvPr/>
        </p:nvSpPr>
        <p:spPr>
          <a:xfrm>
            <a:off x="9683791" y="2793803"/>
            <a:ext cx="141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Corporates.csv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113FA3-91F1-4D48-BB5F-41DB9151654B}"/>
              </a:ext>
            </a:extLst>
          </p:cNvPr>
          <p:cNvSpPr/>
          <p:nvPr/>
        </p:nvSpPr>
        <p:spPr>
          <a:xfrm>
            <a:off x="9693451" y="3968958"/>
            <a:ext cx="1416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Cor_features.csv</a:t>
            </a:r>
          </a:p>
          <a:p>
            <a:pPr algn="ctr"/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3E0B4D-2AE4-41CF-AD87-44D2EBD83744}"/>
              </a:ext>
            </a:extLst>
          </p:cNvPr>
          <p:cNvSpPr/>
          <p:nvPr/>
        </p:nvSpPr>
        <p:spPr>
          <a:xfrm>
            <a:off x="9683791" y="5122543"/>
            <a:ext cx="14167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cor_risk.csv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64D7E7-9D8D-4743-9C03-ADFEE222EED1}"/>
              </a:ext>
            </a:extLst>
          </p:cNvPr>
          <p:cNvSpPr/>
          <p:nvPr/>
        </p:nvSpPr>
        <p:spPr>
          <a:xfrm>
            <a:off x="9702536" y="3968957"/>
            <a:ext cx="1407648" cy="9107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5DB469-864C-4FA6-9FBF-89299ED1A7BE}"/>
              </a:ext>
            </a:extLst>
          </p:cNvPr>
          <p:cNvSpPr/>
          <p:nvPr/>
        </p:nvSpPr>
        <p:spPr>
          <a:xfrm>
            <a:off x="9702536" y="5126421"/>
            <a:ext cx="1407648" cy="9068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334F9D-024B-4C58-98D9-7815096F5387}"/>
              </a:ext>
            </a:extLst>
          </p:cNvPr>
          <p:cNvSpPr/>
          <p:nvPr/>
        </p:nvSpPr>
        <p:spPr>
          <a:xfrm>
            <a:off x="9702536" y="2764559"/>
            <a:ext cx="1407648" cy="6469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9A325D-8812-46C0-99E9-C5D61D9B341F}"/>
              </a:ext>
            </a:extLst>
          </p:cNvPr>
          <p:cNvCxnSpPr>
            <a:cxnSpLocks/>
          </p:cNvCxnSpPr>
          <p:nvPr/>
        </p:nvCxnSpPr>
        <p:spPr>
          <a:xfrm flipV="1">
            <a:off x="9342120" y="5685838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1881CD-C639-4D90-AD84-3FEBD44ED1BF}"/>
              </a:ext>
            </a:extLst>
          </p:cNvPr>
          <p:cNvSpPr/>
          <p:nvPr/>
        </p:nvSpPr>
        <p:spPr>
          <a:xfrm>
            <a:off x="4229063" y="2580559"/>
            <a:ext cx="2970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(‘Gwangju’ / ‘</a:t>
            </a:r>
            <a:r>
              <a:rPr lang="en-US" altLang="ko-KR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Jeonnam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’)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67FFF7-EAA6-4BE8-BE97-BBC1BC9DFD72}"/>
              </a:ext>
            </a:extLst>
          </p:cNvPr>
          <p:cNvSpPr/>
          <p:nvPr/>
        </p:nvSpPr>
        <p:spPr>
          <a:xfrm>
            <a:off x="4240638" y="2525317"/>
            <a:ext cx="2920440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D441D1-B8BF-400E-B003-303CF7250CAA}"/>
              </a:ext>
            </a:extLst>
          </p:cNvPr>
          <p:cNvSpPr/>
          <p:nvPr/>
        </p:nvSpPr>
        <p:spPr>
          <a:xfrm>
            <a:off x="1249680" y="2347969"/>
            <a:ext cx="6134100" cy="12771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F3686C-824E-4C5E-BC3E-2D4BADF39C02}"/>
              </a:ext>
            </a:extLst>
          </p:cNvPr>
          <p:cNvSpPr/>
          <p:nvPr/>
        </p:nvSpPr>
        <p:spPr>
          <a:xfrm>
            <a:off x="9502229" y="2177454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CSV 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41330-6C33-47E9-856C-B71233DF443A}"/>
              </a:ext>
            </a:extLst>
          </p:cNvPr>
          <p:cNvSpPr/>
          <p:nvPr/>
        </p:nvSpPr>
        <p:spPr>
          <a:xfrm>
            <a:off x="9499689" y="2641965"/>
            <a:ext cx="1798890" cy="3522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4" name="직사각형 33">
            <a:hlinkClick r:id="rId3" action="ppaction://hlinksldjump"/>
            <a:extLst>
              <a:ext uri="{FF2B5EF4-FFF2-40B4-BE49-F238E27FC236}">
                <a16:creationId xmlns:a16="http://schemas.microsoft.com/office/drawing/2014/main" id="{DB3D31B6-569D-4B42-AA5A-55A24F483FE8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B72FC0-A4A3-432E-BAE6-5930D15FF77B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(5/5)</a:t>
            </a:r>
          </a:p>
        </p:txBody>
      </p:sp>
      <p:sp>
        <p:nvSpPr>
          <p:cNvPr id="45" name="직사각형 44">
            <a:hlinkClick r:id="rId4" action="ppaction://hlinksldjump"/>
            <a:extLst>
              <a:ext uri="{FF2B5EF4-FFF2-40B4-BE49-F238E27FC236}">
                <a16:creationId xmlns:a16="http://schemas.microsoft.com/office/drawing/2014/main" id="{1835F737-1DAE-46EB-9D12-AB900A1CEA56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301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hlinkClick r:id="rId3" action="ppaction://hlinksldjump"/>
            <a:extLst>
              <a:ext uri="{FF2B5EF4-FFF2-40B4-BE49-F238E27FC236}">
                <a16:creationId xmlns:a16="http://schemas.microsoft.com/office/drawing/2014/main" id="{F4BF1F50-6ECF-4418-B902-548762786FEF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9298F9-8019-465F-BEC0-87A3824B7535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저장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7" name="직사각형 6">
            <a:hlinkClick r:id="rId4" action="ppaction://hlinksldjump"/>
            <a:extLst>
              <a:ext uri="{FF2B5EF4-FFF2-40B4-BE49-F238E27FC236}">
                <a16:creationId xmlns:a16="http://schemas.microsoft.com/office/drawing/2014/main" id="{DF74661D-33CC-47DF-BCD0-3E27BC75FE4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BFC9-B1C4-4306-8E1D-48543F85C6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" t="19631" r="90192" b="57642"/>
          <a:stretch/>
        </p:blipFill>
        <p:spPr>
          <a:xfrm>
            <a:off x="342899" y="1633718"/>
            <a:ext cx="2011973" cy="29571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E9BEBB-95BF-4FD0-905C-C1C97555C943}"/>
              </a:ext>
            </a:extLst>
          </p:cNvPr>
          <p:cNvSpPr/>
          <p:nvPr/>
        </p:nvSpPr>
        <p:spPr>
          <a:xfrm>
            <a:off x="308726" y="4714599"/>
            <a:ext cx="20803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Corporates.csv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547F8-5ACE-41D1-B199-740E25644F41}"/>
              </a:ext>
            </a:extLst>
          </p:cNvPr>
          <p:cNvSpPr/>
          <p:nvPr/>
        </p:nvSpPr>
        <p:spPr>
          <a:xfrm>
            <a:off x="4252431" y="4714599"/>
            <a:ext cx="23368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D753AA-E4AB-41CF-A7C1-C1DA5A049BFD}"/>
              </a:ext>
            </a:extLst>
          </p:cNvPr>
          <p:cNvGrpSpPr/>
          <p:nvPr/>
        </p:nvGrpSpPr>
        <p:grpSpPr>
          <a:xfrm>
            <a:off x="2723547" y="1633716"/>
            <a:ext cx="5169529" cy="2957106"/>
            <a:chOff x="3183896" y="1896249"/>
            <a:chExt cx="5824207" cy="29571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ABD244-C370-4366-8D96-393680BFB5A0}"/>
                </a:ext>
              </a:extLst>
            </p:cNvPr>
            <p:cNvGrpSpPr/>
            <p:nvPr/>
          </p:nvGrpSpPr>
          <p:grpSpPr>
            <a:xfrm>
              <a:off x="3183896" y="1896249"/>
              <a:ext cx="5824207" cy="2957106"/>
              <a:chOff x="3306886" y="1896249"/>
              <a:chExt cx="5824207" cy="295710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BA5F247-EE98-417A-8533-DDA0A1F3ED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51" t="19556" r="74378" b="57555"/>
              <a:stretch/>
            </p:blipFill>
            <p:spPr>
              <a:xfrm>
                <a:off x="3571546" y="1896250"/>
                <a:ext cx="5508681" cy="2957103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C32E31A-3B25-41FC-BFC0-BB290CBF6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53" t="19585" r="92573" b="57564"/>
              <a:stretch/>
            </p:blipFill>
            <p:spPr>
              <a:xfrm>
                <a:off x="3306886" y="1896251"/>
                <a:ext cx="1528884" cy="2957104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45F53A5-9CE3-4515-81E0-2F9BEE3431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34" t="19585" r="76893" b="57564"/>
              <a:stretch/>
            </p:blipFill>
            <p:spPr>
              <a:xfrm>
                <a:off x="5673483" y="1896249"/>
                <a:ext cx="3457610" cy="2957104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309D0F8-5C99-400B-96FB-79B552CA6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16" t="22188" r="94073" b="76137"/>
            <a:stretch/>
          </p:blipFill>
          <p:spPr>
            <a:xfrm>
              <a:off x="4703988" y="2236372"/>
              <a:ext cx="795966" cy="217964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0CF179-F758-4573-B32D-605C7B28EFFE}"/>
              </a:ext>
            </a:extLst>
          </p:cNvPr>
          <p:cNvSpPr/>
          <p:nvPr/>
        </p:nvSpPr>
        <p:spPr>
          <a:xfrm>
            <a:off x="8548478" y="4714599"/>
            <a:ext cx="261482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Cor_risk.csv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도산가능성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598E63-D604-47A7-8CA6-926869FEAEEA}"/>
              </a:ext>
            </a:extLst>
          </p:cNvPr>
          <p:cNvGrpSpPr/>
          <p:nvPr/>
        </p:nvGrpSpPr>
        <p:grpSpPr>
          <a:xfrm>
            <a:off x="8117343" y="1633716"/>
            <a:ext cx="3199156" cy="2957104"/>
            <a:chOff x="8117343" y="1633716"/>
            <a:chExt cx="3199156" cy="295710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7E56F0-9829-4784-ACEB-683E7AE0D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44" t="19586" r="85011" b="57639"/>
            <a:stretch/>
          </p:blipFill>
          <p:spPr>
            <a:xfrm>
              <a:off x="8117343" y="1633716"/>
              <a:ext cx="3199156" cy="295710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3DA7DFB-7E83-4DF8-BA28-959538796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51" t="22245" r="93969" b="76080"/>
            <a:stretch/>
          </p:blipFill>
          <p:spPr>
            <a:xfrm>
              <a:off x="8529426" y="1978601"/>
              <a:ext cx="811212" cy="217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44248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EB94DEE-32FD-4C8F-AF44-CBDA87DF3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71" y="1455996"/>
            <a:ext cx="7028884" cy="493828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4FDDA3-FE51-4445-9517-248A25379915}"/>
              </a:ext>
            </a:extLst>
          </p:cNvPr>
          <p:cNvGrpSpPr/>
          <p:nvPr/>
        </p:nvGrpSpPr>
        <p:grpSpPr>
          <a:xfrm>
            <a:off x="1448265" y="1677014"/>
            <a:ext cx="1757490" cy="1854391"/>
            <a:chOff x="1757949" y="1574526"/>
            <a:chExt cx="1757490" cy="10816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73A878-A860-4378-82D9-3B376D4C71D4}"/>
                </a:ext>
              </a:extLst>
            </p:cNvPr>
            <p:cNvSpPr/>
            <p:nvPr/>
          </p:nvSpPr>
          <p:spPr>
            <a:xfrm>
              <a:off x="1757949" y="1574526"/>
              <a:ext cx="1700722" cy="448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정보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(Corporates)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CD8098-D028-4A05-B010-2E2A124B6A8D}"/>
                </a:ext>
              </a:extLst>
            </p:cNvPr>
            <p:cNvSpPr/>
            <p:nvPr/>
          </p:nvSpPr>
          <p:spPr>
            <a:xfrm>
              <a:off x="1860348" y="2063752"/>
              <a:ext cx="1655091" cy="592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pPr lvl="0"/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en-US" altLang="ko-KR" sz="1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소재지</a:t>
              </a:r>
              <a:endParaRPr lang="en-US" altLang="ko-KR" sz="2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90C885-EF43-4F7D-A17E-E92CB6985DAD}"/>
              </a:ext>
            </a:extLst>
          </p:cNvPr>
          <p:cNvGrpSpPr/>
          <p:nvPr/>
        </p:nvGrpSpPr>
        <p:grpSpPr>
          <a:xfrm>
            <a:off x="9262411" y="1570799"/>
            <a:ext cx="2496868" cy="4645460"/>
            <a:chOff x="7211990" y="3384723"/>
            <a:chExt cx="2551866" cy="287126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A1B1EB-3E5D-4F82-9971-E4B67669956D}"/>
                </a:ext>
              </a:extLst>
            </p:cNvPr>
            <p:cNvSpPr/>
            <p:nvPr/>
          </p:nvSpPr>
          <p:spPr>
            <a:xfrm>
              <a:off x="7211990" y="3384723"/>
              <a:ext cx="2508584" cy="475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특징값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Cor_features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9C8FBF-5518-4172-AFCB-8DB4277FA1D7}"/>
                </a:ext>
              </a:extLst>
            </p:cNvPr>
            <p:cNvSpPr/>
            <p:nvPr/>
          </p:nvSpPr>
          <p:spPr>
            <a:xfrm>
              <a:off x="7252445" y="3916153"/>
              <a:ext cx="2511411" cy="2339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자금사정실적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내수전망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판매대금회수지연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자금조달곤란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영업이익실적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업체간 과당경쟁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경기전망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인력확보난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인건비상승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수출전망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9B79B-C4D5-4AB4-AEE2-7B992651AE63}"/>
              </a:ext>
            </a:extLst>
          </p:cNvPr>
          <p:cNvGrpSpPr/>
          <p:nvPr/>
        </p:nvGrpSpPr>
        <p:grpSpPr>
          <a:xfrm>
            <a:off x="1406585" y="4074133"/>
            <a:ext cx="1615837" cy="2541147"/>
            <a:chOff x="7238207" y="4776697"/>
            <a:chExt cx="1755719" cy="11090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714E70-9C9C-4495-B427-ABD667C93CE5}"/>
                </a:ext>
              </a:extLst>
            </p:cNvPr>
            <p:cNvSpPr/>
            <p:nvPr/>
          </p:nvSpPr>
          <p:spPr>
            <a:xfrm>
              <a:off x="7238207" y="4776697"/>
              <a:ext cx="1721221" cy="496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Cor_risk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BABD2E-4440-465A-888C-CB68FE62B146}"/>
                </a:ext>
              </a:extLst>
            </p:cNvPr>
            <p:cNvSpPr/>
            <p:nvPr/>
          </p:nvSpPr>
          <p:spPr>
            <a:xfrm>
              <a:off x="7252446" y="5308127"/>
              <a:ext cx="1741480" cy="57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endParaRPr lang="en-US" altLang="ko-KR" sz="2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B4CB07-8D98-48AE-8EE3-4B3A0C701C59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DB </a:t>
            </a:r>
            <a:r>
              <a:rPr lang="ko-KR" altLang="en-US" sz="3600" dirty="0">
                <a:latin typeface="나눔스퀘어_ac Bold"/>
                <a:ea typeface="나눔스퀘어_ac Bold"/>
              </a:rPr>
              <a:t>테이블 구조</a:t>
            </a:r>
            <a:endParaRPr lang="en-US" altLang="ko-KR" sz="28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3" name="직사각형 22">
            <a:hlinkClick r:id="rId4" action="ppaction://hlinksldjump"/>
            <a:extLst>
              <a:ext uri="{FF2B5EF4-FFF2-40B4-BE49-F238E27FC236}">
                <a16:creationId xmlns:a16="http://schemas.microsoft.com/office/drawing/2014/main" id="{7E04DFA1-543F-450D-AFD0-92FB78C64D3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A1E4D1-48EC-4B08-BFB3-F1A7FC98DEAF}"/>
              </a:ext>
            </a:extLst>
          </p:cNvPr>
          <p:cNvCxnSpPr/>
          <p:nvPr/>
        </p:nvCxnSpPr>
        <p:spPr>
          <a:xfrm flipH="1">
            <a:off x="1663700" y="3023892"/>
            <a:ext cx="1390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FE3543-78D0-4DA6-A80B-AB29BF465FA6}"/>
              </a:ext>
            </a:extLst>
          </p:cNvPr>
          <p:cNvCxnSpPr/>
          <p:nvPr/>
        </p:nvCxnSpPr>
        <p:spPr>
          <a:xfrm flipH="1">
            <a:off x="1527849" y="6105525"/>
            <a:ext cx="1390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ED7FF1B-E841-4E6F-B24B-614B034913D0}"/>
              </a:ext>
            </a:extLst>
          </p:cNvPr>
          <p:cNvCxnSpPr>
            <a:cxnSpLocks/>
          </p:cNvCxnSpPr>
          <p:nvPr/>
        </p:nvCxnSpPr>
        <p:spPr>
          <a:xfrm flipH="1">
            <a:off x="9426575" y="3259324"/>
            <a:ext cx="2070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099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hlinkClick r:id="rId3" action="ppaction://hlinksldjump"/>
            <a:extLst>
              <a:ext uri="{FF2B5EF4-FFF2-40B4-BE49-F238E27FC236}">
                <a16:creationId xmlns:a16="http://schemas.microsoft.com/office/drawing/2014/main" id="{F4BF1F50-6ECF-4418-B902-548762786FEF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5EDBF2-0E57-4D9C-A4BA-6FE22F5B59D3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DB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확인</a:t>
            </a:r>
            <a:endParaRPr lang="en-US" altLang="ko-KR" sz="28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6" name="직사각형 5">
            <a:hlinkClick r:id="rId4" action="ppaction://hlinksldjump"/>
            <a:extLst>
              <a:ext uri="{FF2B5EF4-FFF2-40B4-BE49-F238E27FC236}">
                <a16:creationId xmlns:a16="http://schemas.microsoft.com/office/drawing/2014/main" id="{00E4BD79-0856-4BC0-A80E-829A2BCB40A1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E067C1-A026-4237-AB92-B1E0A7199F3D}"/>
              </a:ext>
            </a:extLst>
          </p:cNvPr>
          <p:cNvGrpSpPr/>
          <p:nvPr/>
        </p:nvGrpSpPr>
        <p:grpSpPr>
          <a:xfrm>
            <a:off x="558747" y="1649807"/>
            <a:ext cx="4716942" cy="2260251"/>
            <a:chOff x="558747" y="1649807"/>
            <a:chExt cx="4716942" cy="26632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188F30-7DAF-4F95-9CCD-8B93BE070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42" r="17809"/>
            <a:stretch/>
          </p:blipFill>
          <p:spPr>
            <a:xfrm>
              <a:off x="558747" y="1693702"/>
              <a:ext cx="2950345" cy="26193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7DE7AE6-67C3-4DB5-ABF5-BE524360E80C}"/>
                </a:ext>
              </a:extLst>
            </p:cNvPr>
            <p:cNvSpPr/>
            <p:nvPr/>
          </p:nvSpPr>
          <p:spPr>
            <a:xfrm>
              <a:off x="672353" y="1693702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7279F9-1BF4-477F-A418-65DE2805E793}"/>
                </a:ext>
              </a:extLst>
            </p:cNvPr>
            <p:cNvSpPr/>
            <p:nvPr/>
          </p:nvSpPr>
          <p:spPr>
            <a:xfrm>
              <a:off x="3515760" y="1649807"/>
              <a:ext cx="1700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정보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(Corporates)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5AF542-00A9-4129-A966-F92F797C1E4C}"/>
                </a:ext>
              </a:extLst>
            </p:cNvPr>
            <p:cNvSpPr/>
            <p:nvPr/>
          </p:nvSpPr>
          <p:spPr>
            <a:xfrm>
              <a:off x="3620598" y="2649446"/>
              <a:ext cx="16550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r>
                <a:rPr lang="ko-KR" altLang="en-US" sz="2000" dirty="0">
                  <a:solidFill>
                    <a:srgbClr val="00B05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소재지</a:t>
              </a:r>
              <a:endParaRPr lang="en-US" altLang="ko-KR" sz="2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BD56B7B-E3B7-48B7-874A-ECB119E43238}"/>
                </a:ext>
              </a:extLst>
            </p:cNvPr>
            <p:cNvSpPr/>
            <p:nvPr/>
          </p:nvSpPr>
          <p:spPr>
            <a:xfrm>
              <a:off x="2374238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ED078C-BD23-4060-A4F5-DB53C4E8ECCA}"/>
                </a:ext>
              </a:extLst>
            </p:cNvPr>
            <p:cNvSpPr/>
            <p:nvPr/>
          </p:nvSpPr>
          <p:spPr>
            <a:xfrm>
              <a:off x="2936857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70E424D-CD3E-4937-BE19-ED5F20E69C80}"/>
                </a:ext>
              </a:extLst>
            </p:cNvPr>
            <p:cNvSpPr/>
            <p:nvPr/>
          </p:nvSpPr>
          <p:spPr>
            <a:xfrm>
              <a:off x="672353" y="1837765"/>
              <a:ext cx="1226785" cy="72958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277984-3457-4F9F-907C-B99C1BD0BE5C}"/>
                </a:ext>
              </a:extLst>
            </p:cNvPr>
            <p:cNvSpPr/>
            <p:nvPr/>
          </p:nvSpPr>
          <p:spPr>
            <a:xfrm>
              <a:off x="558747" y="2589327"/>
              <a:ext cx="13403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Django Admin</a:t>
              </a:r>
            </a:p>
            <a:p>
              <a:pPr lvl="0"/>
              <a:r>
                <a:rPr lang="ko-KR" altLang="en-US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테이블</a:t>
              </a:r>
              <a:endPara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B486386-7151-40DC-8D8F-092EE1DBBE45}"/>
              </a:ext>
            </a:extLst>
          </p:cNvPr>
          <p:cNvGrpSpPr/>
          <p:nvPr/>
        </p:nvGrpSpPr>
        <p:grpSpPr>
          <a:xfrm>
            <a:off x="558747" y="4244937"/>
            <a:ext cx="5681847" cy="2385661"/>
            <a:chOff x="5840960" y="1599874"/>
            <a:chExt cx="5681847" cy="238566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36162D-44A4-441D-BABD-E7081323FEC9}"/>
                </a:ext>
              </a:extLst>
            </p:cNvPr>
            <p:cNvGrpSpPr/>
            <p:nvPr/>
          </p:nvGrpSpPr>
          <p:grpSpPr>
            <a:xfrm>
              <a:off x="5840960" y="1693702"/>
              <a:ext cx="3756275" cy="2274023"/>
              <a:chOff x="5840960" y="1693702"/>
              <a:chExt cx="3756275" cy="261937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D75E354-D433-45A4-9095-4B0C9664A5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9557" r="-1" b="7013"/>
              <a:stretch/>
            </p:blipFill>
            <p:spPr>
              <a:xfrm>
                <a:off x="5840960" y="1693702"/>
                <a:ext cx="3756275" cy="2619375"/>
              </a:xfrm>
              <a:prstGeom prst="rect">
                <a:avLst/>
              </a:prstGeom>
            </p:spPr>
          </p:pic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D98F838-98A2-4510-BECA-ECED72BDC0E4}"/>
                  </a:ext>
                </a:extLst>
              </p:cNvPr>
              <p:cNvGrpSpPr/>
              <p:nvPr/>
            </p:nvGrpSpPr>
            <p:grpSpPr>
              <a:xfrm>
                <a:off x="7551634" y="1828800"/>
                <a:ext cx="2040838" cy="2484278"/>
                <a:chOff x="12503656" y="2295569"/>
                <a:chExt cx="2040838" cy="2484278"/>
              </a:xfrm>
            </p:grpSpPr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76C39F78-B141-494C-9E0B-2180FDA16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1876" t="4796" r="-1" b="7013"/>
                <a:stretch/>
              </p:blipFill>
              <p:spPr>
                <a:xfrm>
                  <a:off x="13118295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B211ACBD-8797-4D7C-8342-2639E5A25D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1876" t="4796" r="-1" b="7013"/>
                <a:stretch/>
              </p:blipFill>
              <p:spPr>
                <a:xfrm>
                  <a:off x="12503656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D75428C3-BC2C-49C4-AE3C-91CF3088A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50899" t="4796" r="28264" b="7013"/>
                <a:stretch/>
              </p:blipFill>
              <p:spPr>
                <a:xfrm>
                  <a:off x="13679119" y="2295570"/>
                  <a:ext cx="865375" cy="2484277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D47320-B230-4171-A30C-32BFF9B068E8}"/>
                </a:ext>
              </a:extLst>
            </p:cNvPr>
            <p:cNvSpPr/>
            <p:nvPr/>
          </p:nvSpPr>
          <p:spPr>
            <a:xfrm>
              <a:off x="5997388" y="1693702"/>
              <a:ext cx="806823" cy="11728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C98FB-4E8A-4521-9067-6F96B9D1A1F3}"/>
                </a:ext>
              </a:extLst>
            </p:cNvPr>
            <p:cNvSpPr/>
            <p:nvPr/>
          </p:nvSpPr>
          <p:spPr>
            <a:xfrm>
              <a:off x="9753663" y="1599874"/>
              <a:ext cx="1584088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Cor_risk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FFFCF4-7558-4B51-B851-C84F65F1F95B}"/>
                </a:ext>
              </a:extLst>
            </p:cNvPr>
            <p:cNvSpPr/>
            <p:nvPr/>
          </p:nvSpPr>
          <p:spPr>
            <a:xfrm>
              <a:off x="9867716" y="2952062"/>
              <a:ext cx="165509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dirty="0">
                  <a:solidFill>
                    <a:srgbClr val="7030A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dirty="0">
                  <a:solidFill>
                    <a:srgbClr val="7030A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CA9D95-395C-41DF-8E70-AC6FA6F750F7}"/>
                </a:ext>
              </a:extLst>
            </p:cNvPr>
            <p:cNvSpPr/>
            <p:nvPr/>
          </p:nvSpPr>
          <p:spPr>
            <a:xfrm>
              <a:off x="8727097" y="1828800"/>
              <a:ext cx="865375" cy="2156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A08B06-4630-4995-A273-C6DFBC68E24E}"/>
                </a:ext>
              </a:extLst>
            </p:cNvPr>
            <p:cNvSpPr/>
            <p:nvPr/>
          </p:nvSpPr>
          <p:spPr>
            <a:xfrm>
              <a:off x="7525004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FD1669-31F4-4648-82C6-C36FF42AC949}"/>
                </a:ext>
              </a:extLst>
            </p:cNvPr>
            <p:cNvSpPr/>
            <p:nvPr/>
          </p:nvSpPr>
          <p:spPr>
            <a:xfrm>
              <a:off x="8122460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2DDE02-5DB7-42B0-A346-30EDA59FA33B}"/>
                </a:ext>
              </a:extLst>
            </p:cNvPr>
            <p:cNvSpPr/>
            <p:nvPr/>
          </p:nvSpPr>
          <p:spPr>
            <a:xfrm>
              <a:off x="5997387" y="1857376"/>
              <a:ext cx="1113025" cy="72768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B2CACB-E05C-4F7E-9882-C9902B92C4D5}"/>
                </a:ext>
              </a:extLst>
            </p:cNvPr>
            <p:cNvSpPr/>
            <p:nvPr/>
          </p:nvSpPr>
          <p:spPr>
            <a:xfrm>
              <a:off x="5840960" y="2613349"/>
              <a:ext cx="12718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Django Admin</a:t>
              </a:r>
            </a:p>
            <a:p>
              <a:pPr lvl="0"/>
              <a:r>
                <a:rPr lang="ko-KR" altLang="en-US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테이블</a:t>
              </a:r>
              <a:endPara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AF6B2D8-9ABC-487A-8EDF-EA1FD0558D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30" t="3840" b="10326"/>
          <a:stretch/>
        </p:blipFill>
        <p:spPr>
          <a:xfrm>
            <a:off x="5999066" y="1676415"/>
            <a:ext cx="5537253" cy="20070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2259DE-A592-495A-9127-23D8F2FF9D6C}"/>
              </a:ext>
            </a:extLst>
          </p:cNvPr>
          <p:cNvSpPr/>
          <p:nvPr/>
        </p:nvSpPr>
        <p:spPr>
          <a:xfrm>
            <a:off x="6084657" y="1667450"/>
            <a:ext cx="806823" cy="1350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227AC0-4F26-4AE1-B58A-641B1B152F1D}"/>
              </a:ext>
            </a:extLst>
          </p:cNvPr>
          <p:cNvSpPr/>
          <p:nvPr/>
        </p:nvSpPr>
        <p:spPr>
          <a:xfrm>
            <a:off x="9174595" y="3756884"/>
            <a:ext cx="24545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1FB1DA-7CFE-41BA-8216-8EB2E7BEF8AB}"/>
              </a:ext>
            </a:extLst>
          </p:cNvPr>
          <p:cNvSpPr/>
          <p:nvPr/>
        </p:nvSpPr>
        <p:spPr>
          <a:xfrm>
            <a:off x="7276766" y="1886555"/>
            <a:ext cx="455920" cy="17968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ED1D79-6D4C-4F6B-8BE4-749B9BB2ED21}"/>
              </a:ext>
            </a:extLst>
          </p:cNvPr>
          <p:cNvSpPr/>
          <p:nvPr/>
        </p:nvSpPr>
        <p:spPr>
          <a:xfrm>
            <a:off x="7761261" y="1886555"/>
            <a:ext cx="381000" cy="17968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742A2B-259D-4E4D-941C-C35DCB9FC79C}"/>
              </a:ext>
            </a:extLst>
          </p:cNvPr>
          <p:cNvSpPr/>
          <p:nvPr/>
        </p:nvSpPr>
        <p:spPr>
          <a:xfrm>
            <a:off x="8170835" y="1886555"/>
            <a:ext cx="3365483" cy="17968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C5AF75-E383-4FE8-A788-618B8A15767E}"/>
              </a:ext>
            </a:extLst>
          </p:cNvPr>
          <p:cNvSpPr/>
          <p:nvPr/>
        </p:nvSpPr>
        <p:spPr>
          <a:xfrm>
            <a:off x="9412979" y="4631069"/>
            <a:ext cx="2216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(FK)</a:t>
            </a:r>
          </a:p>
          <a:p>
            <a:r>
              <a:rPr lang="ko-KR" altLang="en-US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(PK)</a:t>
            </a:r>
          </a:p>
          <a:p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99CBB2-679B-433F-AAA0-ECCF3EF4B864}"/>
              </a:ext>
            </a:extLst>
          </p:cNvPr>
          <p:cNvSpPr/>
          <p:nvPr/>
        </p:nvSpPr>
        <p:spPr>
          <a:xfrm>
            <a:off x="6084658" y="1824521"/>
            <a:ext cx="865374" cy="7433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1E4F39-6A66-46E6-A385-AE7960804AAD}"/>
              </a:ext>
            </a:extLst>
          </p:cNvPr>
          <p:cNvSpPr/>
          <p:nvPr/>
        </p:nvSpPr>
        <p:spPr>
          <a:xfrm>
            <a:off x="5715281" y="2591904"/>
            <a:ext cx="12495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 Admin</a:t>
            </a:r>
          </a:p>
          <a:p>
            <a:pPr lvl="0"/>
            <a:r>
              <a:rPr lang="ko-KR" altLang="en-US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테이블</a:t>
            </a:r>
            <a:endParaRPr lang="en-US" altLang="ko-KR" sz="1200" dirty="0">
              <a:solidFill>
                <a:srgbClr val="00B0F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620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(1/7)</a:t>
            </a:r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189374D6-5997-401C-B30B-6DBF8FA0ACD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29F02B-12E8-4139-9D57-990ED33E0FF2}"/>
              </a:ext>
            </a:extLst>
          </p:cNvPr>
          <p:cNvSpPr/>
          <p:nvPr/>
        </p:nvSpPr>
        <p:spPr>
          <a:xfrm>
            <a:off x="4318111" y="4122141"/>
            <a:ext cx="2287843" cy="153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8FCDFA-4BE7-4186-86E7-998D6DD50EC2}"/>
              </a:ext>
            </a:extLst>
          </p:cNvPr>
          <p:cNvSpPr/>
          <p:nvPr/>
        </p:nvSpPr>
        <p:spPr>
          <a:xfrm>
            <a:off x="856002" y="2967750"/>
            <a:ext cx="2287843" cy="153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A3AC44-2803-436F-8C0C-0FF8AF14D141}"/>
              </a:ext>
            </a:extLst>
          </p:cNvPr>
          <p:cNvSpPr/>
          <p:nvPr/>
        </p:nvSpPr>
        <p:spPr>
          <a:xfrm>
            <a:off x="7915958" y="3680664"/>
            <a:ext cx="1653709" cy="11084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7E33B2-5AE1-4B83-90E3-D34B11C2923D}"/>
              </a:ext>
            </a:extLst>
          </p:cNvPr>
          <p:cNvSpPr/>
          <p:nvPr/>
        </p:nvSpPr>
        <p:spPr>
          <a:xfrm>
            <a:off x="7915958" y="5052679"/>
            <a:ext cx="1653709" cy="11084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AA37C3-122E-4943-A9EB-2948077C6601}"/>
              </a:ext>
            </a:extLst>
          </p:cNvPr>
          <p:cNvSpPr/>
          <p:nvPr/>
        </p:nvSpPr>
        <p:spPr>
          <a:xfrm>
            <a:off x="4318111" y="1814120"/>
            <a:ext cx="2287843" cy="153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AA309D-CCF9-4B71-B683-F6E1A34245A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143845" y="3734513"/>
            <a:ext cx="1174266" cy="115439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7B7B9CD-901D-44AA-BD68-09460E10CC7E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143845" y="2580883"/>
            <a:ext cx="1174266" cy="115363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B48CD2A-F224-4E8D-86CD-288AE7547398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6605954" y="4234899"/>
            <a:ext cx="1310004" cy="65400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6ABD5B0-0600-4A7E-AAB6-B33F4F04FF7E}"/>
              </a:ext>
            </a:extLst>
          </p:cNvPr>
          <p:cNvCxnSpPr>
            <a:cxnSpLocks/>
          </p:cNvCxnSpPr>
          <p:nvPr/>
        </p:nvCxnSpPr>
        <p:spPr>
          <a:xfrm>
            <a:off x="6605953" y="4888904"/>
            <a:ext cx="1310006" cy="71258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305A75-A4BC-4065-9A01-8A1EE19BDC6F}"/>
              </a:ext>
            </a:extLst>
          </p:cNvPr>
          <p:cNvSpPr txBox="1"/>
          <p:nvPr/>
        </p:nvSpPr>
        <p:spPr>
          <a:xfrm>
            <a:off x="856002" y="3245746"/>
            <a:ext cx="22878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페이지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스토리보드 형식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 지도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소재지역을 마크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8930B9-C892-496E-AD85-37521A2E615B}"/>
              </a:ext>
            </a:extLst>
          </p:cNvPr>
          <p:cNvSpPr txBox="1"/>
          <p:nvPr/>
        </p:nvSpPr>
        <p:spPr>
          <a:xfrm>
            <a:off x="4318110" y="4234898"/>
            <a:ext cx="228784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검색기능 제공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나머지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5876BB-25EB-49B8-A32F-D668E665A325}"/>
              </a:ext>
            </a:extLst>
          </p:cNvPr>
          <p:cNvSpPr txBox="1"/>
          <p:nvPr/>
        </p:nvSpPr>
        <p:spPr>
          <a:xfrm>
            <a:off x="4318110" y="2134902"/>
            <a:ext cx="228784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소재지별 도산가능성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 도산가능성 평균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막대그래프로 제공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AF2FC1-DBE2-455F-9769-AE6421BAD5D2}"/>
              </a:ext>
            </a:extLst>
          </p:cNvPr>
          <p:cNvSpPr txBox="1"/>
          <p:nvPr/>
        </p:nvSpPr>
        <p:spPr>
          <a:xfrm>
            <a:off x="7953323" y="3901989"/>
            <a:ext cx="15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511E42-E875-47F9-8A4B-BE751D773584}"/>
              </a:ext>
            </a:extLst>
          </p:cNvPr>
          <p:cNvSpPr txBox="1"/>
          <p:nvPr/>
        </p:nvSpPr>
        <p:spPr>
          <a:xfrm>
            <a:off x="7953323" y="5278321"/>
            <a:ext cx="15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91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(2/7)</a:t>
            </a:r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189374D6-5997-401C-B30B-6DBF8FA0ACD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631EA08-B18E-483F-A77E-97FFD235E349}"/>
              </a:ext>
            </a:extLst>
          </p:cNvPr>
          <p:cNvGrpSpPr/>
          <p:nvPr/>
        </p:nvGrpSpPr>
        <p:grpSpPr>
          <a:xfrm>
            <a:off x="856002" y="1814120"/>
            <a:ext cx="10292644" cy="4347029"/>
            <a:chOff x="856002" y="1814120"/>
            <a:chExt cx="10292644" cy="43470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42E5599-4262-411E-A719-CA1B2E02DC2D}"/>
                </a:ext>
              </a:extLst>
            </p:cNvPr>
            <p:cNvGrpSpPr/>
            <p:nvPr/>
          </p:nvGrpSpPr>
          <p:grpSpPr>
            <a:xfrm>
              <a:off x="4318111" y="4122141"/>
              <a:ext cx="2287843" cy="1533525"/>
              <a:chOff x="3334583" y="1630401"/>
              <a:chExt cx="2287843" cy="153352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F1A6369-741E-4C7E-800B-4F342377C3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334583" y="1630401"/>
                <a:ext cx="2287842" cy="1533525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429F02B-12E8-4139-9D57-990ED33E0FF2}"/>
                  </a:ext>
                </a:extLst>
              </p:cNvPr>
              <p:cNvSpPr/>
              <p:nvPr/>
            </p:nvSpPr>
            <p:spPr>
              <a:xfrm>
                <a:off x="3334583" y="1630401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B5255AF-ACE0-4C5E-A440-EFEF1E83E6E3}"/>
                </a:ext>
              </a:extLst>
            </p:cNvPr>
            <p:cNvGrpSpPr/>
            <p:nvPr/>
          </p:nvGrpSpPr>
          <p:grpSpPr>
            <a:xfrm>
              <a:off x="856002" y="2967750"/>
              <a:ext cx="2287843" cy="1533525"/>
              <a:chOff x="558747" y="3733800"/>
              <a:chExt cx="2287843" cy="153352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ADD0AF4-FDB6-40C5-BE25-A025688F8E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58747" y="3733800"/>
                <a:ext cx="2287843" cy="1533525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88FCDFA-4BE7-4186-86E7-998D6DD50EC2}"/>
                  </a:ext>
                </a:extLst>
              </p:cNvPr>
              <p:cNvSpPr/>
              <p:nvPr/>
            </p:nvSpPr>
            <p:spPr>
              <a:xfrm>
                <a:off x="558747" y="3733800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3129BA0-3759-40F8-B8D4-B419B20C2EB4}"/>
                </a:ext>
              </a:extLst>
            </p:cNvPr>
            <p:cNvGrpSpPr/>
            <p:nvPr/>
          </p:nvGrpSpPr>
          <p:grpSpPr>
            <a:xfrm>
              <a:off x="7915958" y="3680664"/>
              <a:ext cx="1653709" cy="1108469"/>
              <a:chOff x="558747" y="1872674"/>
              <a:chExt cx="2287843" cy="1533525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A4742B8-52D9-417C-B07E-3E228436AB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558748" y="1872674"/>
                <a:ext cx="2287842" cy="1533525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CA3AC44-2803-436F-8C0C-0FF8AF14D141}"/>
                  </a:ext>
                </a:extLst>
              </p:cNvPr>
              <p:cNvSpPr/>
              <p:nvPr/>
            </p:nvSpPr>
            <p:spPr>
              <a:xfrm>
                <a:off x="558747" y="1872674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4BC9298-0390-466D-82C3-952AC053448F}"/>
                </a:ext>
              </a:extLst>
            </p:cNvPr>
            <p:cNvGrpSpPr/>
            <p:nvPr/>
          </p:nvGrpSpPr>
          <p:grpSpPr>
            <a:xfrm>
              <a:off x="7915958" y="5044673"/>
              <a:ext cx="1653710" cy="1116476"/>
              <a:chOff x="6784285" y="3406199"/>
              <a:chExt cx="2287844" cy="1544601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4A1FC69-0E28-4B72-B654-DEDFCC860D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6784286" y="3406199"/>
                <a:ext cx="2287843" cy="1540659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7E33B2-5AE1-4B83-90E3-D34B11C2923D}"/>
                  </a:ext>
                </a:extLst>
              </p:cNvPr>
              <p:cNvSpPr/>
              <p:nvPr/>
            </p:nvSpPr>
            <p:spPr>
              <a:xfrm>
                <a:off x="6784285" y="3417275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795D83E-DAF9-4B9C-BBA3-BF1C0A3498F4}"/>
                </a:ext>
              </a:extLst>
            </p:cNvPr>
            <p:cNvGrpSpPr/>
            <p:nvPr/>
          </p:nvGrpSpPr>
          <p:grpSpPr>
            <a:xfrm>
              <a:off x="4318111" y="1814120"/>
              <a:ext cx="2287843" cy="1533525"/>
              <a:chOff x="558747" y="1873955"/>
              <a:chExt cx="2287843" cy="1533525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4E3F45E2-C624-4AB3-9480-1B5164870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58747" y="1878214"/>
                <a:ext cx="2287843" cy="1529266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2AA37C3-122E-4943-A9EB-2948077C6601}"/>
                  </a:ext>
                </a:extLst>
              </p:cNvPr>
              <p:cNvSpPr/>
              <p:nvPr/>
            </p:nvSpPr>
            <p:spPr>
              <a:xfrm>
                <a:off x="558747" y="1873955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4CAA309D-CCF9-4B71-B683-F6E1A34245A5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>
              <a:off x="3143845" y="3734513"/>
              <a:ext cx="1174266" cy="115439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E7B7B9CD-901D-44AA-BD68-09460E10CC7E}"/>
                </a:ext>
              </a:extLst>
            </p:cNvPr>
            <p:cNvCxnSpPr>
              <a:stCxn id="17" idx="3"/>
              <a:endCxn id="27" idx="1"/>
            </p:cNvCxnSpPr>
            <p:nvPr/>
          </p:nvCxnSpPr>
          <p:spPr>
            <a:xfrm flipV="1">
              <a:off x="3143845" y="2580883"/>
              <a:ext cx="1174266" cy="1153630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B48CD2A-F224-4E8D-86CD-288AE754739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6605954" y="4234899"/>
              <a:ext cx="1310004" cy="654005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A6ABD5B0-0600-4A7E-AAB6-B33F4F04FF7E}"/>
                </a:ext>
              </a:extLst>
            </p:cNvPr>
            <p:cNvCxnSpPr>
              <a:cxnSpLocks/>
              <a:stCxn id="14" idx="3"/>
              <a:endCxn id="21" idx="1"/>
            </p:cNvCxnSpPr>
            <p:nvPr/>
          </p:nvCxnSpPr>
          <p:spPr>
            <a:xfrm>
              <a:off x="6605953" y="4888904"/>
              <a:ext cx="1310006" cy="712583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305A75-A4BC-4065-9A01-8A1EE19BDC6F}"/>
                </a:ext>
              </a:extLst>
            </p:cNvPr>
            <p:cNvSpPr txBox="1"/>
            <p:nvPr/>
          </p:nvSpPr>
          <p:spPr>
            <a:xfrm>
              <a:off x="856002" y="4501275"/>
              <a:ext cx="228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메인 페이지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8930B9-C892-496E-AD85-37521A2E615B}"/>
                </a:ext>
              </a:extLst>
            </p:cNvPr>
            <p:cNvSpPr txBox="1"/>
            <p:nvPr/>
          </p:nvSpPr>
          <p:spPr>
            <a:xfrm>
              <a:off x="4318110" y="5655666"/>
              <a:ext cx="228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기업도산순위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5876BB-25EB-49B8-A32F-D668E665A325}"/>
                </a:ext>
              </a:extLst>
            </p:cNvPr>
            <p:cNvSpPr txBox="1"/>
            <p:nvPr/>
          </p:nvSpPr>
          <p:spPr>
            <a:xfrm>
              <a:off x="4318110" y="3365180"/>
              <a:ext cx="228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소재지별 도산가능성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AF2FC1-DBE2-455F-9769-AE6421BAD5D2}"/>
                </a:ext>
              </a:extLst>
            </p:cNvPr>
            <p:cNvSpPr txBox="1"/>
            <p:nvPr/>
          </p:nvSpPr>
          <p:spPr>
            <a:xfrm>
              <a:off x="9569667" y="4142802"/>
              <a:ext cx="1578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기업도산순위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 지역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511E42-E875-47F9-8A4B-BE751D773584}"/>
                </a:ext>
              </a:extLst>
            </p:cNvPr>
            <p:cNvSpPr txBox="1"/>
            <p:nvPr/>
          </p:nvSpPr>
          <p:spPr>
            <a:xfrm>
              <a:off x="9569667" y="5511969"/>
              <a:ext cx="1578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기업도산순위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지역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5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D256A5C-42EA-41DD-A549-823CFC640E1F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(3/7)</a:t>
            </a:r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0F29BAAF-053A-4767-88C5-55E649C33F2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1B19A2-9504-4389-9CCC-245A6E2C7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5354" y="2373630"/>
            <a:ext cx="7454265" cy="4320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81DF32-8948-4382-B183-A4F9B110323B}"/>
              </a:ext>
            </a:extLst>
          </p:cNvPr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2400" dirty="0">
                <a:latin typeface="나눔스퀘어_ac Bold"/>
                <a:ea typeface="나눔스퀘어_ac Bold"/>
              </a:rPr>
              <a:t>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메인 페이지 </a:t>
            </a:r>
            <a:r>
              <a:rPr lang="en-US" altLang="ko-KR" sz="2400" dirty="0">
                <a:latin typeface="나눔스퀘어_ac Bold"/>
                <a:ea typeface="나눔스퀘어_ac Bold"/>
              </a:rPr>
              <a:t>–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스토리보드 형식</a:t>
            </a: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네이버 지도 </a:t>
            </a:r>
            <a:r>
              <a:rPr lang="en-US" altLang="ko-KR" sz="2000" dirty="0">
                <a:latin typeface="나눔스퀘어_ac Bold"/>
                <a:ea typeface="나눔스퀘어_ac Bold"/>
              </a:rPr>
              <a:t>API</a:t>
            </a:r>
            <a:r>
              <a:rPr lang="ko-KR" altLang="en-US" sz="2000" dirty="0">
                <a:latin typeface="나눔스퀘어_ac Bold"/>
                <a:ea typeface="나눔스퀘어_ac Bold"/>
              </a:rPr>
              <a:t>를 활용</a:t>
            </a:r>
            <a:r>
              <a:rPr lang="en-US" altLang="ko-KR" sz="2000" dirty="0"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latin typeface="나눔스퀘어_ac Bold"/>
                <a:ea typeface="나눔스퀘어_ac Bold"/>
              </a:rPr>
              <a:t>기업 소재지를 마크업으로 표시하려고 함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44EFF-4E47-4D9B-84AE-D2024894D026}"/>
              </a:ext>
            </a:extLst>
          </p:cNvPr>
          <p:cNvSpPr/>
          <p:nvPr/>
        </p:nvSpPr>
        <p:spPr>
          <a:xfrm>
            <a:off x="5708556" y="2417427"/>
            <a:ext cx="774887" cy="3042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36EBC-F100-462D-9702-F95F758C1091}"/>
              </a:ext>
            </a:extLst>
          </p:cNvPr>
          <p:cNvSpPr txBox="1"/>
          <p:nvPr/>
        </p:nvSpPr>
        <p:spPr>
          <a:xfrm>
            <a:off x="8757141" y="2417427"/>
            <a:ext cx="2752725" cy="145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기업정보를 누르면</a:t>
            </a:r>
          </a:p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두가지 탭이 등장</a:t>
            </a:r>
          </a:p>
          <a:p>
            <a:pPr algn="ctr">
              <a:defRPr lang="ko-KR" altLang="en-US"/>
            </a:pPr>
            <a:endParaRPr lang="en-US" altLang="ko-KR" dirty="0">
              <a:solidFill>
                <a:srgbClr val="7030A0"/>
              </a:solidFill>
              <a:latin typeface="나눔스퀘어_ac Bold"/>
              <a:ea typeface="나눔스퀘어_ac Bold"/>
            </a:endParaRPr>
          </a:p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탭 </a:t>
            </a:r>
            <a:r>
              <a:rPr lang="en-US" altLang="ko-KR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1 : </a:t>
            </a: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</a:t>
            </a:r>
          </a:p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탭 </a:t>
            </a:r>
            <a:r>
              <a:rPr lang="en-US" altLang="ko-KR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2 : </a:t>
            </a:r>
            <a:r>
              <a:rPr lang="ko-KR" altLang="en-US" dirty="0" err="1">
                <a:solidFill>
                  <a:srgbClr val="7030A0"/>
                </a:solidFill>
                <a:latin typeface="나눔스퀘어_ac Bold"/>
                <a:ea typeface="나눔스퀘어_ac Bold"/>
              </a:rPr>
              <a:t>소재별</a:t>
            </a: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도산가능성</a:t>
            </a:r>
            <a:r>
              <a:rPr lang="en-US" altLang="ko-KR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</a:t>
            </a:r>
            <a:endParaRPr lang="ko-KR" altLang="en-US" dirty="0">
              <a:solidFill>
                <a:srgbClr val="7030A0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D1A9C4A-AD2E-4BE6-A868-D73A9BC86C45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169618" y="1648048"/>
            <a:ext cx="513905" cy="2661141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78450F-516F-469C-A203-4FEEEE486E02}"/>
              </a:ext>
            </a:extLst>
          </p:cNvPr>
          <p:cNvSpPr txBox="1"/>
          <p:nvPr/>
        </p:nvSpPr>
        <p:spPr>
          <a:xfrm>
            <a:off x="8757141" y="5195619"/>
            <a:ext cx="27527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나눔스퀘어_ac Bold"/>
                <a:ea typeface="나눔스퀘어_ac Bold"/>
              </a:rPr>
              <a:t>기업별 분석 페이지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 algn="ctr">
              <a:defRPr lang="ko-KR" altLang="en-US"/>
            </a:pPr>
            <a:r>
              <a:rPr lang="en-US" altLang="ko-KR" dirty="0">
                <a:latin typeface="나눔스퀘어_ac Bold"/>
                <a:ea typeface="나눔스퀘어_ac Bold"/>
              </a:rPr>
              <a:t>‘more’ </a:t>
            </a:r>
            <a:r>
              <a:rPr lang="ko-KR" altLang="en-US" dirty="0">
                <a:latin typeface="나눔스퀘어_ac Bold"/>
                <a:ea typeface="나눔스퀘어_ac Bold"/>
              </a:rPr>
              <a:t>눌러</a:t>
            </a:r>
            <a:r>
              <a:rPr lang="en-US" altLang="ko-KR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latin typeface="나눔스퀘어_ac Bold"/>
                <a:ea typeface="나눔스퀘어_ac Bold"/>
              </a:rPr>
              <a:t>전체 내용 보기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5DD1553-015D-4671-9023-AF0D3F5701F9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8389619" y="5518785"/>
            <a:ext cx="367522" cy="12700"/>
          </a:xfrm>
          <a:prstGeom prst="bentConnector3">
            <a:avLst>
              <a:gd name="adj1" fmla="val -1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DC3143-D115-42B0-8003-E2AFB4D5D54E}"/>
              </a:ext>
            </a:extLst>
          </p:cNvPr>
          <p:cNvSpPr/>
          <p:nvPr/>
        </p:nvSpPr>
        <p:spPr>
          <a:xfrm>
            <a:off x="1047750" y="4343401"/>
            <a:ext cx="7341869" cy="23507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원 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DB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8379" y="2395212"/>
            <a:ext cx="7286793" cy="4206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8379" y="1589947"/>
            <a:ext cx="10378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소재지별 도산가능성 탭 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소재지별 평균 도산 가능성을 막대 그래프를 활용하여 시각화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18329" y="3228687"/>
            <a:ext cx="5342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다른 지역에 대한 분석도 염두에 두고 차트 제작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</a:t>
            </a:r>
          </a:p>
          <a:p>
            <a:pPr lvl="0">
              <a:defRPr lang="ko-KR"/>
            </a:pP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우선 광주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전남 소재 기업만 분석을 진행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,</a:t>
            </a:r>
          </a:p>
          <a:p>
            <a:pPr lvl="0">
              <a:defRPr lang="ko-KR"/>
            </a:pP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현재는 광주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전남 부분만 </a:t>
            </a:r>
            <a:r>
              <a:rPr lang="ko-KR" altLang="en-US" sz="2000" dirty="0" err="1">
                <a:solidFill>
                  <a:srgbClr val="7030A0"/>
                </a:solidFill>
                <a:latin typeface="나눔스퀘어_ac Bold"/>
                <a:ea typeface="나눔스퀘어_ac Bold"/>
              </a:rPr>
              <a:t>실제값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)</a:t>
            </a:r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2644588" y="3653118"/>
            <a:ext cx="57374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72988" y="2734235"/>
            <a:ext cx="1371600" cy="384984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81785" y="2395212"/>
            <a:ext cx="650714" cy="218439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12A6D1-31ED-45B1-8C69-CAA55656DC70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(4/7)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E1E5ED8F-403C-44C6-A0DE-7DA1E2CE6E8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4347F-8B77-451A-B6D0-E861D5FD885D}"/>
              </a:ext>
            </a:extLst>
          </p:cNvPr>
          <p:cNvSpPr/>
          <p:nvPr/>
        </p:nvSpPr>
        <p:spPr>
          <a:xfrm>
            <a:off x="2701097" y="5139620"/>
            <a:ext cx="2756728" cy="144446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69886B-F7B2-41A4-A71A-797B199DF6B3}"/>
              </a:ext>
            </a:extLst>
          </p:cNvPr>
          <p:cNvCxnSpPr>
            <a:cxnSpLocks/>
          </p:cNvCxnSpPr>
          <p:nvPr/>
        </p:nvCxnSpPr>
        <p:spPr>
          <a:xfrm>
            <a:off x="5458758" y="5319993"/>
            <a:ext cx="57374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BBACDE-BC22-4B80-9A33-51C17C4B4DE9}"/>
              </a:ext>
            </a:extLst>
          </p:cNvPr>
          <p:cNvSpPr/>
          <p:nvPr/>
        </p:nvSpPr>
        <p:spPr>
          <a:xfrm>
            <a:off x="6096000" y="5139620"/>
            <a:ext cx="5342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다른 지역에 대한 분석 대신</a:t>
            </a:r>
            <a:endParaRPr lang="en-US" altLang="ko-KR" sz="2000" dirty="0">
              <a:solidFill>
                <a:srgbClr val="002060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전남의 도산가능성 수치와 관련 설명을</a:t>
            </a:r>
            <a:endParaRPr lang="en-US" altLang="ko-KR" sz="2000" dirty="0">
              <a:solidFill>
                <a:srgbClr val="002060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그래프와 같이 제공하기로 함</a:t>
            </a:r>
            <a:endParaRPr lang="en-US" altLang="ko-KR" sz="2000" dirty="0">
              <a:solidFill>
                <a:srgbClr val="002060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3964" y="2538302"/>
            <a:ext cx="7566660" cy="3518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 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기업 도산가능성 순위를 제공</a:t>
            </a: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세부정보 버튼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해당 기업의 도산가능성에서 차지하는 특징 값들의 비중을 분석하여 제공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예정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14975" y="6026480"/>
            <a:ext cx="2406015" cy="6350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해당 기업에 대한</a:t>
            </a:r>
          </a:p>
          <a:p>
            <a:pPr lvl="0">
              <a:defRPr lang="ko-KR" altLang="en-US"/>
            </a:pPr>
            <a:r>
              <a:rPr lang="en-US" altLang="ko-KR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년간 도산가능성의 평균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12703" y="3759201"/>
            <a:ext cx="972458" cy="2200849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89943" y="6027937"/>
            <a:ext cx="122594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B050"/>
                </a:solidFill>
                <a:latin typeface="나눔스퀘어_ac Bold"/>
                <a:ea typeface="나눔스퀘어_ac Bold"/>
              </a:rPr>
              <a:t>기업 소재지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7795" y="6018411"/>
            <a:ext cx="1136851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FF"/>
                </a:solidFill>
                <a:latin typeface="나눔스퀘어_ac Bold"/>
                <a:ea typeface="나눔스퀘어_ac Bold"/>
              </a:rPr>
              <a:t>기업이름</a:t>
            </a:r>
          </a:p>
          <a:p>
            <a:pPr algn="ctr">
              <a:defRPr lang="ko-KR" altLang="en-US"/>
            </a:pPr>
            <a:r>
              <a:rPr lang="en-US" altLang="ko-KR">
                <a:solidFill>
                  <a:srgbClr val="0000FF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>
                <a:solidFill>
                  <a:srgbClr val="0000FF"/>
                </a:solidFill>
                <a:latin typeface="나눔스퀘어_ac Bold"/>
                <a:ea typeface="나눔스퀘어_ac Bold"/>
              </a:rPr>
              <a:t>기업코드</a:t>
            </a:r>
            <a:r>
              <a:rPr lang="en-US" altLang="ko-KR">
                <a:solidFill>
                  <a:srgbClr val="0000FF"/>
                </a:solidFill>
                <a:latin typeface="나눔스퀘어_ac Bold"/>
                <a:ea typeface="나눔스퀘어_ac Bold"/>
              </a:rPr>
              <a:t>)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8019" y="2538302"/>
            <a:ext cx="769369" cy="320397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"/>
          <p:cNvSpPr/>
          <p:nvPr/>
        </p:nvSpPr>
        <p:spPr>
          <a:xfrm>
            <a:off x="8734426" y="4818082"/>
            <a:ext cx="2808269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도산가능성 수치에 따라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일정 구간을 나누어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위험도 표시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Danger / Warning / Safe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D9F489-347D-4D8A-9980-341758AC42D0}"/>
              </a:ext>
            </a:extLst>
          </p:cNvPr>
          <p:cNvSpPr/>
          <p:nvPr/>
        </p:nvSpPr>
        <p:spPr>
          <a:xfrm>
            <a:off x="4054836" y="3759201"/>
            <a:ext cx="972458" cy="2200849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DA8784-1D92-4993-A748-28D5818FD68F}"/>
              </a:ext>
            </a:extLst>
          </p:cNvPr>
          <p:cNvSpPr/>
          <p:nvPr/>
        </p:nvSpPr>
        <p:spPr>
          <a:xfrm>
            <a:off x="5520326" y="3759201"/>
            <a:ext cx="972458" cy="2200849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C79E7A-EBDC-4527-8646-87BD26F44272}"/>
              </a:ext>
            </a:extLst>
          </p:cNvPr>
          <p:cNvSpPr/>
          <p:nvPr/>
        </p:nvSpPr>
        <p:spPr>
          <a:xfrm>
            <a:off x="7612515" y="3759201"/>
            <a:ext cx="972458" cy="2200849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162E63-15E8-4A60-861D-DF17357E9DE4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(5/7)</a:t>
            </a:r>
          </a:p>
        </p:txBody>
      </p:sp>
      <p:sp>
        <p:nvSpPr>
          <p:cNvPr id="20" name="직사각형 19">
            <a:hlinkClick r:id="rId4" action="ppaction://hlinksldjump"/>
            <a:extLst>
              <a:ext uri="{FF2B5EF4-FFF2-40B4-BE49-F238E27FC236}">
                <a16:creationId xmlns:a16="http://schemas.microsoft.com/office/drawing/2014/main" id="{79073B2D-7910-412F-87A6-D77C09DE497F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3964" y="2541271"/>
            <a:ext cx="4471036" cy="3518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_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1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검색기능</a:t>
            </a:r>
            <a:r>
              <a:rPr lang="ko-KR" altLang="en-US" sz="2400" dirty="0">
                <a:latin typeface="나눔스퀘어_ac Bold"/>
                <a:ea typeface="나눔스퀘어_ac Bold"/>
              </a:rPr>
              <a:t> 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"검색한" 기업 도산 가능성과 위험 분석을 제공</a:t>
            </a: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기업검색 버튼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해당 기업의 도산가능성에서 차지하는 특징 값들의 비중을 분석하여 제공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80319" y="2985977"/>
            <a:ext cx="2312418" cy="320397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91274" y="2495549"/>
            <a:ext cx="4869808" cy="3486150"/>
          </a:xfrm>
          <a:prstGeom prst="rect">
            <a:avLst/>
          </a:prstGeom>
        </p:spPr>
      </p:pic>
      <p:cxnSp>
        <p:nvCxnSpPr>
          <p:cNvPr id="19" name="연결선: 꺾임 18"/>
          <p:cNvCxnSpPr>
            <a:cxnSpLocks/>
            <a:stCxn id="13" idx="3"/>
            <a:endCxn id="12" idx="1"/>
          </p:cNvCxnSpPr>
          <p:nvPr/>
        </p:nvCxnSpPr>
        <p:spPr>
          <a:xfrm>
            <a:off x="3592737" y="3146176"/>
            <a:ext cx="2798537" cy="1685986"/>
          </a:xfrm>
          <a:prstGeom prst="bentConnector3">
            <a:avLst>
              <a:gd name="adj1" fmla="val 7859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D382C-B9FB-4159-8ED5-DB1E05E50769}"/>
              </a:ext>
            </a:extLst>
          </p:cNvPr>
          <p:cNvSpPr/>
          <p:nvPr/>
        </p:nvSpPr>
        <p:spPr>
          <a:xfrm>
            <a:off x="6391274" y="3394991"/>
            <a:ext cx="4869808" cy="2874341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054915-FE2C-4619-93E4-064BA1F9A9E8}"/>
              </a:ext>
            </a:extLst>
          </p:cNvPr>
          <p:cNvSpPr/>
          <p:nvPr/>
        </p:nvSpPr>
        <p:spPr>
          <a:xfrm>
            <a:off x="8826178" y="5413474"/>
            <a:ext cx="2100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검색한 기업에 대한</a:t>
            </a:r>
            <a:endParaRPr lang="en-US" altLang="ko-KR" dirty="0">
              <a:solidFill>
                <a:srgbClr val="7030A0"/>
              </a:solidFill>
              <a:latin typeface="나눔스퀘어_ac Bold"/>
              <a:ea typeface="나눔스퀘어_ac Bold"/>
            </a:endParaRPr>
          </a:p>
          <a:p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분석 세부내용이 출력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7ED806-83AB-4D92-BD6D-59E024F3DC5F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(6/7)</a:t>
            </a:r>
          </a:p>
        </p:txBody>
      </p:sp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70E89526-07FD-42B3-9D78-F91939AD35EF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331" y="2405090"/>
            <a:ext cx="5745480" cy="4145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_2 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지역별 분류 기능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광주/전남 기업의 전체 데이터셋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지역 선택 드롭다운 메뉴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해당 기업의 도산가능성에서 차지하는 특징 값들의 비중을 분석하여 제공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71110" y="2941027"/>
            <a:ext cx="788578" cy="181129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연결선: 꺾임 18"/>
          <p:cNvCxnSpPr>
            <a:cxnSpLocks/>
            <a:stCxn id="15" idx="3"/>
          </p:cNvCxnSpPr>
          <p:nvPr/>
        </p:nvCxnSpPr>
        <p:spPr>
          <a:xfrm>
            <a:off x="5859688" y="2821064"/>
            <a:ext cx="1318352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8040" y="2405090"/>
            <a:ext cx="4471035" cy="1964981"/>
          </a:xfrm>
          <a:prstGeom prst="rect">
            <a:avLst/>
          </a:prstGeom>
        </p:spPr>
      </p:pic>
      <p:cxnSp>
        <p:nvCxnSpPr>
          <p:cNvPr id="22" name="연결선: 꺾임 21"/>
          <p:cNvCxnSpPr>
            <a:cxnSpLocks/>
            <a:endCxn id="23" idx="1"/>
          </p:cNvCxnSpPr>
          <p:nvPr/>
        </p:nvCxnSpPr>
        <p:spPr>
          <a:xfrm rot="16200000" flipH="1">
            <a:off x="4956281" y="3327490"/>
            <a:ext cx="2449619" cy="200533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83756" y="4589116"/>
            <a:ext cx="4465319" cy="19316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A247C-BA0E-4B28-8B9D-48F5B32F88CE}"/>
              </a:ext>
            </a:extLst>
          </p:cNvPr>
          <p:cNvSpPr/>
          <p:nvPr/>
        </p:nvSpPr>
        <p:spPr>
          <a:xfrm>
            <a:off x="5071110" y="2730499"/>
            <a:ext cx="788578" cy="181129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DF5AA-4E4F-42C1-94CC-826E0C8B2C2D}"/>
              </a:ext>
            </a:extLst>
          </p:cNvPr>
          <p:cNvSpPr/>
          <p:nvPr/>
        </p:nvSpPr>
        <p:spPr>
          <a:xfrm>
            <a:off x="7178040" y="2405090"/>
            <a:ext cx="4471035" cy="1964981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6AE94-2CE1-4856-9EC3-035DEBCDA4FA}"/>
              </a:ext>
            </a:extLst>
          </p:cNvPr>
          <p:cNvSpPr/>
          <p:nvPr/>
        </p:nvSpPr>
        <p:spPr>
          <a:xfrm>
            <a:off x="7178040" y="4563790"/>
            <a:ext cx="4471035" cy="1964981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DEBB28-7476-44F2-B719-1D8D31F7B2FA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(7/7)</a:t>
            </a:r>
          </a:p>
        </p:txBody>
      </p:sp>
      <p:sp>
        <p:nvSpPr>
          <p:cNvPr id="16" name="직사각형 15">
            <a:hlinkClick r:id="rId6" action="ppaction://hlinksldjump"/>
            <a:extLst>
              <a:ext uri="{FF2B5EF4-FFF2-40B4-BE49-F238E27FC236}">
                <a16:creationId xmlns:a16="http://schemas.microsoft.com/office/drawing/2014/main" id="{87740DA9-E29E-4AFC-84CC-888348E1F1E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917917" y="2890391"/>
            <a:ext cx="913625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 탭 구현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세부정보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DBMS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데이터를 활용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시각화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결과와 간단한 설명까지 추가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1074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9C97-D03A-4D4E-B80E-CF8F8CD77FA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5E6CCBA-F542-4F94-B4A9-77326C95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" y="2457450"/>
            <a:ext cx="6404721" cy="40963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CDA1CB-DF99-47C4-9B2F-E0344F5BC6DD}"/>
              </a:ext>
            </a:extLst>
          </p:cNvPr>
          <p:cNvSpPr/>
          <p:nvPr/>
        </p:nvSpPr>
        <p:spPr>
          <a:xfrm>
            <a:off x="847722" y="4133850"/>
            <a:ext cx="6404721" cy="847725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55D86-4A10-438E-94E5-CC9AB6D39E62}"/>
              </a:ext>
            </a:extLst>
          </p:cNvPr>
          <p:cNvSpPr txBox="1"/>
          <p:nvPr/>
        </p:nvSpPr>
        <p:spPr>
          <a:xfrm>
            <a:off x="7328643" y="4072295"/>
            <a:ext cx="4529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자금사정실적</a:t>
            </a:r>
            <a:r>
              <a:rPr lang="en-US" altLang="ko-KR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내수전망</a:t>
            </a:r>
            <a:r>
              <a:rPr lang="en-US" altLang="ko-KR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판매대금회수지연</a:t>
            </a:r>
            <a:endParaRPr lang="en-US" altLang="ko-KR" sz="20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3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가지 </a:t>
            </a:r>
            <a:r>
              <a:rPr lang="ko-KR" altLang="en-US" sz="2000" dirty="0" err="1">
                <a:solidFill>
                  <a:srgbClr val="0000FF"/>
                </a:solidFill>
                <a:latin typeface="나눔스퀘어_ac Bold"/>
                <a:ea typeface="나눔스퀘어_ac Bold"/>
              </a:rPr>
              <a:t>특징값의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 비중을 판단</a:t>
            </a:r>
            <a:r>
              <a:rPr lang="en-US" altLang="ko-KR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관련 설명</a:t>
            </a:r>
            <a:endParaRPr lang="en-US" altLang="ko-KR" sz="20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16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관련 설명은 최종 발표 전까지 추가</a:t>
            </a:r>
            <a:r>
              <a:rPr lang="en-US" altLang="ko-KR" sz="16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550C5-562A-4921-9BF6-1098EF95A3B3}"/>
              </a:ext>
            </a:extLst>
          </p:cNvPr>
          <p:cNvSpPr/>
          <p:nvPr/>
        </p:nvSpPr>
        <p:spPr>
          <a:xfrm>
            <a:off x="847722" y="5029200"/>
            <a:ext cx="2171703" cy="1572183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C548A-89B8-4F23-9F97-920A2607CC18}"/>
              </a:ext>
            </a:extLst>
          </p:cNvPr>
          <p:cNvSpPr txBox="1"/>
          <p:nvPr/>
        </p:nvSpPr>
        <p:spPr>
          <a:xfrm>
            <a:off x="3099542" y="5602523"/>
            <a:ext cx="5463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자금사정실적</a:t>
            </a:r>
            <a:r>
              <a:rPr lang="en-US" altLang="ko-KR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내수전망</a:t>
            </a:r>
            <a:r>
              <a:rPr lang="en-US" altLang="ko-KR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판매대금회수지연의 </a:t>
            </a:r>
            <a:endParaRPr lang="en-US" altLang="ko-KR" sz="2000" dirty="0">
              <a:solidFill>
                <a:srgbClr val="00B050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비중을 원형그래프로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20083-2F70-47CE-9C8A-BB585A554DB8}"/>
              </a:ext>
            </a:extLst>
          </p:cNvPr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_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세부정보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특정 기업에 대한 세부 분석정보 제공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관련 설명과 그래프로 시각화한 자료까지 제공 </a:t>
            </a:r>
          </a:p>
        </p:txBody>
      </p:sp>
    </p:spTree>
    <p:extLst>
      <p:ext uri="{BB962C8B-B14F-4D97-AF65-F5344CB8AC3E}">
        <p14:creationId xmlns:p14="http://schemas.microsoft.com/office/powerpoint/2010/main" val="8707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BA8DF6-BDE8-4605-BFF8-E113D1899580}"/>
              </a:ext>
            </a:extLst>
          </p:cNvPr>
          <p:cNvSpPr txBox="1"/>
          <p:nvPr/>
        </p:nvSpPr>
        <p:spPr>
          <a:xfrm>
            <a:off x="917917" y="2509391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데모영상 시청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9C97-D03A-4D4E-B80E-CF8F8CD77FA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63588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A8DF6-BDE8-4605-BFF8-E113D1899580}"/>
              </a:ext>
            </a:extLst>
          </p:cNvPr>
          <p:cNvSpPr txBox="1"/>
          <p:nvPr/>
        </p:nvSpPr>
        <p:spPr>
          <a:xfrm>
            <a:off x="917917" y="2509391"/>
            <a:ext cx="9136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탭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레이아웃 수정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 추가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</a:t>
            </a:r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소재지별 도산가능성</a:t>
            </a: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 탭 설명 추가</a:t>
            </a: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lvl="0"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</a:t>
            </a:r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기업도산순위 탭 레이아웃 수정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406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latin typeface="나눔스퀘어_ac Bold"/>
                <a:ea typeface="나눔스퀘어_ac Bold"/>
              </a:rPr>
              <a:t>파이썬으로</a:t>
            </a:r>
            <a:r>
              <a:rPr lang="ko-KR" altLang="en-US" sz="2000" dirty="0">
                <a:latin typeface="나눔스퀘어_ac Bold"/>
                <a:ea typeface="나눔스퀘어_ac Bold"/>
              </a:rPr>
              <a:t> 데이터 주무르기</a:t>
            </a:r>
            <a:r>
              <a:rPr lang="ko-KR" altLang="en-US" sz="1600" dirty="0">
                <a:latin typeface="나눔스퀘어_ac Bold"/>
                <a:ea typeface="나눔스퀘어_ac Bold"/>
              </a:rPr>
              <a:t> 민형기</a:t>
            </a:r>
            <a:r>
              <a:rPr lang="en-US" altLang="ko-KR" sz="1600" dirty="0"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비제이퍼블릭</a:t>
            </a:r>
            <a:endParaRPr lang="ko-KR" altLang="en-US" sz="16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latin typeface="나눔스퀘어_ac Bold"/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웨스</a:t>
            </a:r>
            <a:r>
              <a:rPr lang="ko-KR" altLang="en-US" sz="1600" dirty="0"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맥키니</a:t>
            </a:r>
            <a:r>
              <a:rPr lang="en-US" altLang="ko-KR" sz="1600" dirty="0"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한빛미디어</a:t>
            </a:r>
            <a:endParaRPr lang="ko-KR" altLang="en-US" sz="16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로 배우는 쉽고 빠른 웹 개발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파이썬 웹 프로그래밍</a:t>
            </a:r>
            <a:r>
              <a:rPr lang="en-US" altLang="ko-KR" sz="1600" dirty="0">
                <a:latin typeface="나눔스퀘어_ac Bold"/>
                <a:ea typeface="나눔스퀘어_ac Bold"/>
              </a:rPr>
              <a:t> </a:t>
            </a:r>
            <a:r>
              <a:rPr lang="ko-KR" altLang="en-US" sz="1600" dirty="0">
                <a:latin typeface="나눔스퀘어_ac Bold"/>
                <a:ea typeface="나눔스퀘어_ac Bold"/>
              </a:rPr>
              <a:t>김석훈</a:t>
            </a:r>
            <a:r>
              <a:rPr lang="en-US" altLang="ko-KR" sz="1600" dirty="0"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한빛미디어</a:t>
            </a:r>
            <a:endParaRPr lang="en-US" altLang="ko-KR" sz="2000" dirty="0"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ORACLE DB - POSTGRESQL</a:t>
            </a:r>
            <a:r>
              <a:rPr lang="ko-KR" altLang="en-US" sz="2000" dirty="0">
                <a:latin typeface="나눔스퀘어_ac Bold"/>
                <a:ea typeface="나눔스퀘어_ac Bold"/>
              </a:rPr>
              <a:t>간 </a:t>
            </a:r>
            <a:r>
              <a:rPr lang="ko-KR" altLang="en-US" sz="2000" dirty="0" err="1">
                <a:latin typeface="나눔스퀘어_ac Bold"/>
                <a:ea typeface="나눔스퀘어_ac Bold"/>
              </a:rPr>
              <a:t>쿼리문</a:t>
            </a:r>
            <a:r>
              <a:rPr lang="ko-KR" altLang="en-US" sz="2000" dirty="0">
                <a:latin typeface="나눔스퀘어_ac Bold"/>
                <a:ea typeface="나눔스퀘어_ac Bold"/>
              </a:rPr>
              <a:t> 변환</a:t>
            </a:r>
            <a:endParaRPr lang="en-US" altLang="ko-KR" sz="2000" dirty="0"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latin typeface="나눔스퀘어_ac Bold"/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(https://m.blog.naver.com/PostView.nhn?blogId=wiseyoun07&amp;logNo=221135110180&amp;proxyReferer=https:%2F%2Fwww.google.com%2F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 – ORACLE DB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https://antilibrary.org/700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 – MySQL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https://velog.io/@devmin/Django-MySQL-Connect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로 가져오기</a:t>
            </a:r>
            <a:r>
              <a:rPr lang="ko-KR" altLang="en-US" sz="1400" dirty="0"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400" dirty="0">
                <a:latin typeface="나눔스퀘어_ac Bold"/>
                <a:ea typeface="나눔스퀘어_ac Bold"/>
              </a:rPr>
              <a:t>)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latin typeface="나눔스퀘어_ac Bold"/>
                <a:ea typeface="나눔스퀘어_ac Bold"/>
              </a:rPr>
              <a:t>MySQL</a:t>
            </a:r>
            <a:r>
              <a:rPr lang="ko-KR" altLang="en-US" sz="2000" dirty="0">
                <a:latin typeface="나눔스퀘어_ac Bold"/>
                <a:ea typeface="나눔스퀘어_ac Bold"/>
              </a:rPr>
              <a:t>로 임포트하기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https://moonlighting.tistory.com/140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en-US" altLang="en-US" sz="1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2231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와 </a:t>
            </a:r>
            <a:r>
              <a:rPr lang="en-US" altLang="ko-KR" sz="2000" dirty="0">
                <a:latin typeface="나눔스퀘어_ac Bold"/>
                <a:ea typeface="나눔스퀘어_ac Bold"/>
              </a:rPr>
              <a:t>MySQL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https://lsjsj92.tistory.com/480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latin typeface="나눔스퀘어_ac Bold"/>
                <a:ea typeface="나눔스퀘어_ac Bold"/>
              </a:rPr>
              <a:t>중소기업 부도율 관련기사</a:t>
            </a:r>
            <a:r>
              <a:rPr lang="en-US" altLang="ko-KR" sz="2000" dirty="0">
                <a:latin typeface="나눔스퀘어_ac Bold"/>
                <a:ea typeface="나눔스퀘어_ac Bold"/>
              </a:rPr>
              <a:t>(</a:t>
            </a:r>
            <a:r>
              <a:rPr lang="ko-KR" altLang="en-US" sz="2000" dirty="0" err="1">
                <a:latin typeface="나눔스퀘어_ac Bold"/>
                <a:ea typeface="나눔스퀘어_ac Bold"/>
              </a:rPr>
              <a:t>머니투데이</a:t>
            </a:r>
            <a:r>
              <a:rPr lang="en-US" altLang="ko-KR" sz="2000" dirty="0">
                <a:latin typeface="나눔스퀘어_ac Bold"/>
                <a:ea typeface="나눔스퀘어_ac Bold"/>
              </a:rPr>
              <a:t>)</a:t>
            </a:r>
            <a:r>
              <a:rPr lang="ko-KR" altLang="en-US" sz="2000" dirty="0"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https://news.mt.co.kr/mtview.php?no=2017012415025747064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에서 차트 그리기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4" tooltip="https://dowtech.tistory.com/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https://dowtech.tistory.com/3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 – D3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5" tooltip="https://yongbeomkim.github.io/django/django-d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https://yongbeomkim.github.io/django/django-d3/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5116064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597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80348" y="2133390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5A650E-150B-4BF2-9DFC-0A0E8DB661D0}"/>
              </a:ext>
            </a:extLst>
          </p:cNvPr>
          <p:cNvSpPr/>
          <p:nvPr/>
        </p:nvSpPr>
        <p:spPr>
          <a:xfrm>
            <a:off x="1494693" y="3647392"/>
            <a:ext cx="930226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  <a:endParaRPr lang="en-US" altLang="ko-KR" sz="2400" b="1" u="sng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000" b="1" u="sng" dirty="0">
                <a:latin typeface="나눔스퀘어_ac Bold"/>
                <a:ea typeface="나눔스퀘어_ac Bold"/>
              </a:rPr>
              <a:t>IMF : 1997~2001</a:t>
            </a:r>
          </a:p>
          <a:p>
            <a:pPr algn="ctr">
              <a:defRPr/>
            </a:pPr>
            <a:r>
              <a:rPr lang="ko-KR" altLang="en-US" sz="2000" b="1" u="sng" dirty="0">
                <a:latin typeface="나눔스퀘어_ac Bold"/>
                <a:ea typeface="나눔스퀘어_ac Bold"/>
              </a:rPr>
              <a:t>세계 금융위기 </a:t>
            </a:r>
            <a:r>
              <a:rPr lang="en-US" altLang="ko-KR" sz="2000" b="1" u="sng" dirty="0">
                <a:latin typeface="나눔스퀘어_ac Bold"/>
                <a:ea typeface="나눔스퀘어_ac Bold"/>
              </a:rPr>
              <a:t>: 2007~2008</a:t>
            </a:r>
          </a:p>
          <a:p>
            <a:pPr algn="ctr">
              <a:defRPr/>
            </a:pPr>
            <a:r>
              <a:rPr lang="ko-KR" altLang="en-US" sz="2000" b="1" u="sng" dirty="0">
                <a:latin typeface="나눔스퀘어_ac Bold"/>
                <a:ea typeface="나눔스퀘어_ac Bold"/>
              </a:rPr>
              <a:t>코로나</a:t>
            </a:r>
            <a:r>
              <a:rPr lang="en-US" altLang="ko-KR" sz="2000" b="1" u="sng" dirty="0">
                <a:latin typeface="나눔스퀘어_ac Bold"/>
                <a:ea typeface="나눔스퀘어_ac Bold"/>
              </a:rPr>
              <a:t>19(COVID-19) : 2019~2020(</a:t>
            </a:r>
            <a:r>
              <a:rPr lang="ko-KR" altLang="en-US" sz="2000" b="1" u="sng" dirty="0">
                <a:latin typeface="나눔스퀘어_ac Bold"/>
                <a:ea typeface="나눔스퀘어_ac Bold"/>
              </a:rPr>
              <a:t>현재</a:t>
            </a:r>
            <a:r>
              <a:rPr lang="en-US" altLang="ko-KR" sz="2000" b="1" u="sng" dirty="0">
                <a:latin typeface="나눔스퀘어_ac Bold"/>
                <a:ea typeface="나눔스퀘어_ac Bold"/>
              </a:rPr>
              <a:t>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b="1" u="sng" dirty="0">
                <a:latin typeface="나눔스퀘어_ac Bold"/>
                <a:ea typeface="나눔스퀘어_ac Bold"/>
              </a:rPr>
              <a:t>유동성 관련 요소와 그것으로 산출한 도산가능성을 </a:t>
            </a:r>
            <a:r>
              <a:rPr lang="ko-KR" altLang="en-US" sz="2400" b="1" u="sng" dirty="0" err="1">
                <a:latin typeface="나눔스퀘어_ac Bold"/>
                <a:ea typeface="나눔스퀘어_ac Bold"/>
              </a:rPr>
              <a:t>시각화하여</a:t>
            </a:r>
            <a:r>
              <a:rPr lang="ko-KR" altLang="en-US" sz="2400" b="1" u="sng" dirty="0">
                <a:latin typeface="나눔스퀘어_ac Bold"/>
                <a:ea typeface="나눔스퀘어_ac Bold"/>
              </a:rPr>
              <a:t> 보여줌으로써</a:t>
            </a:r>
            <a:endParaRPr lang="en-US" altLang="ko-KR" sz="2400" b="1" u="sng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b="1" u="sng" dirty="0">
                <a:latin typeface="나눔스퀘어_ac Bold"/>
                <a:ea typeface="나눔스퀘어_ac Bold"/>
              </a:rPr>
              <a:t>기업은 자신의 취약 부분을 쉽게 알고 개선할 수 있음</a:t>
            </a:r>
            <a:endParaRPr lang="en-US" altLang="ko-KR" sz="2400" b="1" u="sng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5E2F31-650D-4624-B8BD-EE8545A876EE}"/>
              </a:ext>
            </a:extLst>
          </p:cNvPr>
          <p:cNvSpPr/>
          <p:nvPr/>
        </p:nvSpPr>
        <p:spPr>
          <a:xfrm>
            <a:off x="3251485" y="2644170"/>
            <a:ext cx="5689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6000" dirty="0">
                <a:latin typeface="나눔스퀘어_ac Bold"/>
                <a:ea typeface="나눔스퀘어_ac Bold"/>
              </a:rPr>
              <a:t>Q &amp; A</a:t>
            </a:r>
            <a:endParaRPr lang="en-US" altLang="ko-KR" sz="3600" dirty="0">
              <a:latin typeface="나눔스퀘어_ac Bold"/>
              <a:ea typeface="나눔스퀘어_ac Bold"/>
            </a:endParaRPr>
          </a:p>
          <a:p>
            <a:pPr lvl="0" algn="ctr">
              <a:defRPr lang="ko-KR" altLang="en-US"/>
            </a:pPr>
            <a:r>
              <a:rPr lang="ko-KR" altLang="en-US" sz="3600" dirty="0">
                <a:latin typeface="나눔스퀘어_ac Bold"/>
                <a:ea typeface="나눔스퀘어_ac Bold"/>
              </a:rPr>
              <a:t>감사합니다</a:t>
            </a:r>
            <a:r>
              <a:rPr lang="en-US" altLang="ko-KR" sz="3600" dirty="0">
                <a:latin typeface="나눔스퀘어_ac Bold"/>
                <a:ea typeface="나눔스퀘어_ac Bold"/>
              </a:rPr>
              <a:t>.</a:t>
            </a:r>
            <a:endParaRPr lang="en-US" altLang="ko-KR" sz="48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53775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공모전 선정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22" y="1676872"/>
            <a:ext cx="110773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800" dirty="0">
                <a:latin typeface="나눔스퀘어_ac Bold"/>
                <a:ea typeface="나눔스퀘어_ac Bold"/>
              </a:rPr>
              <a:t>한국정보화진흥원 주관 공공데이터 활용 창업 지원 협업 프로젝트</a:t>
            </a:r>
          </a:p>
          <a:p>
            <a:pPr>
              <a:defRPr lang="ko-KR"/>
            </a:pP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600" u="sng" dirty="0">
                <a:hlinkClick r:id="rId2"/>
              </a:rPr>
              <a:t>https://m.post.naver.com/viewer/postView.nhn?volumeNo=27655737&amp;memberNo=36383232&amp;vType=VERTICAL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ko-KR" altLang="en-US" sz="1400" dirty="0">
              <a:latin typeface="나눔스퀘어_ac Bold"/>
              <a:ea typeface="나눔스퀘어_ac 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BC8B0E-DDA2-49C7-940B-F66B1A3ED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1" b="90654"/>
          <a:stretch/>
        </p:blipFill>
        <p:spPr bwMode="auto">
          <a:xfrm>
            <a:off x="879332" y="2622230"/>
            <a:ext cx="4149868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E0AF13-7D29-419C-BB94-7DE116343562}"/>
              </a:ext>
            </a:extLst>
          </p:cNvPr>
          <p:cNvSpPr txBox="1"/>
          <p:nvPr/>
        </p:nvSpPr>
        <p:spPr>
          <a:xfrm>
            <a:off x="879331" y="3928393"/>
            <a:ext cx="10423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창업 아이디어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/API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활용하여 상가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분석하여 상권의 입지를 추천해주는 서비스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6FA7F-8AC4-474F-9A7D-502DCC26CB8C}"/>
              </a:ext>
            </a:extLst>
          </p:cNvPr>
          <p:cNvSpPr txBox="1"/>
          <p:nvPr/>
        </p:nvSpPr>
        <p:spPr>
          <a:xfrm>
            <a:off x="879331" y="4649243"/>
            <a:ext cx="10807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특정영역 내의 경쟁 수준을 파악하는 것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 상권 분석이 점포를 내려는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창업가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사업가들에게 매우 중요함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통해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 입지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 여부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수익 분석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점포 이력 등을 통해 특정 업종에 대한 좋은 상권이 어디인지를 분석하여 추천해 줄 수 있음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비슷한 서비스와 차별화를 위해 유동인구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공공주차장 정보 등의 데이터도 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(ex)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공공주차장이 많을 경우 차를 세워 두고 가까운 곳을 걸어가는 사람들이 많음을 유추할 수 있음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먹거리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점포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502485-E50F-4FE6-A5DB-12EC76FE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579" y="2588031"/>
            <a:ext cx="2464681" cy="1172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02947C-A0E7-4040-9598-97835E5DD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235" y="2622230"/>
            <a:ext cx="2935639" cy="1130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4E8A8-D8EC-41AF-A46E-115C38FDE863}"/>
              </a:ext>
            </a:extLst>
          </p:cNvPr>
          <p:cNvSpPr txBox="1"/>
          <p:nvPr/>
        </p:nvSpPr>
        <p:spPr>
          <a:xfrm>
            <a:off x="5656825" y="3743780"/>
            <a:ext cx="48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공공데이터포털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6"/>
              </a:rPr>
              <a:t>www.data.go.kr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/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2170-D842-411F-BAF3-2DF4D1D63487}"/>
              </a:ext>
            </a:extLst>
          </p:cNvPr>
          <p:cNvSpPr/>
          <p:nvPr/>
        </p:nvSpPr>
        <p:spPr>
          <a:xfrm>
            <a:off x="350006" y="588668"/>
            <a:ext cx="11333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  <a:r>
              <a:rPr lang="en-US" altLang="ko-KR" sz="2800" dirty="0">
                <a:latin typeface="나눔스퀘어_ac Bold"/>
                <a:ea typeface="나눔스퀘어_ac Bold"/>
              </a:rPr>
              <a:t>_ 2.1 CAR: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sz="2800" dirty="0">
                <a:latin typeface="나눔스퀘어_ac Bold"/>
                <a:ea typeface="나눔스퀘어_ac Bold"/>
              </a:rPr>
              <a:t>, 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필요성과 기대효과</a:t>
            </a:r>
            <a:endParaRPr lang="ko-KR" altLang="en-US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D2B5C4-25E6-4F62-A6FB-D7AA71C2FDF8}"/>
              </a:ext>
            </a:extLst>
          </p:cNvPr>
          <p:cNvSpPr/>
          <p:nvPr/>
        </p:nvSpPr>
        <p:spPr>
          <a:xfrm>
            <a:off x="0" y="204780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97C2D3-C919-4188-8FBC-3664DD6DF46E}"/>
              </a:ext>
            </a:extLst>
          </p:cNvPr>
          <p:cNvSpPr/>
          <p:nvPr/>
        </p:nvSpPr>
        <p:spPr>
          <a:xfrm>
            <a:off x="2463529" y="1731884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 관련 데이터를 가공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산출한 도산 가능성과 관련 지표를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그래프를 활용하여 시각화하고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간단한 설명을 웹 사이트를 통해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보여주는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웹 서비스 형태</a:t>
            </a:r>
            <a:endParaRPr lang="en-US" altLang="ko-KR" sz="24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7EBB90-1527-458B-A6AA-5E80C7A475A6}"/>
              </a:ext>
            </a:extLst>
          </p:cNvPr>
          <p:cNvSpPr/>
          <p:nvPr/>
        </p:nvSpPr>
        <p:spPr>
          <a:xfrm>
            <a:off x="2463529" y="3255685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상대적으로 규모가 큰 대기업과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중견기업에 비해 중소기업은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..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기업의 유동성 측면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에서 상대적으로 불안함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시중에 공개된 관련 지표가 부족하거나 없는 상태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96962D-FEE6-4B2A-894C-452CFF9C4015}"/>
              </a:ext>
            </a:extLst>
          </p:cNvPr>
          <p:cNvSpPr/>
          <p:nvPr/>
        </p:nvSpPr>
        <p:spPr>
          <a:xfrm>
            <a:off x="2463528" y="4720502"/>
            <a:ext cx="82559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 관련 지표로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산출한 도산가능성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취약 요소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특정 기업의 도산 가능성이 평균 대비 어느 수치인지</a:t>
            </a:r>
            <a:r>
              <a:rPr lang="en-US" altLang="ko-KR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,</a:t>
            </a:r>
          </a:p>
          <a:p>
            <a:pPr algn="ctr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또 어떤 요소가 취약한지를 시각화 자료로 제공</a:t>
            </a:r>
            <a:endParaRPr lang="en-US" altLang="ko-KR" sz="24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latin typeface="나눔스퀘어_ac Bold"/>
                <a:ea typeface="나눔스퀘어_ac Bold"/>
              </a:rPr>
              <a:t>기업이 자신의 단점을 보완하여 도산 확률을 줄일 수 있으며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중소기업에 투자할 의향이 있는 사람들이 활용할 수 있음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FB622-E89B-4128-B874-67CA02E8E884}"/>
              </a:ext>
            </a:extLst>
          </p:cNvPr>
          <p:cNvSpPr/>
          <p:nvPr/>
        </p:nvSpPr>
        <p:spPr>
          <a:xfrm>
            <a:off x="0" y="3548091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C8BC62-BBCA-423A-A58C-746A80C7A497}"/>
              </a:ext>
            </a:extLst>
          </p:cNvPr>
          <p:cNvSpPr/>
          <p:nvPr/>
        </p:nvSpPr>
        <p:spPr>
          <a:xfrm>
            <a:off x="0" y="531088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65EFE-C032-442D-AABA-2A729DC96EC1}"/>
              </a:ext>
            </a:extLst>
          </p:cNvPr>
          <p:cNvSpPr/>
          <p:nvPr/>
        </p:nvSpPr>
        <p:spPr>
          <a:xfrm>
            <a:off x="-107580" y="3595683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WHY?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7976C2-5F7F-45CE-A02B-2A83A3F91D59}"/>
              </a:ext>
            </a:extLst>
          </p:cNvPr>
          <p:cNvSpPr/>
          <p:nvPr/>
        </p:nvSpPr>
        <p:spPr>
          <a:xfrm>
            <a:off x="-107580" y="5353218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HOW?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E5358-EC59-40F4-B8D6-F1F23E6F372B}"/>
              </a:ext>
            </a:extLst>
          </p:cNvPr>
          <p:cNvSpPr/>
          <p:nvPr/>
        </p:nvSpPr>
        <p:spPr>
          <a:xfrm>
            <a:off x="-107580" y="2089162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WHAT?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12D3E-0B8D-4C25-99F8-4709EBFEA5FC}"/>
              </a:ext>
            </a:extLst>
          </p:cNvPr>
          <p:cNvSpPr/>
          <p:nvPr/>
        </p:nvSpPr>
        <p:spPr>
          <a:xfrm>
            <a:off x="2088776" y="2047641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E55D5E-26FC-42B3-8810-B224828BCCD0}"/>
              </a:ext>
            </a:extLst>
          </p:cNvPr>
          <p:cNvSpPr/>
          <p:nvPr/>
        </p:nvSpPr>
        <p:spPr>
          <a:xfrm>
            <a:off x="2088776" y="3548904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1FC57-35F8-4E7F-A90C-53DD320025D5}"/>
              </a:ext>
            </a:extLst>
          </p:cNvPr>
          <p:cNvSpPr/>
          <p:nvPr/>
        </p:nvSpPr>
        <p:spPr>
          <a:xfrm>
            <a:off x="2088776" y="5311534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805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E8C9E9-FD79-487B-9F31-9F094503DC7A}"/>
              </a:ext>
            </a:extLst>
          </p:cNvPr>
          <p:cNvSpPr/>
          <p:nvPr/>
        </p:nvSpPr>
        <p:spPr>
          <a:xfrm>
            <a:off x="348478" y="588668"/>
            <a:ext cx="1101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3.1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전체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77D-806B-4091-9CB9-9F99E6E0AFB9}"/>
              </a:ext>
            </a:extLst>
          </p:cNvPr>
          <p:cNvSpPr/>
          <p:nvPr/>
        </p:nvSpPr>
        <p:spPr>
          <a:xfrm>
            <a:off x="1096110" y="3642244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프로그래밍 언어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(IDE)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B8F564-8088-443E-8621-DD0EBB479E78}"/>
              </a:ext>
            </a:extLst>
          </p:cNvPr>
          <p:cNvSpPr/>
          <p:nvPr/>
        </p:nvSpPr>
        <p:spPr>
          <a:xfrm>
            <a:off x="3718968" y="3642243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저장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90748B-B160-40A5-AE62-A7896BCA31C5}"/>
              </a:ext>
            </a:extLst>
          </p:cNvPr>
          <p:cNvSpPr/>
          <p:nvPr/>
        </p:nvSpPr>
        <p:spPr>
          <a:xfrm>
            <a:off x="6341824" y="3642244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사이트 빌드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(IDE)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F54BB-0BD9-4993-BABF-CCAC1B346671}"/>
              </a:ext>
            </a:extLst>
          </p:cNvPr>
          <p:cNvSpPr/>
          <p:nvPr/>
        </p:nvSpPr>
        <p:spPr>
          <a:xfrm>
            <a:off x="8964680" y="3642243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 릴리즈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어플리케이션 배치 모델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A53D04-EDE9-46A1-A8AB-D291E0217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78859" y="4084013"/>
            <a:ext cx="3401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4B0623-85CF-44C3-B256-5645FF5656E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1717" y="4084013"/>
            <a:ext cx="34010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850330-13EF-4E0A-BDF9-AC22A82D9C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624573" y="4084013"/>
            <a:ext cx="34010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CA0B7A-A73E-41BC-AA72-D6622B1D6D8C}"/>
              </a:ext>
            </a:extLst>
          </p:cNvPr>
          <p:cNvSpPr/>
          <p:nvPr/>
        </p:nvSpPr>
        <p:spPr>
          <a:xfrm>
            <a:off x="1096110" y="2433500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운영체제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(OS)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5A3944-88F8-44FC-A268-CBF9F48AAB1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2237485" y="3317039"/>
            <a:ext cx="0" cy="3252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AE604E-57B7-4D6F-8105-56AEA4D8353C}"/>
              </a:ext>
            </a:extLst>
          </p:cNvPr>
          <p:cNvSpPr/>
          <p:nvPr/>
        </p:nvSpPr>
        <p:spPr>
          <a:xfrm>
            <a:off x="3520412" y="2582881"/>
            <a:ext cx="2314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MS windows 10</a:t>
            </a:r>
          </a:p>
          <a:p>
            <a:pPr algn="ctr"/>
            <a:r>
              <a:rPr lang="en-US" altLang="ko-KR" sz="1400" dirty="0">
                <a:latin typeface="나눔스퀘어_ac Bold"/>
                <a:ea typeface="나눔스퀘어_ac Bold"/>
              </a:rPr>
              <a:t>(Education, Build 18362)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84C28B-4B6E-42EE-9F36-62D11A109910}"/>
              </a:ext>
            </a:extLst>
          </p:cNvPr>
          <p:cNvSpPr/>
          <p:nvPr/>
        </p:nvSpPr>
        <p:spPr>
          <a:xfrm>
            <a:off x="1096110" y="4590293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Python</a:t>
            </a:r>
            <a:r>
              <a:rPr lang="ko-KR" altLang="en-US" dirty="0">
                <a:latin typeface="나눔스퀘어_ac Bold"/>
                <a:ea typeface="나눔스퀘어_ac Bold"/>
              </a:rPr>
              <a:t> </a:t>
            </a:r>
            <a:r>
              <a:rPr lang="en-US" altLang="ko-KR" dirty="0">
                <a:latin typeface="나눔스퀘어_ac Bold"/>
                <a:ea typeface="나눔스퀘어_ac Bold"/>
              </a:rPr>
              <a:t>3.7</a:t>
            </a:r>
          </a:p>
          <a:p>
            <a:pPr algn="ctr"/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 err="1">
                <a:latin typeface="나눔스퀘어_ac Bold"/>
                <a:ea typeface="나눔스퀘어_ac Bold"/>
              </a:rPr>
              <a:t>Jupyter</a:t>
            </a:r>
            <a:r>
              <a:rPr lang="en-US" altLang="ko-KR" sz="1400" dirty="0">
                <a:latin typeface="나눔스퀘어_ac Bold"/>
                <a:ea typeface="나눔스퀘어_ac Bold"/>
              </a:rPr>
              <a:t> Notebook 6.0.0)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6A44DC-29E3-4E94-B11F-1B6DBB253DA6}"/>
              </a:ext>
            </a:extLst>
          </p:cNvPr>
          <p:cNvSpPr/>
          <p:nvPr/>
        </p:nvSpPr>
        <p:spPr>
          <a:xfrm>
            <a:off x="4190126" y="4713403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MySQL 8.0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7F31D2-C42E-440D-876A-8116AABE9D0D}"/>
              </a:ext>
            </a:extLst>
          </p:cNvPr>
          <p:cNvSpPr/>
          <p:nvPr/>
        </p:nvSpPr>
        <p:spPr>
          <a:xfrm>
            <a:off x="6146229" y="4590293"/>
            <a:ext cx="267393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Django 2.1.1</a:t>
            </a:r>
          </a:p>
          <a:p>
            <a:pPr algn="ctr"/>
            <a:r>
              <a:rPr lang="en-US" altLang="ko-KR" sz="16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</a:rPr>
              <a:t>MS Visual Studio Code 1.4.5)</a:t>
            </a:r>
            <a:endParaRPr lang="en-US" altLang="ko-KR" sz="1200" dirty="0">
              <a:latin typeface="나눔스퀘어_ac Bold"/>
              <a:ea typeface="나눔스퀘어_ac Bold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7ACF94-ED32-4D6F-9383-A73B617CA3AF}"/>
              </a:ext>
            </a:extLst>
          </p:cNvPr>
          <p:cNvSpPr/>
          <p:nvPr/>
        </p:nvSpPr>
        <p:spPr>
          <a:xfrm>
            <a:off x="1096110" y="2433501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68E66C-DCB1-424E-900D-DDB7B349D74F}"/>
              </a:ext>
            </a:extLst>
          </p:cNvPr>
          <p:cNvSpPr/>
          <p:nvPr/>
        </p:nvSpPr>
        <p:spPr>
          <a:xfrm>
            <a:off x="1096110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CC6540-BEC7-404C-87F2-33ABDE4A8670}"/>
              </a:ext>
            </a:extLst>
          </p:cNvPr>
          <p:cNvSpPr/>
          <p:nvPr/>
        </p:nvSpPr>
        <p:spPr>
          <a:xfrm>
            <a:off x="3718968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D4D973-507C-4B4B-B27D-C082B968ED62}"/>
              </a:ext>
            </a:extLst>
          </p:cNvPr>
          <p:cNvSpPr/>
          <p:nvPr/>
        </p:nvSpPr>
        <p:spPr>
          <a:xfrm>
            <a:off x="6341824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B7659C-1160-4FFB-A160-4E155CBEF57B}"/>
              </a:ext>
            </a:extLst>
          </p:cNvPr>
          <p:cNvSpPr/>
          <p:nvPr/>
        </p:nvSpPr>
        <p:spPr>
          <a:xfrm>
            <a:off x="8964680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DA2856-2726-4157-AAD7-EF025F8BA249}"/>
              </a:ext>
            </a:extLst>
          </p:cNvPr>
          <p:cNvSpPr/>
          <p:nvPr/>
        </p:nvSpPr>
        <p:spPr>
          <a:xfrm>
            <a:off x="9242873" y="4698014"/>
            <a:ext cx="173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Heroku 7.41.1</a:t>
            </a:r>
          </a:p>
        </p:txBody>
      </p:sp>
    </p:spTree>
    <p:extLst>
      <p:ext uri="{BB962C8B-B14F-4D97-AF65-F5344CB8AC3E}">
        <p14:creationId xmlns:p14="http://schemas.microsoft.com/office/powerpoint/2010/main" val="14426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1101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3.2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887707-670D-4424-8E14-28CAE57F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87003"/>
              </p:ext>
            </p:extLst>
          </p:nvPr>
        </p:nvGraphicFramePr>
        <p:xfrm>
          <a:off x="348479" y="1847838"/>
          <a:ext cx="11511827" cy="4421491"/>
        </p:xfrm>
        <a:graphic>
          <a:graphicData uri="http://schemas.openxmlformats.org/drawingml/2006/table">
            <a:tbl>
              <a:tblPr/>
              <a:tblGrid>
                <a:gridCol w="5801309">
                  <a:extLst>
                    <a:ext uri="{9D8B030D-6E8A-4147-A177-3AD203B41FA5}">
                      <a16:colId xmlns:a16="http://schemas.microsoft.com/office/drawing/2014/main" val="2795517208"/>
                    </a:ext>
                  </a:extLst>
                </a:gridCol>
                <a:gridCol w="5710518">
                  <a:extLst>
                    <a:ext uri="{9D8B030D-6E8A-4147-A177-3AD203B41FA5}">
                      <a16:colId xmlns:a16="http://schemas.microsoft.com/office/drawing/2014/main" val="3492323563"/>
                    </a:ext>
                  </a:extLst>
                </a:gridCol>
              </a:tblGrid>
              <a:tr h="5222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발 환 경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    명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4076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MS Windows 10 (Education, Build 18362)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대한민국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OS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높은 점유율을 갖는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 10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 10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기반으로 개발하되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사이트이므로 다른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OS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도 지원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74060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 (Version 6.0.0, for Data Refining)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  Python 3 (Version 3.7)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 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Python 3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까지 같이 설치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인터프리터 형식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간결한 코드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외부 라이브러리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모듈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 가능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24631"/>
                  </a:ext>
                </a:extLst>
              </a:tr>
              <a:tr h="7367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 MySQL (Version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8.0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오픈소스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제한 없이 자유로운 사용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SQL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표준 사용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Django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연동 과정이 간편함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381206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 MS Visual Studio Code (Version 1.45, for Using Django)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Django (Version 2.1.1)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Python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기반 동작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개발 과정에서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Django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사용한 경험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조재혁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Visual Studio Code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 후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Django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163072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Heroku 7.41.1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서버 배포를 위한 클라우드 기반 서비스 플랫폼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47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47311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가공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7DEBC9-9B39-4540-A973-ED2E802E4F52}"/>
              </a:ext>
            </a:extLst>
          </p:cNvPr>
          <p:cNvSpPr/>
          <p:nvPr/>
        </p:nvSpPr>
        <p:spPr>
          <a:xfrm>
            <a:off x="342899" y="588668"/>
            <a:ext cx="8181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3. CAR: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3.3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F82539-2575-4BA0-AC8C-452427077C79}"/>
              </a:ext>
            </a:extLst>
          </p:cNvPr>
          <p:cNvSpPr/>
          <p:nvPr/>
        </p:nvSpPr>
        <p:spPr>
          <a:xfrm>
            <a:off x="8929321" y="3133725"/>
            <a:ext cx="400050" cy="26020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6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907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4.1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프로젝트 구조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01DB0B-3A4C-49DB-83C8-5FE23085A8B0}"/>
              </a:ext>
            </a:extLst>
          </p:cNvPr>
          <p:cNvGrpSpPr/>
          <p:nvPr/>
        </p:nvGrpSpPr>
        <p:grpSpPr>
          <a:xfrm>
            <a:off x="2336409" y="2069367"/>
            <a:ext cx="4916037" cy="1083069"/>
            <a:chOff x="2807746" y="1559341"/>
            <a:chExt cx="1467024" cy="49537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F11A072-FF73-47B7-A024-64865C446853}"/>
                </a:ext>
              </a:extLst>
            </p:cNvPr>
            <p:cNvSpPr/>
            <p:nvPr/>
          </p:nvSpPr>
          <p:spPr>
            <a:xfrm>
              <a:off x="3340622" y="1593158"/>
              <a:ext cx="890575" cy="450795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중소벤처기업부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사이트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중소기업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관련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(’19. 2 ~ ’20. 1,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개월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E94F249E-B4D4-4A52-9619-76683ED4E353}"/>
                </a:ext>
              </a:extLst>
            </p:cNvPr>
            <p:cNvSpPr/>
            <p:nvPr/>
          </p:nvSpPr>
          <p:spPr>
            <a:xfrm>
              <a:off x="2807746" y="1559341"/>
              <a:ext cx="1467024" cy="495370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B970C45-BEAF-4C74-968C-037A0D2DC224}"/>
              </a:ext>
            </a:extLst>
          </p:cNvPr>
          <p:cNvGrpSpPr/>
          <p:nvPr/>
        </p:nvGrpSpPr>
        <p:grpSpPr>
          <a:xfrm>
            <a:off x="602156" y="3853808"/>
            <a:ext cx="3860688" cy="1850598"/>
            <a:chOff x="1136723" y="2332804"/>
            <a:chExt cx="3138047" cy="219239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EC78DD9-BC23-4607-8B17-9BCF8841D735}"/>
                </a:ext>
              </a:extLst>
            </p:cNvPr>
            <p:cNvSpPr/>
            <p:nvPr/>
          </p:nvSpPr>
          <p:spPr>
            <a:xfrm>
              <a:off x="1136724" y="2332805"/>
              <a:ext cx="3138046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03F4A4E-7B2A-4027-88E8-3885D21731F8}"/>
                </a:ext>
              </a:extLst>
            </p:cNvPr>
            <p:cNvSpPr/>
            <p:nvPr/>
          </p:nvSpPr>
          <p:spPr>
            <a:xfrm>
              <a:off x="1136723" y="2332804"/>
              <a:ext cx="1626898" cy="5849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Python</a:t>
              </a:r>
            </a:p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Jupyter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Notebook)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FC6F6B4-6E5E-41A6-AAEF-C5052CEF5B4C}"/>
              </a:ext>
            </a:extLst>
          </p:cNvPr>
          <p:cNvSpPr/>
          <p:nvPr/>
        </p:nvSpPr>
        <p:spPr>
          <a:xfrm>
            <a:off x="2657468" y="2477241"/>
            <a:ext cx="1371117" cy="27224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</a:t>
            </a:r>
          </a:p>
        </p:txBody>
      </p:sp>
      <p:cxnSp>
        <p:nvCxnSpPr>
          <p:cNvPr id="177" name="직선 화살표 연결선 13">
            <a:extLst>
              <a:ext uri="{FF2B5EF4-FFF2-40B4-BE49-F238E27FC236}">
                <a16:creationId xmlns:a16="http://schemas.microsoft.com/office/drawing/2014/main" id="{3CAB8D03-C800-4FCB-9A0C-5C54BEE91461}"/>
              </a:ext>
            </a:extLst>
          </p:cNvPr>
          <p:cNvCxnSpPr>
            <a:cxnSpLocks/>
            <a:stCxn id="171" idx="1"/>
            <a:endCxn id="197" idx="0"/>
          </p:cNvCxnSpPr>
          <p:nvPr/>
        </p:nvCxnSpPr>
        <p:spPr>
          <a:xfrm rot="10800000" flipH="1" flipV="1">
            <a:off x="2336409" y="2610902"/>
            <a:ext cx="798762" cy="2231716"/>
          </a:xfrm>
          <a:prstGeom prst="bentConnector4">
            <a:avLst>
              <a:gd name="adj1" fmla="val -28619"/>
              <a:gd name="adj2" fmla="val 62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3">
            <a:extLst>
              <a:ext uri="{FF2B5EF4-FFF2-40B4-BE49-F238E27FC236}">
                <a16:creationId xmlns:a16="http://schemas.microsoft.com/office/drawing/2014/main" id="{AFF33B47-4B36-4A7C-8526-8361747E8880}"/>
              </a:ext>
            </a:extLst>
          </p:cNvPr>
          <p:cNvCxnSpPr>
            <a:cxnSpLocks/>
            <a:stCxn id="197" idx="3"/>
          </p:cNvCxnSpPr>
          <p:nvPr/>
        </p:nvCxnSpPr>
        <p:spPr>
          <a:xfrm>
            <a:off x="4292325" y="5119569"/>
            <a:ext cx="710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876DED2-2FCE-4880-A1F8-BB2AFB9E09F8}"/>
              </a:ext>
            </a:extLst>
          </p:cNvPr>
          <p:cNvGrpSpPr/>
          <p:nvPr/>
        </p:nvGrpSpPr>
        <p:grpSpPr>
          <a:xfrm>
            <a:off x="9034290" y="3268626"/>
            <a:ext cx="2367135" cy="3000706"/>
            <a:chOff x="2672955" y="2332805"/>
            <a:chExt cx="1601815" cy="2192389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A42AEFE-9C87-4AE0-A572-2313CC19AE88}"/>
                </a:ext>
              </a:extLst>
            </p:cNvPr>
            <p:cNvSpPr/>
            <p:nvPr/>
          </p:nvSpPr>
          <p:spPr>
            <a:xfrm>
              <a:off x="2672955" y="2332805"/>
              <a:ext cx="1601815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96104E-9B76-4A05-BA78-2ACD5C3A5DA5}"/>
                </a:ext>
              </a:extLst>
            </p:cNvPr>
            <p:cNvSpPr/>
            <p:nvPr/>
          </p:nvSpPr>
          <p:spPr>
            <a:xfrm>
              <a:off x="2681036" y="2332805"/>
              <a:ext cx="1590713" cy="494550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Django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(VS code)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2" name="원통형 181">
            <a:extLst>
              <a:ext uri="{FF2B5EF4-FFF2-40B4-BE49-F238E27FC236}">
                <a16:creationId xmlns:a16="http://schemas.microsoft.com/office/drawing/2014/main" id="{32073D05-5784-4DE4-80DB-9DFA495771B8}"/>
              </a:ext>
            </a:extLst>
          </p:cNvPr>
          <p:cNvSpPr/>
          <p:nvPr/>
        </p:nvSpPr>
        <p:spPr>
          <a:xfrm>
            <a:off x="6898377" y="3853808"/>
            <a:ext cx="1849332" cy="1942027"/>
          </a:xfrm>
          <a:prstGeom prst="can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555C667-365E-44EC-AABE-FF4AECB0C3D9}"/>
              </a:ext>
            </a:extLst>
          </p:cNvPr>
          <p:cNvSpPr/>
          <p:nvPr/>
        </p:nvSpPr>
        <p:spPr>
          <a:xfrm>
            <a:off x="6891850" y="3428125"/>
            <a:ext cx="1849332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DBMS(MySQL)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2386FF9-49AD-4BAE-955E-E59778A67F37}"/>
              </a:ext>
            </a:extLst>
          </p:cNvPr>
          <p:cNvSpPr/>
          <p:nvPr/>
        </p:nvSpPr>
        <p:spPr>
          <a:xfrm>
            <a:off x="4049763" y="5928721"/>
            <a:ext cx="1303915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저장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7642DBC-50F4-4CE2-8EA7-6A8EDA4C7EFF}"/>
              </a:ext>
            </a:extLst>
          </p:cNvPr>
          <p:cNvSpPr/>
          <p:nvPr/>
        </p:nvSpPr>
        <p:spPr>
          <a:xfrm>
            <a:off x="7110058" y="5012855"/>
            <a:ext cx="1849332" cy="609484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345EB78-4786-4FED-AAFC-CF6A386D3A42}"/>
              </a:ext>
            </a:extLst>
          </p:cNvPr>
          <p:cNvSpPr/>
          <p:nvPr/>
        </p:nvSpPr>
        <p:spPr>
          <a:xfrm>
            <a:off x="9132364" y="4772302"/>
            <a:ext cx="2153764" cy="1280364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 결과 출력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페이지 구성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90" name="직선 화살표 연결선 13">
            <a:extLst>
              <a:ext uri="{FF2B5EF4-FFF2-40B4-BE49-F238E27FC236}">
                <a16:creationId xmlns:a16="http://schemas.microsoft.com/office/drawing/2014/main" id="{98647489-57E4-4241-8AEC-5B3A971FC763}"/>
              </a:ext>
            </a:extLst>
          </p:cNvPr>
          <p:cNvCxnSpPr>
            <a:cxnSpLocks/>
          </p:cNvCxnSpPr>
          <p:nvPr/>
        </p:nvCxnSpPr>
        <p:spPr>
          <a:xfrm>
            <a:off x="8738449" y="4057635"/>
            <a:ext cx="2350729" cy="714666"/>
          </a:xfrm>
          <a:prstGeom prst="bentConnector3">
            <a:avLst>
              <a:gd name="adj1" fmla="val 99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EE6E6FF-77BE-4D13-8DC3-E49A05D63EB6}"/>
              </a:ext>
            </a:extLst>
          </p:cNvPr>
          <p:cNvSpPr/>
          <p:nvPr/>
        </p:nvSpPr>
        <p:spPr>
          <a:xfrm>
            <a:off x="9101778" y="4203265"/>
            <a:ext cx="1956884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결과 출력</a:t>
            </a:r>
            <a:endParaRPr lang="ko-KR" altLang="en-US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2" name="직사각형 191">
            <a:hlinkClick r:id="rId2" action="ppaction://hlinksldjump"/>
            <a:extLst>
              <a:ext uri="{FF2B5EF4-FFF2-40B4-BE49-F238E27FC236}">
                <a16:creationId xmlns:a16="http://schemas.microsoft.com/office/drawing/2014/main" id="{C454EDF0-BDF9-46C0-9562-31F1C00E969B}"/>
              </a:ext>
            </a:extLst>
          </p:cNvPr>
          <p:cNvSpPr/>
          <p:nvPr/>
        </p:nvSpPr>
        <p:spPr>
          <a:xfrm>
            <a:off x="2636942" y="2490407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3" name="직사각형 192">
            <a:hlinkClick r:id="rId3" action="ppaction://hlinksldjump"/>
            <a:extLst>
              <a:ext uri="{FF2B5EF4-FFF2-40B4-BE49-F238E27FC236}">
                <a16:creationId xmlns:a16="http://schemas.microsoft.com/office/drawing/2014/main" id="{D9235613-4E10-4C1A-B076-C81523D91910}"/>
              </a:ext>
            </a:extLst>
          </p:cNvPr>
          <p:cNvSpPr/>
          <p:nvPr/>
        </p:nvSpPr>
        <p:spPr>
          <a:xfrm>
            <a:off x="7034873" y="5276850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4" name="직사각형 193">
            <a:hlinkClick r:id="rId4" action="ppaction://hlinksldjump"/>
            <a:extLst>
              <a:ext uri="{FF2B5EF4-FFF2-40B4-BE49-F238E27FC236}">
                <a16:creationId xmlns:a16="http://schemas.microsoft.com/office/drawing/2014/main" id="{F34FF98F-E139-4E21-92BC-16753C9E1A6A}"/>
              </a:ext>
            </a:extLst>
          </p:cNvPr>
          <p:cNvSpPr/>
          <p:nvPr/>
        </p:nvSpPr>
        <p:spPr>
          <a:xfrm>
            <a:off x="9292585" y="4261723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F7F993B-3E3A-43EB-ACD2-A9B9EAE2DD17}"/>
              </a:ext>
            </a:extLst>
          </p:cNvPr>
          <p:cNvSpPr/>
          <p:nvPr/>
        </p:nvSpPr>
        <p:spPr>
          <a:xfrm>
            <a:off x="1978017" y="4842618"/>
            <a:ext cx="2314308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Preprocessing.ipynb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F1D43B07-6CD9-4908-B85F-32E531675D9A}"/>
              </a:ext>
            </a:extLst>
          </p:cNvPr>
          <p:cNvGrpSpPr/>
          <p:nvPr/>
        </p:nvGrpSpPr>
        <p:grpSpPr>
          <a:xfrm>
            <a:off x="5003004" y="4361733"/>
            <a:ext cx="1168055" cy="1547528"/>
            <a:chOff x="4792628" y="4055051"/>
            <a:chExt cx="1168055" cy="1547528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33EA8CA-20D3-4CDC-A45B-3A799F3AC643}"/>
                </a:ext>
              </a:extLst>
            </p:cNvPr>
            <p:cNvSpPr/>
            <p:nvPr/>
          </p:nvSpPr>
          <p:spPr>
            <a:xfrm>
              <a:off x="4983078" y="4055051"/>
              <a:ext cx="977605" cy="1320676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B4532EA-742C-4F80-AEDE-BE04143925C7}"/>
                </a:ext>
              </a:extLst>
            </p:cNvPr>
            <p:cNvSpPr/>
            <p:nvPr/>
          </p:nvSpPr>
          <p:spPr>
            <a:xfrm>
              <a:off x="4891602" y="4176790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6825241-1492-4869-8D99-E9793AFC7EDA}"/>
                </a:ext>
              </a:extLst>
            </p:cNvPr>
            <p:cNvSpPr/>
            <p:nvPr/>
          </p:nvSpPr>
          <p:spPr>
            <a:xfrm>
              <a:off x="4792628" y="4281903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02" name="직사각형 201">
            <a:hlinkClick r:id="rId5" action="ppaction://hlinksldjump"/>
            <a:extLst>
              <a:ext uri="{FF2B5EF4-FFF2-40B4-BE49-F238E27FC236}">
                <a16:creationId xmlns:a16="http://schemas.microsoft.com/office/drawing/2014/main" id="{F5D6713E-BFE4-4E5B-9603-D21746DE8E9F}"/>
              </a:ext>
            </a:extLst>
          </p:cNvPr>
          <p:cNvSpPr/>
          <p:nvPr/>
        </p:nvSpPr>
        <p:spPr>
          <a:xfrm>
            <a:off x="4570813" y="5657012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3" name="직선 화살표 연결선 13">
            <a:extLst>
              <a:ext uri="{FF2B5EF4-FFF2-40B4-BE49-F238E27FC236}">
                <a16:creationId xmlns:a16="http://schemas.microsoft.com/office/drawing/2014/main" id="{DFF2C3F8-519B-43D5-BA06-F97F38AC3204}"/>
              </a:ext>
            </a:extLst>
          </p:cNvPr>
          <p:cNvCxnSpPr>
            <a:cxnSpLocks/>
            <a:endCxn id="182" idx="2"/>
          </p:cNvCxnSpPr>
          <p:nvPr/>
        </p:nvCxnSpPr>
        <p:spPr>
          <a:xfrm>
            <a:off x="6171059" y="4824822"/>
            <a:ext cx="72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F50FF50-CCBA-402F-B55D-4EE58EEE60C9}"/>
              </a:ext>
            </a:extLst>
          </p:cNvPr>
          <p:cNvSpPr/>
          <p:nvPr/>
        </p:nvSpPr>
        <p:spPr>
          <a:xfrm>
            <a:off x="6390337" y="5515368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D7BECC8-57DB-4894-B1AC-F7DAAF21D1F2}"/>
              </a:ext>
            </a:extLst>
          </p:cNvPr>
          <p:cNvSpPr/>
          <p:nvPr/>
        </p:nvSpPr>
        <p:spPr>
          <a:xfrm>
            <a:off x="4942849" y="4527036"/>
            <a:ext cx="1064903" cy="1317133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Corporates.</a:t>
            </a:r>
            <a:r>
              <a:rPr lang="en-US" altLang="ko-KR" sz="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</a:t>
            </a:r>
          </a:p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Cor_features.CSV</a:t>
            </a:r>
          </a:p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Cor_risk.CSV</a:t>
            </a:r>
            <a:endParaRPr lang="ko-KR" altLang="en-US" sz="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7BD1F88-2083-42B3-AB85-B15534F50204}"/>
              </a:ext>
            </a:extLst>
          </p:cNvPr>
          <p:cNvSpPr/>
          <p:nvPr/>
        </p:nvSpPr>
        <p:spPr>
          <a:xfrm>
            <a:off x="5868811" y="5749366"/>
            <a:ext cx="1303915" cy="277703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 import</a:t>
            </a:r>
            <a:endParaRPr lang="ko-KR" altLang="en-US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EB2269A-2111-434A-8C63-661057065527}"/>
              </a:ext>
            </a:extLst>
          </p:cNvPr>
          <p:cNvSpPr/>
          <p:nvPr/>
        </p:nvSpPr>
        <p:spPr>
          <a:xfrm>
            <a:off x="7252446" y="4430719"/>
            <a:ext cx="1303915" cy="684205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Corporates</a:t>
            </a:r>
          </a:p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Cor_features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Cor_risk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8" name="직사각형 207">
            <a:hlinkClick r:id="rId6" action="ppaction://hlinksldjump"/>
            <a:extLst>
              <a:ext uri="{FF2B5EF4-FFF2-40B4-BE49-F238E27FC236}">
                <a16:creationId xmlns:a16="http://schemas.microsoft.com/office/drawing/2014/main" id="{34E842F7-C32C-424E-B3A7-0227EA04C03D}"/>
              </a:ext>
            </a:extLst>
          </p:cNvPr>
          <p:cNvSpPr/>
          <p:nvPr/>
        </p:nvSpPr>
        <p:spPr>
          <a:xfrm>
            <a:off x="1086265" y="4685108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61727D1-CC0F-4C5B-8E44-63250CD2B626}"/>
              </a:ext>
            </a:extLst>
          </p:cNvPr>
          <p:cNvSpPr/>
          <p:nvPr/>
        </p:nvSpPr>
        <p:spPr>
          <a:xfrm>
            <a:off x="298140" y="4982677"/>
            <a:ext cx="1850946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1200" b="1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가공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224F9-D22D-40D6-8198-403A62BE4996}"/>
              </a:ext>
            </a:extLst>
          </p:cNvPr>
          <p:cNvSpPr/>
          <p:nvPr/>
        </p:nvSpPr>
        <p:spPr>
          <a:xfrm>
            <a:off x="8943338" y="3152775"/>
            <a:ext cx="2562862" cy="32194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9C110-8F11-4B61-AEA8-0942B7C5863C}"/>
              </a:ext>
            </a:extLst>
          </p:cNvPr>
          <p:cNvSpPr txBox="1"/>
          <p:nvPr/>
        </p:nvSpPr>
        <p:spPr>
          <a:xfrm>
            <a:off x="9034290" y="2748437"/>
            <a:ext cx="2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 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3BE231-C493-4C69-94C3-D7F4C9AB8F7B}"/>
              </a:ext>
            </a:extLst>
          </p:cNvPr>
          <p:cNvSpPr/>
          <p:nvPr/>
        </p:nvSpPr>
        <p:spPr>
          <a:xfrm>
            <a:off x="466725" y="1950482"/>
            <a:ext cx="8372475" cy="44217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7226094-19E3-4879-9E26-45AA843DA3FC}"/>
              </a:ext>
            </a:extLst>
          </p:cNvPr>
          <p:cNvSpPr txBox="1"/>
          <p:nvPr/>
        </p:nvSpPr>
        <p:spPr>
          <a:xfrm>
            <a:off x="8839202" y="1866397"/>
            <a:ext cx="130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완료된 사항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4F3801-3EDD-4BDB-A633-84637AD54B1B}"/>
              </a:ext>
            </a:extLst>
          </p:cNvPr>
          <p:cNvSpPr/>
          <p:nvPr/>
        </p:nvSpPr>
        <p:spPr>
          <a:xfrm>
            <a:off x="7304788" y="5244089"/>
            <a:ext cx="1303915" cy="30821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구조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3462</Words>
  <Application>Microsoft Office PowerPoint</Application>
  <PresentationFormat>와이드스크린</PresentationFormat>
  <Paragraphs>686</Paragraphs>
  <Slides>41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나눔스퀘어_ac</vt:lpstr>
      <vt:lpstr>나눔스퀘어_ac Bold</vt:lpstr>
      <vt:lpstr>나눔스퀘어_ac ExtraBold</vt:lpstr>
      <vt:lpstr>맑은 고딕</vt:lpstr>
      <vt:lpstr>한컴바탕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287</cp:revision>
  <dcterms:created xsi:type="dcterms:W3CDTF">2020-04-08T05:57:19Z</dcterms:created>
  <dcterms:modified xsi:type="dcterms:W3CDTF">2020-06-17T15:05:26Z</dcterms:modified>
  <cp:version>0906.0100.01</cp:version>
</cp:coreProperties>
</file>