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65" r:id="rId4"/>
    <p:sldId id="260" r:id="rId5"/>
    <p:sldId id="263" r:id="rId6"/>
    <p:sldId id="272" r:id="rId7"/>
    <p:sldId id="261" r:id="rId8"/>
    <p:sldId id="257" r:id="rId9"/>
    <p:sldId id="259" r:id="rId10"/>
    <p:sldId id="262"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7D8E0-A7EA-4FDF-8BF1-7D42C12A33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893AC-66C1-4A6F-BB4F-E57A12DEFD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CF5FCF3-B481-4CFF-A269-05FBD23A2B96}"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8999C8-A236-476D-9FF3-D81F02D31EB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B0B72B4-1DF5-4728-A3AE-EF22D016DEE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B4935C48-BF2D-4B4A-9B65-3337F74D016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23AD2BF-5DFB-4711-89AA-20433ABBC54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342EEE9-D800-44DD-84EC-0F67E1E0022F}"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96F4A70-1F19-4E1F-A543-3ECE044F049F}"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2020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CFC8DC-8623-4055-960D-8B39BBEB7E2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2020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7B4716-7663-4D27-8B66-E74FAED1D4FC}"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2020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5E2B5AD-FAC3-4787-ACEE-ED6F215DBAA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65A28E0-83FA-4C91-812B-BDFC489D47A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46FBA-177D-4513-A901-6B2517CB0C49}"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2020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405" y="1557020"/>
            <a:ext cx="7772400" cy="4380865"/>
          </a:xfrm>
        </p:spPr>
        <p:txBody>
          <a:bodyPr>
            <a:normAutofit fontScale="90000"/>
          </a:bodyPr>
          <a:lstStyle/>
          <a:p>
            <a:pPr algn="l"/>
            <a:r>
              <a:rPr lang="en-US" altLang="zh-CN" sz="2665" dirty="0" err="1"/>
              <a:t>CutLeader</a:t>
            </a:r>
            <a:r>
              <a:rPr lang="en-US" altLang="zh-CN" sz="2665" dirty="0"/>
              <a:t> Open Edition, </a:t>
            </a:r>
            <a:r>
              <a:rPr lang="en-US" altLang="zh-CN" sz="2665"/>
              <a:t>abbreviated as COE</a:t>
            </a:r>
            <a:r>
              <a:rPr lang="en-US" altLang="zh-CN" sz="2665" dirty="0"/>
              <a:t> is a C</a:t>
            </a:r>
            <a:r>
              <a:rPr lang="en-US" altLang="zh-CN" sz="2665" dirty="0" smtClean="0"/>
              <a:t>++ </a:t>
            </a:r>
            <a:r>
              <a:rPr lang="en-US" altLang="zh-CN" sz="2665" dirty="0"/>
              <a:t>development platform which can easily develop a 2D-cutting CAD/CAM software, it can be used for sheet metal, wood, steel structure, transportation, leather, clothing industries. It supports laser, plasma, flame, </a:t>
            </a:r>
            <a:r>
              <a:rPr lang="en-US" altLang="zh-CN" sz="2665" dirty="0" err="1"/>
              <a:t>waterjet</a:t>
            </a:r>
            <a:r>
              <a:rPr lang="en-US" altLang="zh-CN" sz="2665" dirty="0"/>
              <a:t>, </a:t>
            </a:r>
            <a:r>
              <a:rPr lang="en-US" altLang="zh-CN" sz="2665" dirty="0" err="1"/>
              <a:t>foamcut</a:t>
            </a:r>
            <a:r>
              <a:rPr lang="en-US" altLang="zh-CN" sz="2665" dirty="0"/>
              <a:t>, router machines.</a:t>
            </a:r>
            <a:br>
              <a:rPr lang="en-US" altLang="zh-CN" sz="2700" dirty="0"/>
            </a:br>
            <a:br>
              <a:rPr lang="en-US" altLang="zh-CN" sz="2700" dirty="0"/>
            </a:br>
            <a:r>
              <a:rPr lang="en-US" altLang="zh-CN" sz="2665" dirty="0">
                <a:sym typeface="+mn-ea"/>
              </a:rPr>
              <a:t>COE is based on CutLeader which is a successful CAD/CAM developed by TAOSoft, we built some CAD/CAM knowledge to dll files(we call them COE core) and you can use them by free, and all the other source code are available for free, we provide over 1000 source code files.</a:t>
            </a:r>
            <a:endParaRPr lang="zh-CN" altLang="en-US" sz="2665" dirty="0"/>
          </a:p>
        </p:txBody>
      </p:sp>
      <p:sp>
        <p:nvSpPr>
          <p:cNvPr id="5" name="标题 1"/>
          <p:cNvSpPr txBox="1"/>
          <p:nvPr/>
        </p:nvSpPr>
        <p:spPr>
          <a:xfrm>
            <a:off x="713729" y="908720"/>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What is </a:t>
            </a:r>
            <a:r>
              <a:rPr lang="en-US" altLang="zh-CN" sz="3200" b="1" dirty="0" err="1"/>
              <a:t>CutLeader</a:t>
            </a:r>
            <a:r>
              <a:rPr lang="en-US" altLang="zh-CN" sz="3200" b="1" dirty="0"/>
              <a:t> Open Edition</a:t>
            </a:r>
            <a:endParaRPr lang="en-US" altLang="zh-CN" sz="3200" b="1" dirty="0"/>
          </a:p>
          <a:p>
            <a:r>
              <a:rPr lang="en-US" altLang="zh-CN" sz="3200" dirty="0"/>
              <a:t>          </a:t>
            </a:r>
            <a:endParaRPr lang="en-US" altLang="zh-CN" sz="2400" i="1" dirty="0"/>
          </a:p>
          <a:p>
            <a:endParaRPr lang="en-US" altLang="zh-CN"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2276872"/>
            <a:ext cx="7772400" cy="3528392"/>
          </a:xfrm>
        </p:spPr>
        <p:txBody>
          <a:bodyPr>
            <a:normAutofit/>
          </a:bodyPr>
          <a:lstStyle/>
          <a:p>
            <a:pPr algn="l"/>
            <a:r>
              <a:rPr lang="en-US" altLang="zh-CN" sz="2400" dirty="0" err="1"/>
              <a:t>CutLeader</a:t>
            </a:r>
            <a:r>
              <a:rPr lang="en-US" altLang="zh-CN" sz="2400" dirty="0"/>
              <a:t> Open Edition </a:t>
            </a:r>
            <a:r>
              <a:rPr lang="en-US" altLang="zh-CN" sz="2400" dirty="0" smtClean="0"/>
              <a:t>is more than a SDK, it </a:t>
            </a:r>
            <a:r>
              <a:rPr lang="en-US" altLang="zh-CN" sz="2400" dirty="0"/>
              <a:t>based on </a:t>
            </a:r>
            <a:r>
              <a:rPr lang="en-US" altLang="zh-CN" sz="2400" dirty="0" err="1" smtClean="0"/>
              <a:t>CutLeader</a:t>
            </a:r>
            <a:r>
              <a:rPr lang="en-US" altLang="zh-CN" sz="2400" dirty="0" smtClean="0"/>
              <a:t> which is a successful CAD/CAM, so we can provide the whole solution to help you to build your own CAD/CAM product in the short term.</a:t>
            </a:r>
            <a:br>
              <a:rPr lang="zh-CN" altLang="en-US" sz="2400" dirty="0"/>
            </a:br>
            <a:endParaRPr lang="zh-CN" altLang="en-US" sz="2400" dirty="0"/>
          </a:p>
        </p:txBody>
      </p:sp>
      <p:sp>
        <p:nvSpPr>
          <p:cNvPr id="5" name="标题 1"/>
          <p:cNvSpPr txBox="1"/>
          <p:nvPr/>
        </p:nvSpPr>
        <p:spPr>
          <a:xfrm>
            <a:off x="713729" y="908720"/>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err="1" smtClean="0"/>
              <a:t>CutLeader</a:t>
            </a:r>
            <a:r>
              <a:rPr lang="en-US" altLang="zh-CN" sz="3200" b="1" dirty="0" smtClean="0"/>
              <a:t> </a:t>
            </a:r>
            <a:r>
              <a:rPr lang="en-US" altLang="zh-CN" sz="3200" b="1" dirty="0"/>
              <a:t>Open</a:t>
            </a:r>
            <a:r>
              <a:rPr lang="en-US" altLang="zh-CN" sz="3200" b="1" dirty="0"/>
              <a:t> </a:t>
            </a:r>
            <a:r>
              <a:rPr lang="en-US" altLang="zh-CN" sz="3200" b="1" dirty="0" smtClean="0"/>
              <a:t>Edition</a:t>
            </a:r>
            <a:r>
              <a:rPr lang="en-US" altLang="zh-CN" sz="3200" b="1" dirty="0" smtClean="0"/>
              <a:t> is more than a SDK</a:t>
            </a:r>
            <a:endParaRPr lang="en-US" altLang="zh-CN" sz="3200" b="1" dirty="0"/>
          </a:p>
          <a:p>
            <a:endParaRPr lang="en-US" altLang="zh-CN"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13729" y="908720"/>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500" b="1" dirty="0"/>
              <a:t>The abbreviation of </a:t>
            </a:r>
            <a:r>
              <a:rPr lang="en-US" altLang="zh-CN" sz="3500" b="1" dirty="0" err="1"/>
              <a:t>CutLeader</a:t>
            </a:r>
            <a:r>
              <a:rPr lang="en-US" altLang="zh-CN" sz="3500" b="1" dirty="0"/>
              <a:t> Open Edition</a:t>
            </a:r>
            <a:endParaRPr lang="en-US" altLang="zh-CN" sz="3500" b="1" dirty="0"/>
          </a:p>
          <a:p>
            <a:endParaRPr lang="en-US" altLang="zh-CN" sz="3200" dirty="0"/>
          </a:p>
        </p:txBody>
      </p:sp>
      <p:sp>
        <p:nvSpPr>
          <p:cNvPr id="4" name="标题 1"/>
          <p:cNvSpPr txBox="1"/>
          <p:nvPr/>
        </p:nvSpPr>
        <p:spPr>
          <a:xfrm>
            <a:off x="726305" y="3284984"/>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100" dirty="0"/>
              <a:t>In the later chapters, we use “COE” as the abbreviation of “</a:t>
            </a:r>
            <a:r>
              <a:rPr lang="en-US" altLang="zh-CN" sz="3100" dirty="0" err="1"/>
              <a:t>CutLeader Open Edition</a:t>
            </a:r>
            <a:r>
              <a:rPr lang="en-US" altLang="zh-CN" sz="3100" dirty="0"/>
              <a:t>”.</a:t>
            </a:r>
            <a:endParaRPr lang="en-US" altLang="zh-CN" sz="2600" i="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13729" y="908720"/>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Development environment supported</a:t>
            </a:r>
            <a:endParaRPr lang="en-US" altLang="zh-CN" sz="3200" b="1" dirty="0"/>
          </a:p>
          <a:p>
            <a:endParaRPr lang="en-US" altLang="zh-CN" sz="2400" i="1" dirty="0"/>
          </a:p>
        </p:txBody>
      </p:sp>
      <p:sp>
        <p:nvSpPr>
          <p:cNvPr id="4" name="标题 1"/>
          <p:cNvSpPr txBox="1"/>
          <p:nvPr/>
        </p:nvSpPr>
        <p:spPr>
          <a:xfrm>
            <a:off x="726305" y="3284984"/>
            <a:ext cx="7772400" cy="122413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800" dirty="0" smtClean="0"/>
              <a:t>Currently COE support </a:t>
            </a:r>
            <a:r>
              <a:rPr lang="en-US" altLang="zh-CN" sz="3800" dirty="0"/>
              <a:t>Microsoft </a:t>
            </a:r>
            <a:r>
              <a:rPr lang="en-US" altLang="zh-CN" sz="3800" dirty="0" smtClean="0"/>
              <a:t>Visual Studio 2017, C++ language, Windows OS. We will support other VC editions later.</a:t>
            </a:r>
            <a:endParaRPr lang="en-US" altLang="zh-CN" sz="3800" dirty="0"/>
          </a:p>
          <a:p>
            <a:pPr algn="l"/>
            <a:r>
              <a:rPr lang="zh-CN" altLang="en-US" sz="2600" i="1" dirty="0" smtClean="0"/>
              <a:t>    </a:t>
            </a:r>
            <a:endParaRPr lang="en-US" altLang="zh-CN" sz="2900" i="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a:spLocks noGrp="1"/>
          </p:cNvSpPr>
          <p:nvPr>
            <p:ph type="ftr" sz="quarter" idx="11"/>
          </p:nvPr>
        </p:nvSpPr>
        <p:spPr/>
        <p:txBody>
          <a:bodyPr/>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p>
            <a:fld id="{0C913308-F349-4B6D-A68A-DD1791B4A57B}" type="slidenum">
              <a:rPr lang="zh-CN" altLang="en-US" smtClean="0"/>
            </a:fld>
            <a:endParaRPr lang="zh-CN" altLang="en-US"/>
          </a:p>
        </p:txBody>
      </p:sp>
      <p:sp>
        <p:nvSpPr>
          <p:cNvPr id="6" name="标题 1"/>
          <p:cNvSpPr txBox="1"/>
          <p:nvPr/>
        </p:nvSpPr>
        <p:spPr>
          <a:xfrm>
            <a:off x="713729" y="260648"/>
            <a:ext cx="7772400" cy="10801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COE core and COE </a:t>
            </a:r>
            <a:r>
              <a:rPr lang="en-US" altLang="zh-CN" sz="3200" b="1" dirty="0" err="1" smtClean="0"/>
              <a:t>UICode</a:t>
            </a:r>
            <a:endParaRPr lang="en-US" altLang="zh-CN" sz="2400" i="1" dirty="0"/>
          </a:p>
        </p:txBody>
      </p:sp>
      <p:sp>
        <p:nvSpPr>
          <p:cNvPr id="7" name="标题 1"/>
          <p:cNvSpPr txBox="1"/>
          <p:nvPr/>
        </p:nvSpPr>
        <p:spPr>
          <a:xfrm>
            <a:off x="652145" y="1628775"/>
            <a:ext cx="8065770" cy="228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core contains some basic components of COE, e.g. base software architecture, key data structure definition, important business process. Currently programmer can use COE core by some pre-compiled </a:t>
            </a:r>
            <a:r>
              <a:rPr lang="en-US" altLang="zh-CN" sz="2400" dirty="0" err="1" smtClean="0"/>
              <a:t>dll</a:t>
            </a:r>
            <a:r>
              <a:rPr lang="en-US" altLang="zh-CN" sz="2400" dirty="0" smtClean="0"/>
              <a:t> files.</a:t>
            </a:r>
            <a:endParaRPr lang="en-US" altLang="zh-CN" sz="2400" dirty="0" smtClean="0"/>
          </a:p>
          <a:p>
            <a:pPr algn="l"/>
            <a:endParaRPr lang="en-US" altLang="zh-CN" sz="1800" i="1" dirty="0"/>
          </a:p>
        </p:txBody>
      </p:sp>
      <p:sp>
        <p:nvSpPr>
          <p:cNvPr id="9" name="标题 1"/>
          <p:cNvSpPr txBox="1"/>
          <p:nvPr/>
        </p:nvSpPr>
        <p:spPr>
          <a:xfrm>
            <a:off x="684173" y="3933180"/>
            <a:ext cx="7772400" cy="201622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UICode includes all user interaction source code of COE, e.g. GUI, action, resource definition, based on </a:t>
            </a:r>
            <a:r>
              <a:rPr lang="en-US" altLang="zh-CN" sz="2400" dirty="0" err="1" smtClean="0"/>
              <a:t>UICode</a:t>
            </a:r>
            <a:r>
              <a:rPr lang="en-US" altLang="zh-CN" sz="2400" dirty="0" smtClean="0"/>
              <a:t>, programmer can build their own CAD/CAM product.</a:t>
            </a:r>
            <a:endParaRPr lang="en-US" altLang="zh-CN" sz="2400" dirty="0" smtClean="0"/>
          </a:p>
          <a:p>
            <a:pPr algn="l"/>
            <a:r>
              <a:rPr lang="en-US" altLang="zh-CN" sz="1800" i="1" dirty="0" smtClean="0"/>
              <a:t>    </a:t>
            </a:r>
            <a:endParaRPr lang="en-US" altLang="zh-CN" sz="18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827405" y="404495"/>
            <a:ext cx="7772400" cy="9658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The basic terms used in COE and </a:t>
            </a:r>
            <a:r>
              <a:rPr lang="en-US" altLang="zh-CN" sz="3200" b="1" dirty="0" smtClean="0"/>
              <a:t>explanation</a:t>
            </a:r>
            <a:endParaRPr lang="en-US" altLang="zh-CN" sz="2400" i="1" dirty="0"/>
          </a:p>
        </p:txBody>
      </p:sp>
      <p:graphicFrame>
        <p:nvGraphicFramePr>
          <p:cNvPr id="2" name="表格 2"/>
          <p:cNvGraphicFramePr>
            <a:graphicFrameLocks noGrp="1"/>
          </p:cNvGraphicFramePr>
          <p:nvPr/>
        </p:nvGraphicFramePr>
        <p:xfrm>
          <a:off x="611560" y="1484784"/>
          <a:ext cx="7920879" cy="4572000"/>
        </p:xfrm>
        <a:graphic>
          <a:graphicData uri="http://schemas.openxmlformats.org/drawingml/2006/table">
            <a:tbl>
              <a:tblPr bandRow="1">
                <a:tableStyleId>{5C22544A-7EE6-4342-B048-85BDC9FD1C3A}</a:tableStyleId>
              </a:tblPr>
              <a:tblGrid>
                <a:gridCol w="2016224"/>
                <a:gridCol w="5904655"/>
              </a:tblGrid>
              <a:tr h="442096">
                <a:tc>
                  <a:txBody>
                    <a:bodyPr/>
                    <a:lstStyle/>
                    <a:p>
                      <a:r>
                        <a:rPr lang="en-US" altLang="zh-CN" sz="1200" dirty="0" smtClean="0"/>
                        <a:t>Part</a:t>
                      </a:r>
                      <a:endParaRPr lang="zh-CN" altLang="en-US" sz="1200" dirty="0"/>
                    </a:p>
                  </a:txBody>
                  <a:tcPr/>
                </a:tc>
                <a:tc>
                  <a:txBody>
                    <a:bodyPr/>
                    <a:lstStyle/>
                    <a:p>
                      <a:r>
                        <a:rPr lang="en-US" altLang="zh-CN" sz="1200" dirty="0" smtClean="0"/>
                        <a:t>Part must</a:t>
                      </a:r>
                      <a:r>
                        <a:rPr lang="en-US" altLang="zh-CN" sz="1200" baseline="0" dirty="0" smtClean="0"/>
                        <a:t> have some geometry features and the corresponding cut features involved.</a:t>
                      </a:r>
                      <a:endParaRPr lang="zh-CN" altLang="en-US" sz="1200" i="1" dirty="0"/>
                    </a:p>
                  </a:txBody>
                  <a:tcPr/>
                </a:tc>
              </a:tr>
              <a:tr h="442096">
                <a:tc>
                  <a:txBody>
                    <a:bodyPr/>
                    <a:lstStyle/>
                    <a:p>
                      <a:r>
                        <a:rPr lang="en-US" altLang="zh-CN" sz="1200" dirty="0" smtClean="0"/>
                        <a:t>Sheet</a:t>
                      </a:r>
                      <a:endParaRPr lang="zh-CN" altLang="en-US" sz="1200" dirty="0"/>
                    </a:p>
                  </a:txBody>
                  <a:tcPr/>
                </a:tc>
                <a:tc>
                  <a:txBody>
                    <a:bodyPr/>
                    <a:lstStyle/>
                    <a:p>
                      <a:r>
                        <a:rPr lang="en-US" altLang="zh-CN" sz="1200" dirty="0" smtClean="0"/>
                        <a:t>Parts can be placed</a:t>
                      </a:r>
                      <a:r>
                        <a:rPr lang="en-US" altLang="zh-CN" sz="1200" baseline="0" dirty="0" smtClean="0"/>
                        <a:t> on sheet. </a:t>
                      </a:r>
                      <a:endParaRPr lang="zh-CN" altLang="en-US" sz="1200" i="1" dirty="0"/>
                    </a:p>
                  </a:txBody>
                  <a:tcPr/>
                </a:tc>
              </a:tr>
              <a:tr h="411952">
                <a:tc>
                  <a:txBody>
                    <a:bodyPr/>
                    <a:lstStyle/>
                    <a:p>
                      <a:r>
                        <a:rPr lang="en-US" altLang="zh-CN" sz="1200" dirty="0"/>
                        <a:t>Geometry </a:t>
                      </a:r>
                      <a:r>
                        <a:rPr lang="en-US" altLang="zh-CN" sz="1200" dirty="0" smtClean="0"/>
                        <a:t>Feature</a:t>
                      </a:r>
                      <a:endParaRPr lang="zh-CN" altLang="en-US" sz="1200" dirty="0"/>
                    </a:p>
                  </a:txBody>
                  <a:tcPr/>
                </a:tc>
                <a:tc>
                  <a:txBody>
                    <a:bodyPr/>
                    <a:lstStyle/>
                    <a:p>
                      <a:r>
                        <a:rPr lang="en-US" altLang="zh-CN" sz="1200" baseline="0" dirty="0" smtClean="0"/>
                        <a:t>Geometry features includes line, arc, rectangle, polygon, round hole, etc.</a:t>
                      </a:r>
                      <a:endParaRPr lang="zh-CN" altLang="en-US" sz="1200" i="1" dirty="0"/>
                    </a:p>
                  </a:txBody>
                  <a:tcPr/>
                </a:tc>
              </a:tr>
              <a:tr h="442096">
                <a:tc>
                  <a:txBody>
                    <a:bodyPr/>
                    <a:lstStyle/>
                    <a:p>
                      <a:r>
                        <a:rPr lang="en-US" altLang="zh-CN" sz="1200" dirty="0"/>
                        <a:t>Cut Feature </a:t>
                      </a:r>
                      <a:endParaRPr lang="zh-CN" altLang="en-US" sz="1200" dirty="0"/>
                    </a:p>
                  </a:txBody>
                  <a:tcPr/>
                </a:tc>
                <a:tc>
                  <a:txBody>
                    <a:bodyPr/>
                    <a:lstStyle/>
                    <a:p>
                      <a:r>
                        <a:rPr lang="en-US" altLang="zh-CN" sz="1200" dirty="0" smtClean="0"/>
                        <a:t>Cut feature includes lead in/out, loop tool, micro joint, corner feature.</a:t>
                      </a:r>
                      <a:endParaRPr lang="zh-CN" altLang="en-US" sz="1200" i="1" dirty="0"/>
                    </a:p>
                  </a:txBody>
                  <a:tcPr/>
                </a:tc>
              </a:tr>
              <a:tr h="442096">
                <a:tc>
                  <a:txBody>
                    <a:bodyPr/>
                    <a:lstStyle/>
                    <a:p>
                      <a:r>
                        <a:rPr lang="en-US" altLang="zh-CN" sz="1200" dirty="0"/>
                        <a:t>Cut Sequence </a:t>
                      </a:r>
                      <a:endParaRPr lang="zh-CN" altLang="en-US" sz="1200" dirty="0"/>
                    </a:p>
                  </a:txBody>
                  <a:tcPr/>
                </a:tc>
                <a:tc>
                  <a:txBody>
                    <a:bodyPr/>
                    <a:lstStyle/>
                    <a:p>
                      <a:r>
                        <a:rPr lang="en-US" altLang="zh-CN" sz="1200" dirty="0" smtClean="0"/>
                        <a:t>Cut</a:t>
                      </a:r>
                      <a:r>
                        <a:rPr lang="en-US" altLang="zh-CN" sz="1200" baseline="0" dirty="0" smtClean="0"/>
                        <a:t> sequence defines the accurate cut steps of all parts on sheet.</a:t>
                      </a:r>
                      <a:endParaRPr lang="zh-CN" altLang="en-US" sz="1200" i="1" dirty="0"/>
                    </a:p>
                  </a:txBody>
                  <a:tcPr/>
                </a:tc>
              </a:tr>
              <a:tr h="442096">
                <a:tc>
                  <a:txBody>
                    <a:bodyPr/>
                    <a:lstStyle/>
                    <a:p>
                      <a:r>
                        <a:rPr lang="en-US" altLang="zh-CN" sz="1200" dirty="0"/>
                        <a:t>Expert Library </a:t>
                      </a:r>
                      <a:endParaRPr lang="zh-CN" altLang="en-US" sz="1200" dirty="0"/>
                    </a:p>
                  </a:txBody>
                  <a:tcPr/>
                </a:tc>
                <a:tc>
                  <a:txBody>
                    <a:bodyPr/>
                    <a:lstStyle/>
                    <a:p>
                      <a:r>
                        <a:rPr lang="en-US" altLang="zh-CN" sz="1200" dirty="0" smtClean="0"/>
                        <a:t>Expert library has many</a:t>
                      </a:r>
                      <a:r>
                        <a:rPr lang="en-US" altLang="zh-CN" sz="1200" baseline="0" dirty="0" smtClean="0"/>
                        <a:t> experience data which can define cut feature, cut sequence, etc…</a:t>
                      </a:r>
                      <a:endParaRPr lang="zh-CN" altLang="en-US" sz="1200" i="1" dirty="0"/>
                    </a:p>
                  </a:txBody>
                  <a:tcPr/>
                </a:tc>
              </a:tr>
              <a:tr h="442096">
                <a:tc>
                  <a:txBody>
                    <a:bodyPr/>
                    <a:lstStyle/>
                    <a:p>
                      <a:r>
                        <a:rPr lang="en-US" altLang="zh-CN" sz="1200" dirty="0"/>
                        <a:t>Material Library </a:t>
                      </a:r>
                      <a:endParaRPr lang="zh-CN" altLang="en-US" sz="1200" dirty="0"/>
                    </a:p>
                  </a:txBody>
                  <a:tcPr/>
                </a:tc>
                <a:tc>
                  <a:txBody>
                    <a:bodyPr/>
                    <a:lstStyle/>
                    <a:p>
                      <a:r>
                        <a:rPr lang="en-US" altLang="zh-CN" sz="1200" dirty="0" smtClean="0"/>
                        <a:t>Material Library define many materials which</a:t>
                      </a:r>
                      <a:r>
                        <a:rPr lang="en-US" altLang="zh-CN" sz="1200" baseline="0" dirty="0" smtClean="0"/>
                        <a:t> can be consumed by sheet.</a:t>
                      </a:r>
                      <a:endParaRPr lang="zh-CN" altLang="en-US" sz="1200" i="1" dirty="0"/>
                    </a:p>
                  </a:txBody>
                  <a:tcPr/>
                </a:tc>
              </a:tr>
              <a:tr h="442096">
                <a:tc>
                  <a:txBody>
                    <a:bodyPr/>
                    <a:lstStyle/>
                    <a:p>
                      <a:r>
                        <a:rPr lang="en-US" altLang="zh-CN" sz="1200" dirty="0"/>
                        <a:t>Machine Library </a:t>
                      </a:r>
                      <a:endParaRPr lang="zh-CN" altLang="en-US" sz="1200" dirty="0"/>
                    </a:p>
                  </a:txBody>
                  <a:tcPr/>
                </a:tc>
                <a:tc>
                  <a:txBody>
                    <a:bodyPr/>
                    <a:lstStyle/>
                    <a:p>
                      <a:r>
                        <a:rPr lang="en-US" altLang="zh-CN" sz="1200" dirty="0" smtClean="0"/>
                        <a:t>Our machine library define hundreds of machines with their </a:t>
                      </a:r>
                      <a:r>
                        <a:rPr lang="en-US" altLang="zh-CN" sz="1200" baseline="0" dirty="0" smtClean="0"/>
                        <a:t>parameters and driver.</a:t>
                      </a:r>
                      <a:endParaRPr lang="en-US" altLang="zh-CN" sz="1200" i="1" dirty="0"/>
                    </a:p>
                  </a:txBody>
                  <a:tcPr/>
                </a:tc>
              </a:tr>
              <a:tr h="442096">
                <a:tc>
                  <a:txBody>
                    <a:bodyPr/>
                    <a:lstStyle/>
                    <a:p>
                      <a:r>
                        <a:rPr lang="en-US" altLang="zh-CN" sz="1200" dirty="0"/>
                        <a:t>Nesting </a:t>
                      </a:r>
                      <a:endParaRPr lang="zh-CN" altLang="en-US" sz="1200" dirty="0"/>
                    </a:p>
                  </a:txBody>
                  <a:tcPr/>
                </a:tc>
                <a:tc>
                  <a:txBody>
                    <a:bodyPr/>
                    <a:lstStyle/>
                    <a:p>
                      <a:r>
                        <a:rPr lang="en-US" altLang="zh-CN" sz="1200" dirty="0" smtClean="0"/>
                        <a:t>Nesting can automatically layout parts on sheet in order to improve material utilization.</a:t>
                      </a:r>
                      <a:endParaRPr lang="en-US" altLang="zh-CN" sz="1200" i="1" dirty="0"/>
                    </a:p>
                  </a:txBody>
                  <a:tcPr/>
                </a:tc>
              </a:tr>
              <a:tr h="442096">
                <a:tc>
                  <a:txBody>
                    <a:bodyPr/>
                    <a:lstStyle/>
                    <a:p>
                      <a:r>
                        <a:rPr lang="en-US" altLang="zh-CN" sz="1200" dirty="0" err="1"/>
                        <a:t>PostProcessor</a:t>
                      </a:r>
                      <a:r>
                        <a:rPr lang="en-US" altLang="zh-CN" sz="1200" dirty="0"/>
                        <a:t> </a:t>
                      </a:r>
                      <a:endParaRPr lang="zh-CN" altLang="en-US" sz="1200" dirty="0"/>
                    </a:p>
                  </a:txBody>
                  <a:tcPr/>
                </a:tc>
                <a:tc>
                  <a:txBody>
                    <a:bodyPr/>
                    <a:lstStyle/>
                    <a:p>
                      <a:r>
                        <a:rPr lang="en-US" altLang="zh-CN" sz="1200" dirty="0" err="1" smtClean="0"/>
                        <a:t>PostProcessor</a:t>
                      </a:r>
                      <a:r>
                        <a:rPr lang="en-US" altLang="zh-CN" sz="1200" dirty="0" smtClean="0"/>
                        <a:t> can convert cut sequences to NC code for many kinds of machines.</a:t>
                      </a:r>
                      <a:endParaRPr lang="en-US" altLang="zh-CN" sz="1200" i="1" dirty="0"/>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CAD/CAM functions </a:t>
            </a:r>
            <a:r>
              <a:rPr lang="en-US" altLang="zh-CN" sz="3200" b="1" dirty="0"/>
              <a:t>provide by COE</a:t>
            </a:r>
            <a:r>
              <a:rPr lang="en-US" altLang="zh-CN" sz="3200" dirty="0"/>
              <a:t>       </a:t>
            </a:r>
            <a:endParaRPr lang="en-US" altLang="zh-CN" sz="2400" i="1" dirty="0"/>
          </a:p>
          <a:p>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COE</a:t>
            </a:r>
            <a:r>
              <a:rPr lang="zh-CN" altLang="en-US" sz="2400" dirty="0"/>
              <a:t> </a:t>
            </a:r>
            <a:r>
              <a:rPr lang="en-US" altLang="zh-CN" sz="2400" dirty="0"/>
              <a:t>provides CAD, cut feature, auto nesting, cut sequence and simulation, NC generation, expert library, </a:t>
            </a:r>
            <a:r>
              <a:rPr lang="en-US" altLang="zh-CN" sz="2400" dirty="0" smtClean="0"/>
              <a:t>material library, machine library and </a:t>
            </a:r>
            <a:r>
              <a:rPr lang="en-US" altLang="zh-CN" sz="2400" dirty="0"/>
              <a:t>other modules.</a:t>
            </a:r>
            <a:endParaRPr lang="en-US" altLang="zh-CN" sz="2400" dirty="0"/>
          </a:p>
          <a:p>
            <a:pPr algn="l"/>
            <a:r>
              <a:rPr lang="en-US" altLang="zh-CN" sz="1800" i="1" dirty="0" smtClean="0"/>
              <a:t>    </a:t>
            </a:r>
            <a:endParaRPr lang="en-US" altLang="zh-CN" sz="1800" i="1"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fontScale="95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800" b="1" dirty="0"/>
              <a:t>Customization capability provided for programmers by COE</a:t>
            </a:r>
            <a:r>
              <a:rPr lang="en-US" altLang="zh-CN" sz="3200" dirty="0"/>
              <a:t>       </a:t>
            </a:r>
            <a:endParaRPr lang="en-US" altLang="zh-CN" sz="2800" i="1" dirty="0"/>
          </a:p>
          <a:p>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Based on COE development environment, programmer can customize their own GUI and interaction actions.</a:t>
            </a:r>
            <a:endParaRPr lang="en-US" altLang="zh-CN" sz="1800" i="1"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27584" y="548680"/>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CNC machines supported by </a:t>
            </a:r>
            <a:r>
              <a:rPr lang="en-US" altLang="zh-CN" sz="3200" b="1" dirty="0"/>
              <a:t>COE</a:t>
            </a:r>
            <a:endParaRPr lang="en-US" altLang="zh-CN" sz="3200" dirty="0"/>
          </a:p>
        </p:txBody>
      </p:sp>
      <p:sp>
        <p:nvSpPr>
          <p:cNvPr id="5" name="标题 1"/>
          <p:cNvSpPr txBox="1"/>
          <p:nvPr/>
        </p:nvSpPr>
        <p:spPr>
          <a:xfrm>
            <a:off x="746784" y="209735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 AMADA Laser, APW </a:t>
            </a:r>
            <a:r>
              <a:rPr lang="en-US" altLang="zh-CN" sz="2400" dirty="0" err="1"/>
              <a:t>waterjet</a:t>
            </a:r>
            <a:r>
              <a:rPr lang="en-US" altLang="zh-CN" sz="2400" dirty="0"/>
              <a:t>, BECKOFF, </a:t>
            </a:r>
            <a:r>
              <a:rPr lang="en-US" altLang="zh-CN" sz="2400" dirty="0" err="1"/>
              <a:t>Bystronic</a:t>
            </a:r>
            <a:r>
              <a:rPr lang="en-US" altLang="zh-CN" sz="2400" dirty="0"/>
              <a:t>, </a:t>
            </a:r>
            <a:r>
              <a:rPr lang="en-US" altLang="zh-CN" sz="2400" dirty="0" err="1"/>
              <a:t>CypCut</a:t>
            </a:r>
            <a:r>
              <a:rPr lang="en-US" altLang="zh-CN" sz="2400" dirty="0"/>
              <a:t>, </a:t>
            </a:r>
            <a:r>
              <a:rPr lang="en-US" altLang="zh-CN" sz="2400" dirty="0" err="1"/>
              <a:t>ChuTian</a:t>
            </a:r>
            <a:r>
              <a:rPr lang="en-US" altLang="zh-CN" sz="2400" dirty="0"/>
              <a:t> Laser, ECS CNC,  ESA CNC, FAGOR, FANLING, FANUC, </a:t>
            </a:r>
            <a:r>
              <a:rPr lang="en-US" altLang="zh-CN" sz="2400" dirty="0" err="1"/>
              <a:t>HANSLaser</a:t>
            </a:r>
            <a:r>
              <a:rPr lang="en-US" altLang="zh-CN" sz="2400" dirty="0"/>
              <a:t>, LVD Laser, Mach3, MAZAK </a:t>
            </a:r>
            <a:r>
              <a:rPr lang="en-US" altLang="zh-CN" sz="2400" dirty="0" err="1"/>
              <a:t>Lasesr</a:t>
            </a:r>
            <a:r>
              <a:rPr lang="en-US" altLang="zh-CN" sz="2400" dirty="0"/>
              <a:t>, MESSER, Panasonic Lasers, Start CNC, TRUMPF Laser, WEIHONG Laser.</a:t>
            </a:r>
            <a:endParaRPr lang="en-US" altLang="zh-CN" sz="24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3398</Words>
  <Application>WPS 演示</Application>
  <PresentationFormat>全屏显示(4:3)</PresentationFormat>
  <Paragraphs>125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Office 主题</vt:lpstr>
      <vt:lpstr>CutLeader Open Edition, abbreviated as COE is a C++ development platform which can easily develop a 2D-cutting CAD/CAM software, it can be used for sheet metal, wood, steel structure, transportation, leather, clothing industries. It supports laser, plasma, flame, waterjet, foamcut, router machines.  COE is based on CutLeader which is a successful CAD/CAM developed by TAOSoft, we built some CAD/CAM knowledge to dll files and you can use them by free, and all the other source code are available for free, we provide over 1000 source code files.</vt:lpstr>
      <vt:lpstr>CutLeader Open Edition is more than a SDK, it based on CutLeader which is a successful CAD/CAM, so we can provide the whole solution to help you to build your own CAD/CAM product in the short term.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88</cp:revision>
  <dcterms:created xsi:type="dcterms:W3CDTF">2020-05-12T09:14:00Z</dcterms:created>
  <dcterms:modified xsi:type="dcterms:W3CDTF">2025-01-02T14:40:30Z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4BBA3E026278490181731E30C0AE1F7A_12</vt:lpwstr>
  </property>
  <property fmtid="{D5CDD505-2E9C-101B-9397-08002B2CF9AE}" pid="3" name="KSOProductBuildVer">
    <vt:lpwstr>2052-12.1.0.19302</vt:lpwstr>
  </property>
</Properties>
</file>