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3"/>
    <p:sldId id="259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4508E-A699-4845-BCE3-F080F74939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A3D87-970A-4D97-9DB2-F0F3FDBF6E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525C2-44DC-4A9A-8882-ADE0579AEC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BFB12-CF08-4B7F-A58C-E24FE961BC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0F82-6667-4282-9111-A022BF35C0C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529B-96F8-4026-8440-18E108B3E97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EC47-B195-4A1A-83FB-159FF30B31E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458F-C4E0-4280-924B-F48EFA54370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DAD7-3ADF-4C62-82E9-0780B6AD88E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D063-6A38-4BF5-8166-2B04B6CBDBD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71EE-29BF-40B6-83CB-1DEE8A0A8DA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41B-5582-4027-A00B-D86B5DBEF76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BC69-69E6-4E67-A004-60FFED6C9AD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1601-8A04-4973-9DA7-C6A1BC17C84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D367-F1BD-4156-AE06-27E28F1FF59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0B460-06D5-4C58-9224-456A9B7C75E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719963" y="548680"/>
            <a:ext cx="77724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/>
              <a:t>1) N-layers </a:t>
            </a:r>
            <a:r>
              <a:rPr lang="en-US" altLang="zh-CN" sz="3200" b="1" dirty="0" smtClean="0"/>
              <a:t>Architecture</a:t>
            </a:r>
            <a:endParaRPr lang="en-US" altLang="zh-CN" sz="2400" i="1" dirty="0"/>
          </a:p>
        </p:txBody>
      </p:sp>
      <p:sp>
        <p:nvSpPr>
          <p:cNvPr id="5" name="标题 1"/>
          <p:cNvSpPr txBox="1"/>
          <p:nvPr/>
        </p:nvSpPr>
        <p:spPr>
          <a:xfrm>
            <a:off x="864459" y="1772816"/>
            <a:ext cx="7772400" cy="4176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339752" y="5013176"/>
            <a:ext cx="43924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Database layer</a:t>
            </a:r>
            <a:endParaRPr lang="zh-CN" altLang="en-US" i="1" dirty="0"/>
          </a:p>
        </p:txBody>
      </p:sp>
      <p:sp>
        <p:nvSpPr>
          <p:cNvPr id="10" name="圆角矩形 9"/>
          <p:cNvSpPr/>
          <p:nvPr/>
        </p:nvSpPr>
        <p:spPr>
          <a:xfrm>
            <a:off x="2339752" y="4221088"/>
            <a:ext cx="43924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Business data layer</a:t>
            </a:r>
            <a:endParaRPr lang="zh-CN" altLang="en-US" i="1" dirty="0"/>
          </a:p>
        </p:txBody>
      </p:sp>
      <p:sp>
        <p:nvSpPr>
          <p:cNvPr id="11" name="圆角矩形 10"/>
          <p:cNvSpPr/>
          <p:nvPr/>
        </p:nvSpPr>
        <p:spPr>
          <a:xfrm>
            <a:off x="2339752" y="3429000"/>
            <a:ext cx="43924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Business process layer</a:t>
            </a:r>
            <a:endParaRPr lang="zh-CN" altLang="en-US" i="1" dirty="0"/>
          </a:p>
        </p:txBody>
      </p:sp>
      <p:sp>
        <p:nvSpPr>
          <p:cNvPr id="12" name="圆角矩形 11"/>
          <p:cNvSpPr/>
          <p:nvPr/>
        </p:nvSpPr>
        <p:spPr>
          <a:xfrm>
            <a:off x="2339752" y="2636912"/>
            <a:ext cx="43924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Interactive action layer</a:t>
            </a:r>
            <a:endParaRPr lang="zh-CN" altLang="en-US" i="1" dirty="0"/>
          </a:p>
        </p:txBody>
      </p:sp>
      <p:sp>
        <p:nvSpPr>
          <p:cNvPr id="13" name="圆角矩形 12"/>
          <p:cNvSpPr/>
          <p:nvPr/>
        </p:nvSpPr>
        <p:spPr>
          <a:xfrm>
            <a:off x="2339752" y="1844824"/>
            <a:ext cx="43924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GUI layer</a:t>
            </a:r>
            <a:endParaRPr lang="zh-CN" altLang="en-US" i="1" dirty="0"/>
          </a:p>
        </p:txBody>
      </p:sp>
      <p:sp>
        <p:nvSpPr>
          <p:cNvPr id="8" name="下箭头 7"/>
          <p:cNvSpPr/>
          <p:nvPr/>
        </p:nvSpPr>
        <p:spPr>
          <a:xfrm rot="10800000">
            <a:off x="4211960" y="2276871"/>
            <a:ext cx="484632" cy="288032"/>
          </a:xfrm>
          <a:prstGeom prst="down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10800000">
            <a:off x="4222252" y="3082016"/>
            <a:ext cx="484632" cy="288032"/>
          </a:xfrm>
          <a:prstGeom prst="down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 rot="10800000">
            <a:off x="4211960" y="3861048"/>
            <a:ext cx="484632" cy="288032"/>
          </a:xfrm>
          <a:prstGeom prst="down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rot="10800000">
            <a:off x="4211959" y="4653135"/>
            <a:ext cx="484632" cy="288032"/>
          </a:xfrm>
          <a:prstGeom prst="down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864459" y="1772816"/>
            <a:ext cx="7772400" cy="4176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64459" y="620688"/>
          <a:ext cx="7560839" cy="50558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76263"/>
                <a:gridCol w="5184576"/>
              </a:tblGrid>
              <a:tr h="648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 smtClean="0"/>
                        <a:t>Database layer</a:t>
                      </a:r>
                      <a:endParaRPr lang="zh-CN" altLang="en-US" b="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baseline="0" dirty="0" smtClean="0"/>
                        <a:t>This layer save/load business data from database.</a:t>
                      </a:r>
                      <a:endParaRPr lang="zh-CN" altLang="en-US" sz="1400" b="0" i="1" dirty="0"/>
                    </a:p>
                  </a:txBody>
                  <a:tcPr/>
                </a:tc>
              </a:tr>
              <a:tr h="6587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 smtClean="0"/>
                        <a:t>Business data layer </a:t>
                      </a:r>
                      <a:endParaRPr lang="zh-CN" altLang="en-US" b="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This layer defined</a:t>
                      </a:r>
                      <a:r>
                        <a:rPr lang="en-US" altLang="zh-CN" b="0" baseline="0" dirty="0" smtClean="0"/>
                        <a:t> the key data structures of COE.</a:t>
                      </a:r>
                      <a:endParaRPr lang="zh-CN" altLang="en-US" sz="1400" b="0" i="1" dirty="0"/>
                    </a:p>
                  </a:txBody>
                  <a:tcPr/>
                </a:tc>
              </a:tr>
              <a:tr h="10081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 smtClean="0"/>
                        <a:t>Business process layer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This layer defined many business processor to manage the operations of CAD/CAM area.</a:t>
                      </a:r>
                      <a:endParaRPr lang="zh-CN" altLang="en-US" sz="1400" b="0" i="1" dirty="0"/>
                    </a:p>
                  </a:txBody>
                  <a:tcPr/>
                </a:tc>
              </a:tr>
              <a:tr h="10081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 smtClean="0"/>
                        <a:t>Interactive action layer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This layer defined many actions to manage</a:t>
                      </a:r>
                      <a:r>
                        <a:rPr lang="en-US" altLang="zh-CN" b="0" baseline="0" dirty="0" smtClean="0"/>
                        <a:t> business data interactively, e.g. place a part on sheet manually, etc...</a:t>
                      </a:r>
                      <a:endParaRPr lang="zh-CN" altLang="en-US" sz="1400" b="0" i="1" dirty="0"/>
                    </a:p>
                  </a:txBody>
                  <a:tcPr/>
                </a:tc>
              </a:tr>
              <a:tr h="10081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 smtClean="0"/>
                        <a:t>GUI layer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This</a:t>
                      </a:r>
                      <a:r>
                        <a:rPr lang="en-US" altLang="zh-CN" b="0" baseline="0" dirty="0" smtClean="0"/>
                        <a:t> layer defined many GUI objects to display geometry and data, e.g. views to draw sheet, dialogs to display </a:t>
                      </a:r>
                      <a:r>
                        <a:rPr lang="en-US" altLang="zh-CN" b="0" baseline="0" dirty="0" err="1" smtClean="0"/>
                        <a:t>params</a:t>
                      </a:r>
                      <a:r>
                        <a:rPr lang="en-US" altLang="zh-CN" b="0" baseline="0" dirty="0" smtClean="0"/>
                        <a:t>, etc…</a:t>
                      </a:r>
                      <a:endParaRPr lang="zh-CN" altLang="en-US" sz="1400" b="0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719963" y="332656"/>
            <a:ext cx="77724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/>
              <a:t>2) Package </a:t>
            </a:r>
            <a:r>
              <a:rPr lang="en-US" altLang="zh-CN" sz="3200" b="1" dirty="0" smtClean="0"/>
              <a:t>structure of COE</a:t>
            </a:r>
            <a:endParaRPr lang="en-US" altLang="zh-CN" sz="2400" i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342093" y="4941168"/>
            <a:ext cx="15841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Basic package</a:t>
            </a:r>
            <a:endParaRPr lang="zh-CN" altLang="en-US" i="1" dirty="0"/>
          </a:p>
        </p:txBody>
      </p:sp>
      <p:sp>
        <p:nvSpPr>
          <p:cNvPr id="18" name="标题 1"/>
          <p:cNvSpPr txBox="1"/>
          <p:nvPr/>
        </p:nvSpPr>
        <p:spPr>
          <a:xfrm>
            <a:off x="971600" y="1340768"/>
            <a:ext cx="77724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900" dirty="0" smtClean="0"/>
              <a:t>Package is such an object which is composed of several similar modules.</a:t>
            </a:r>
            <a:endParaRPr lang="en-US" altLang="zh-CN" sz="1400" i="1" dirty="0" smtClean="0"/>
          </a:p>
        </p:txBody>
      </p:sp>
      <p:sp>
        <p:nvSpPr>
          <p:cNvPr id="19" name="圆角矩形 18"/>
          <p:cNvSpPr/>
          <p:nvPr/>
        </p:nvSpPr>
        <p:spPr>
          <a:xfrm>
            <a:off x="5705205" y="4941168"/>
            <a:ext cx="241411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Configuration package</a:t>
            </a:r>
            <a:r>
              <a:rPr lang="en-US" altLang="zh-CN" dirty="0" smtClean="0"/>
              <a:t> </a:t>
            </a:r>
            <a:endParaRPr lang="zh-CN" altLang="en-US" i="1" dirty="0"/>
          </a:p>
        </p:txBody>
      </p:sp>
      <p:sp>
        <p:nvSpPr>
          <p:cNvPr id="20" name="圆角矩形 19"/>
          <p:cNvSpPr/>
          <p:nvPr/>
        </p:nvSpPr>
        <p:spPr>
          <a:xfrm>
            <a:off x="3558479" y="2415099"/>
            <a:ext cx="2552211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Import/Export package</a:t>
            </a:r>
            <a:r>
              <a:rPr lang="en-US" altLang="zh-CN" dirty="0" smtClean="0"/>
              <a:t> </a:t>
            </a:r>
            <a:endParaRPr lang="zh-CN" altLang="en-US" i="1" dirty="0"/>
          </a:p>
        </p:txBody>
      </p:sp>
      <p:sp>
        <p:nvSpPr>
          <p:cNvPr id="21" name="圆角矩形 20"/>
          <p:cNvSpPr/>
          <p:nvPr/>
        </p:nvSpPr>
        <p:spPr>
          <a:xfrm>
            <a:off x="1342093" y="3672181"/>
            <a:ext cx="15841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Part package</a:t>
            </a:r>
            <a:endParaRPr lang="zh-CN" altLang="en-US" i="1" dirty="0"/>
          </a:p>
        </p:txBody>
      </p:sp>
      <p:sp>
        <p:nvSpPr>
          <p:cNvPr id="22" name="圆角矩形 21"/>
          <p:cNvSpPr/>
          <p:nvPr/>
        </p:nvSpPr>
        <p:spPr>
          <a:xfrm>
            <a:off x="3275856" y="3672181"/>
            <a:ext cx="252028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Post processor package</a:t>
            </a:r>
            <a:r>
              <a:rPr lang="en-US" altLang="zh-CN" dirty="0" smtClean="0"/>
              <a:t> </a:t>
            </a:r>
            <a:endParaRPr lang="zh-CN" altLang="en-US" i="1" dirty="0"/>
          </a:p>
        </p:txBody>
      </p:sp>
      <p:sp>
        <p:nvSpPr>
          <p:cNvPr id="23" name="圆角矩形 22"/>
          <p:cNvSpPr/>
          <p:nvPr/>
        </p:nvSpPr>
        <p:spPr>
          <a:xfrm>
            <a:off x="1331640" y="2415099"/>
            <a:ext cx="197837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Report package</a:t>
            </a:r>
            <a:r>
              <a:rPr lang="en-US" altLang="zh-CN" dirty="0" smtClean="0"/>
              <a:t> </a:t>
            </a:r>
            <a:endParaRPr lang="zh-CN" altLang="en-US" i="1" dirty="0"/>
          </a:p>
        </p:txBody>
      </p:sp>
      <p:sp>
        <p:nvSpPr>
          <p:cNvPr id="24" name="圆角矩形 23"/>
          <p:cNvSpPr/>
          <p:nvPr/>
        </p:nvSpPr>
        <p:spPr>
          <a:xfrm>
            <a:off x="3275856" y="4941168"/>
            <a:ext cx="208823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Resource package</a:t>
            </a:r>
            <a:r>
              <a:rPr lang="en-US" altLang="zh-CN" dirty="0" smtClean="0"/>
              <a:t> </a:t>
            </a:r>
            <a:endParaRPr lang="zh-CN" altLang="en-US" i="1" dirty="0"/>
          </a:p>
        </p:txBody>
      </p:sp>
      <p:sp>
        <p:nvSpPr>
          <p:cNvPr id="25" name="圆角矩形 24"/>
          <p:cNvSpPr/>
          <p:nvPr/>
        </p:nvSpPr>
        <p:spPr>
          <a:xfrm>
            <a:off x="6006317" y="3672181"/>
            <a:ext cx="2143159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Sheet package</a:t>
            </a:r>
            <a:r>
              <a:rPr lang="en-US" altLang="zh-CN" dirty="0" smtClean="0"/>
              <a:t> 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83568" y="692696"/>
          <a:ext cx="7806706" cy="49384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6184"/>
                <a:gridCol w="6150522"/>
              </a:tblGrid>
              <a:tr h="5670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dirty="0" smtClean="0"/>
                        <a:t>Basic package</a:t>
                      </a:r>
                      <a:endParaRPr lang="en-US" altLang="zh-CN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dirty="0" smtClean="0"/>
                        <a:t>This package c</a:t>
                      </a:r>
                      <a:r>
                        <a:rPr lang="en-US" altLang="zh-CN" sz="1200" b="0" i="0" baseline="0" dirty="0" smtClean="0"/>
                        <a:t>ontains COE basic modules, e.g. database, draw, UI, basic geometry, basic data modules, etc…</a:t>
                      </a:r>
                      <a:endParaRPr lang="zh-CN" altLang="en-US" sz="1200" b="0" i="1" dirty="0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dirty="0" smtClean="0"/>
                        <a:t>Configuration package</a:t>
                      </a:r>
                      <a:endParaRPr lang="en-US" altLang="zh-CN" sz="1200" b="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dirty="0" smtClean="0"/>
                        <a:t>This package contains</a:t>
                      </a:r>
                      <a:r>
                        <a:rPr lang="en-US" altLang="zh-CN" sz="1200" b="0" i="0" baseline="0" dirty="0" smtClean="0"/>
                        <a:t> COE configuration modules, e.g. system option, expert library, material library, machine library, etc. </a:t>
                      </a:r>
                      <a:endParaRPr lang="zh-CN" altLang="en-US" sz="1200" b="0" i="1" dirty="0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dirty="0" smtClean="0"/>
                        <a:t>Import/Export package</a:t>
                      </a:r>
                      <a:endParaRPr lang="en-US" altLang="zh-CN" sz="1200" b="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dirty="0" smtClean="0"/>
                        <a:t>This package contains </a:t>
                      </a:r>
                      <a:r>
                        <a:rPr lang="en-US" altLang="zh-CN" sz="1200" b="0" i="0" baseline="0" dirty="0" smtClean="0"/>
                        <a:t>COE</a:t>
                      </a:r>
                      <a:r>
                        <a:rPr lang="en-US" altLang="zh-CN" sz="1200" b="0" i="0" baseline="0" dirty="0" smtClean="0"/>
                        <a:t> import/export modules.</a:t>
                      </a:r>
                      <a:endParaRPr lang="zh-CN" altLang="en-US" sz="1200" b="0" i="1" dirty="0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dirty="0" smtClean="0"/>
                        <a:t>Part package</a:t>
                      </a:r>
                      <a:endParaRPr lang="en-US" altLang="zh-CN" sz="1200" b="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i="1" dirty="0" smtClean="0"/>
                        <a:t>This package contains  COE part modules, e.g. geometry feature,</a:t>
                      </a:r>
                      <a:r>
                        <a:rPr lang="en-US" altLang="zh-CN" sz="1200" b="0" i="1" baseline="0" dirty="0" smtClean="0"/>
                        <a:t> cut feature module.</a:t>
                      </a:r>
                      <a:endParaRPr lang="zh-CN" altLang="en-US" sz="1200" b="0" i="1" dirty="0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/>
                        <a:t>Post processor package</a:t>
                      </a:r>
                      <a:endParaRPr lang="en-US" altLang="zh-CN" sz="1200" b="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i="1" dirty="0" smtClean="0"/>
                        <a:t>This package</a:t>
                      </a:r>
                      <a:r>
                        <a:rPr lang="en-US" altLang="zh-CN" sz="1200" b="0" i="1" baseline="0" dirty="0" smtClean="0"/>
                        <a:t> </a:t>
                      </a:r>
                      <a:r>
                        <a:rPr lang="en-US" altLang="zh-CN" sz="1200" b="0" i="1" dirty="0" smtClean="0"/>
                        <a:t>contains COE post</a:t>
                      </a:r>
                      <a:r>
                        <a:rPr lang="en-US" altLang="zh-CN" sz="1200" b="0" i="1" baseline="0" dirty="0" smtClean="0"/>
                        <a:t> processor module.</a:t>
                      </a:r>
                      <a:endParaRPr lang="zh-CN" altLang="en-US" sz="1200" b="0" i="1" dirty="0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dirty="0" smtClean="0"/>
                        <a:t>Report package</a:t>
                      </a:r>
                      <a:endParaRPr lang="en-US" altLang="zh-CN" sz="1200" b="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i="1" dirty="0" smtClean="0"/>
                        <a:t>This package contains COE report definition and printing modules</a:t>
                      </a:r>
                      <a:r>
                        <a:rPr lang="en-US" altLang="zh-CN" sz="1200" b="0" i="1" baseline="0" dirty="0" smtClean="0"/>
                        <a:t>.</a:t>
                      </a:r>
                      <a:endParaRPr lang="zh-CN" altLang="en-US" sz="1200" b="0" i="1" dirty="0" smtClean="0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dirty="0" smtClean="0"/>
                        <a:t>Resource package</a:t>
                      </a:r>
                      <a:endParaRPr lang="en-US" altLang="zh-CN" sz="1200" b="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i="1" dirty="0" smtClean="0"/>
                        <a:t>This package contains COE resource module</a:t>
                      </a:r>
                      <a:r>
                        <a:rPr lang="en-US" altLang="zh-CN" sz="1200" b="0" i="1" baseline="0" dirty="0" smtClean="0"/>
                        <a:t>.</a:t>
                      </a:r>
                      <a:endParaRPr lang="zh-CN" altLang="en-US" sz="1200" b="0" i="1" dirty="0" smtClean="0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/>
                        <a:t>Sheet package </a:t>
                      </a:r>
                      <a:endParaRPr lang="en-US" altLang="zh-CN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i="1" dirty="0" smtClean="0"/>
                        <a:t>This package contains COE sheet module, e.g. auto</a:t>
                      </a:r>
                      <a:r>
                        <a:rPr lang="en-US" altLang="zh-CN" sz="1200" b="0" i="1" baseline="0" dirty="0" smtClean="0"/>
                        <a:t> nesting</a:t>
                      </a:r>
                      <a:r>
                        <a:rPr lang="en-US" altLang="zh-CN" sz="1200" b="0" i="1" dirty="0" smtClean="0"/>
                        <a:t>,</a:t>
                      </a:r>
                      <a:r>
                        <a:rPr lang="en-US" altLang="zh-CN" sz="1200" b="0" i="1" baseline="0" dirty="0" smtClean="0"/>
                        <a:t> part layout, cut sequence modules, etc.</a:t>
                      </a:r>
                      <a:endParaRPr lang="zh-CN" altLang="en-US" sz="1200" b="0" i="1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685800" y="1700808"/>
            <a:ext cx="7914184" cy="4176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smtClean="0"/>
              <a:t>COE is </a:t>
            </a:r>
            <a:r>
              <a:rPr lang="en-US" altLang="zh-CN" sz="2400" b="1" dirty="0" err="1" smtClean="0"/>
              <a:t>seperated</a:t>
            </a:r>
            <a:r>
              <a:rPr lang="en-US" altLang="zh-CN" sz="2400" b="1" dirty="0" smtClean="0"/>
              <a:t> with two parts,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COE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core</a:t>
            </a:r>
            <a:r>
              <a:rPr lang="en-US" altLang="zh-CN" sz="2400" b="1" dirty="0" smtClean="0"/>
              <a:t> and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COE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UICode</a:t>
            </a:r>
            <a:r>
              <a:rPr lang="en-US" altLang="zh-CN" sz="2400" b="1" dirty="0" smtClean="0"/>
              <a:t>, almost every module is cut to two project, e.g. geometry feature module is cut to </a:t>
            </a:r>
            <a:r>
              <a:rPr lang="en-US" altLang="zh-CN" sz="2400" b="1" dirty="0" err="1" smtClean="0"/>
              <a:t>clGeometryFeature</a:t>
            </a:r>
            <a:r>
              <a:rPr lang="en-US" altLang="zh-CN" sz="2400" b="1" dirty="0" smtClean="0"/>
              <a:t> module and </a:t>
            </a:r>
            <a:r>
              <a:rPr lang="en-US" altLang="zh-CN" sz="2400" b="1" dirty="0" err="1" smtClean="0"/>
              <a:t>clGeometryFeatureUI</a:t>
            </a:r>
            <a:r>
              <a:rPr lang="en-US" altLang="zh-CN" sz="2400" b="1" dirty="0" smtClean="0"/>
              <a:t> module, one contains the business data structure definition, database visiting, the key business processor. The other module cares about interactive action and the GUI. Please refer to </a:t>
            </a:r>
            <a:r>
              <a:rPr lang="en-US" altLang="zh-CN" sz="2400" b="1" dirty="0"/>
              <a:t>N-layers </a:t>
            </a:r>
            <a:r>
              <a:rPr lang="en-US" altLang="zh-CN" sz="2400" b="1" dirty="0" smtClean="0"/>
              <a:t>Architecture figure in this document.</a:t>
            </a:r>
            <a:endParaRPr lang="en-US" altLang="zh-CN" sz="2400" b="1" dirty="0" smtClean="0"/>
          </a:p>
          <a:p>
            <a:pPr algn="l"/>
            <a:r>
              <a:rPr lang="en-US" altLang="zh-CN" sz="1800" i="1" dirty="0" smtClean="0"/>
              <a:t>    </a:t>
            </a:r>
            <a:endParaRPr lang="en-US" altLang="zh-CN" sz="18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115616" y="548680"/>
            <a:ext cx="676875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3) COE core and COE </a:t>
            </a:r>
            <a:r>
              <a:rPr lang="en-US" altLang="zh-CN" sz="3200" b="1" dirty="0" err="1" smtClean="0"/>
              <a:t>UICode</a:t>
            </a:r>
            <a:endParaRPr lang="zh-CN" alt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1"/>
          <p:cNvSpPr txBox="1"/>
          <p:nvPr/>
        </p:nvSpPr>
        <p:spPr>
          <a:xfrm>
            <a:off x="756692" y="332656"/>
            <a:ext cx="77724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500" b="1" dirty="0" smtClean="0"/>
              <a:t>4</a:t>
            </a:r>
            <a:r>
              <a:rPr lang="en-US" altLang="zh-CN" sz="3500" b="1" dirty="0" smtClean="0"/>
              <a:t>) </a:t>
            </a:r>
            <a:r>
              <a:rPr lang="en-US" altLang="zh-CN" sz="3500" b="1" dirty="0" smtClean="0"/>
              <a:t>Interaction </a:t>
            </a:r>
            <a:r>
              <a:rPr lang="en-US" altLang="zh-CN" sz="3500" b="1" dirty="0" smtClean="0"/>
              <a:t>architecture of COE</a:t>
            </a:r>
            <a:endParaRPr lang="en-US" altLang="zh-CN" sz="2600" i="1" dirty="0"/>
          </a:p>
        </p:txBody>
      </p:sp>
      <p:sp>
        <p:nvSpPr>
          <p:cNvPr id="2" name="圆角矩形 1"/>
          <p:cNvSpPr/>
          <p:nvPr/>
        </p:nvSpPr>
        <p:spPr>
          <a:xfrm>
            <a:off x="2523558" y="3802363"/>
            <a:ext cx="2160240" cy="443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ActionBase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547664" y="2649933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IAction</a:t>
            </a:r>
            <a:endParaRPr lang="zh-CN" altLang="en-US" dirty="0"/>
          </a:p>
        </p:txBody>
      </p:sp>
      <p:cxnSp>
        <p:nvCxnSpPr>
          <p:cNvPr id="13" name="肘形连接符 12"/>
          <p:cNvCxnSpPr>
            <a:stCxn id="2" idx="0"/>
            <a:endCxn id="10" idx="2"/>
          </p:cNvCxnSpPr>
          <p:nvPr/>
        </p:nvCxnSpPr>
        <p:spPr>
          <a:xfrm rot="16200000" flipV="1">
            <a:off x="2611524" y="2810209"/>
            <a:ext cx="720382" cy="1263926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3586537" y="2649934"/>
            <a:ext cx="1554850" cy="432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InteractBase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2591222" y="1559018"/>
            <a:ext cx="2160240" cy="427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IInteract</a:t>
            </a:r>
            <a:endParaRPr lang="zh-CN" altLang="en-US" dirty="0"/>
          </a:p>
        </p:txBody>
      </p:sp>
      <p:cxnSp>
        <p:nvCxnSpPr>
          <p:cNvPr id="27" name="肘形连接符 26"/>
          <p:cNvCxnSpPr>
            <a:stCxn id="10" idx="0"/>
            <a:endCxn id="23" idx="2"/>
          </p:cNvCxnSpPr>
          <p:nvPr/>
        </p:nvCxnSpPr>
        <p:spPr>
          <a:xfrm rot="5400000" flipH="1" flipV="1">
            <a:off x="2673886" y="1652477"/>
            <a:ext cx="663322" cy="1331590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789714" y="5264932"/>
            <a:ext cx="1656184" cy="443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XXXAction1</a:t>
            </a:r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2661922" y="5264932"/>
            <a:ext cx="1619463" cy="443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xxxAction2</a:t>
            </a:r>
            <a:endParaRPr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4642892" y="5255586"/>
            <a:ext cx="1403406" cy="443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055" name="肘形连接符 1054"/>
          <p:cNvCxnSpPr>
            <a:stCxn id="16" idx="0"/>
          </p:cNvCxnSpPr>
          <p:nvPr/>
        </p:nvCxnSpPr>
        <p:spPr>
          <a:xfrm rot="16200000" flipV="1">
            <a:off x="3848288" y="2134260"/>
            <a:ext cx="663323" cy="368026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rot="5400000" flipH="1" flipV="1">
            <a:off x="4174513" y="3188853"/>
            <a:ext cx="720382" cy="506639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67544" y="4509120"/>
            <a:ext cx="8352928" cy="0"/>
          </a:xfrm>
          <a:prstGeom prst="line">
            <a:avLst/>
          </a:prstGeom>
          <a:ln w="25400" cap="rnd" cmpd="dbl">
            <a:solidFill>
              <a:srgbClr val="C00000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54" idx="0"/>
          </p:cNvCxnSpPr>
          <p:nvPr/>
        </p:nvCxnSpPr>
        <p:spPr>
          <a:xfrm rot="5400000" flipH="1" flipV="1">
            <a:off x="1594982" y="4268692"/>
            <a:ext cx="1019064" cy="973416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55" idx="0"/>
            <a:endCxn id="2" idx="2"/>
          </p:cNvCxnSpPr>
          <p:nvPr/>
        </p:nvCxnSpPr>
        <p:spPr>
          <a:xfrm rot="5400000" flipH="1" flipV="1">
            <a:off x="3028134" y="4689388"/>
            <a:ext cx="1019064" cy="132024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56" idx="0"/>
          </p:cNvCxnSpPr>
          <p:nvPr/>
        </p:nvCxnSpPr>
        <p:spPr>
          <a:xfrm rot="16200000" flipV="1">
            <a:off x="4381431" y="4292422"/>
            <a:ext cx="1009718" cy="916610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83568" y="1052736"/>
          <a:ext cx="7806706" cy="33286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6184"/>
                <a:gridCol w="6150522"/>
              </a:tblGrid>
              <a:tr h="5670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dirty="0" err="1" smtClean="0"/>
                        <a:t>IInteract</a:t>
                      </a:r>
                      <a:endParaRPr lang="en-US" altLang="zh-CN" sz="1200" b="0" dirty="0" err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dirty="0" smtClean="0"/>
                        <a:t>This</a:t>
                      </a:r>
                      <a:r>
                        <a:rPr lang="en-US" altLang="zh-CN" sz="1200" b="0" i="0" baseline="0" dirty="0" smtClean="0"/>
                        <a:t> class defined</a:t>
                      </a:r>
                      <a:r>
                        <a:rPr lang="en-US" altLang="zh-CN" sz="1200" b="0" i="0" dirty="0" smtClean="0"/>
                        <a:t> basic interfaces of the interactive operations, including mouse and keyboard operations.</a:t>
                      </a:r>
                      <a:endParaRPr lang="zh-CN" altLang="en-US" sz="1200" b="0" i="1" dirty="0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err="1" smtClean="0"/>
                        <a:t>InteractBase</a:t>
                      </a:r>
                      <a:endParaRPr lang="en-US" altLang="zh-CN" sz="1200" b="0" dirty="0" err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dirty="0" smtClean="0"/>
                        <a:t>This class provided</a:t>
                      </a:r>
                      <a:r>
                        <a:rPr lang="en-US" altLang="zh-CN" sz="1200" b="0" i="0" baseline="0" dirty="0" smtClean="0"/>
                        <a:t> the default implementation of interface </a:t>
                      </a:r>
                      <a:r>
                        <a:rPr lang="en-US" altLang="zh-CN" sz="1200" b="0" i="0" baseline="0" dirty="0" err="1" smtClean="0"/>
                        <a:t>IInteract</a:t>
                      </a:r>
                      <a:r>
                        <a:rPr lang="en-US" altLang="zh-CN" sz="1200" b="0" i="0" baseline="0" dirty="0" smtClean="0"/>
                        <a:t>. </a:t>
                      </a:r>
                      <a:endParaRPr lang="zh-CN" altLang="en-US" sz="1200" b="0" i="1" dirty="0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err="1" smtClean="0"/>
                        <a:t>IAction</a:t>
                      </a:r>
                      <a:endParaRPr lang="en-US" altLang="zh-CN" sz="1200" b="0" dirty="0" err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dirty="0" smtClean="0"/>
                        <a:t>This class derived from </a:t>
                      </a:r>
                      <a:r>
                        <a:rPr lang="en-US" altLang="zh-CN" sz="1200" b="0" i="0" dirty="0" err="1" smtClean="0"/>
                        <a:t>IInteract</a:t>
                      </a:r>
                      <a:r>
                        <a:rPr lang="en-US" altLang="zh-CN" sz="1200" b="0" i="0" dirty="0" smtClean="0"/>
                        <a:t> and also defined </a:t>
                      </a:r>
                      <a:r>
                        <a:rPr lang="en-US" altLang="zh-CN" sz="1200" b="0" i="0" baseline="0" dirty="0" smtClean="0"/>
                        <a:t>basic interfaces of action. Action’s abilities are more than keyboard and mouse operations, it cares about the whole life-time of the business data operation, e.g. we had an action named </a:t>
                      </a:r>
                      <a:r>
                        <a:rPr lang="en-US" altLang="zh-CN" sz="12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CutSideChangeAction</a:t>
                      </a:r>
                      <a:r>
                        <a:rPr lang="en-US" altLang="zh-CN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which can change the cut side of a geometry</a:t>
                      </a:r>
                      <a:r>
                        <a:rPr lang="en-US" altLang="zh-CN" sz="1200" b="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loop, it should implement interfaces of </a:t>
                      </a:r>
                      <a:r>
                        <a:rPr lang="en-US" altLang="zh-CN" sz="1200" b="0" i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IInteract</a:t>
                      </a:r>
                      <a:r>
                        <a:rPr lang="en-US" altLang="zh-CN" sz="1200" b="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altLang="zh-CN" sz="1200" b="0" i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IAction</a:t>
                      </a:r>
                      <a:r>
                        <a:rPr lang="en-US" altLang="zh-CN" sz="1200" b="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sz="1200" b="0" i="1" dirty="0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err="1" smtClean="0"/>
                        <a:t>ActionBase</a:t>
                      </a:r>
                      <a:endParaRPr lang="en-US" altLang="zh-CN" sz="1200" b="0" dirty="0" err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dirty="0" smtClean="0"/>
                        <a:t>This class provided</a:t>
                      </a:r>
                      <a:r>
                        <a:rPr lang="en-US" altLang="zh-CN" sz="1200" b="0" i="0" baseline="0" dirty="0" smtClean="0"/>
                        <a:t> the default implementation of interface </a:t>
                      </a:r>
                      <a:r>
                        <a:rPr lang="en-US" altLang="zh-CN" sz="1200" b="0" i="0" baseline="0" dirty="0" err="1" smtClean="0"/>
                        <a:t>IAction</a:t>
                      </a:r>
                      <a:r>
                        <a:rPr lang="en-US" altLang="zh-CN" sz="1200" b="0" i="0" baseline="0" dirty="0" smtClean="0"/>
                        <a:t>. </a:t>
                      </a:r>
                      <a:endParaRPr lang="zh-CN" altLang="en-US" sz="1200" b="0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5) The </a:t>
            </a:r>
            <a:r>
              <a:rPr lang="en-US" altLang="zh-CN" sz="3600" b="1" dirty="0" smtClean="0"/>
              <a:t>resource </a:t>
            </a:r>
            <a:r>
              <a:rPr lang="en-US" altLang="zh-CN" sz="3600" b="1" dirty="0" err="1" smtClean="0"/>
              <a:t>dll</a:t>
            </a:r>
            <a:r>
              <a:rPr lang="en-US" altLang="zh-CN" sz="3600" b="1" dirty="0" smtClean="0"/>
              <a:t> of COE</a:t>
            </a:r>
            <a:endParaRPr lang="zh-CN" altLang="en-US" sz="2700" i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395536" y="1700808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400" i="1" dirty="0" smtClean="0"/>
              <a:t>The resources of COE includes dialogs, strings, bitmaps, etc. COE put all these resources in </a:t>
            </a:r>
            <a:r>
              <a:rPr lang="en-US" altLang="zh-CN" sz="3400" i="1" dirty="0" err="1" smtClean="0"/>
              <a:t>clResource</a:t>
            </a:r>
            <a:r>
              <a:rPr lang="en-US" altLang="zh-CN" sz="3400" i="1" dirty="0" smtClean="0"/>
              <a:t> </a:t>
            </a:r>
            <a:r>
              <a:rPr lang="en-US" altLang="zh-CN" sz="3400" i="1" dirty="0" err="1" smtClean="0"/>
              <a:t>dll</a:t>
            </a:r>
            <a:r>
              <a:rPr lang="en-US" altLang="zh-CN" sz="3400" i="1" dirty="0" smtClean="0"/>
              <a:t>, all other modules will refer to </a:t>
            </a:r>
            <a:r>
              <a:rPr lang="en-US" altLang="zh-CN" sz="3400" i="1" dirty="0" err="1" smtClean="0"/>
              <a:t>clResource</a:t>
            </a:r>
            <a:r>
              <a:rPr lang="en-US" altLang="zh-CN" sz="3400" i="1" dirty="0" smtClean="0"/>
              <a:t> to use resource they need, e.g. module </a:t>
            </a:r>
            <a:r>
              <a:rPr lang="en-US" altLang="zh-CN" sz="3400" i="1" dirty="0" err="1" smtClean="0"/>
              <a:t>partIntanceCount</a:t>
            </a:r>
            <a:r>
              <a:rPr lang="en-US" altLang="zh-CN" sz="3400" i="1" dirty="0" smtClean="0"/>
              <a:t> which is </a:t>
            </a:r>
            <a:r>
              <a:rPr lang="en-US" altLang="zh-CN" sz="3400" dirty="0"/>
              <a:t>under </a:t>
            </a:r>
            <a:r>
              <a:rPr lang="en-US" altLang="zh-CN" sz="3400" dirty="0" err="1" smtClean="0"/>
              <a:t>UICode</a:t>
            </a:r>
            <a:r>
              <a:rPr lang="en-US" altLang="zh-CN" sz="3400" dirty="0" smtClean="0"/>
              <a:t>\</a:t>
            </a:r>
            <a:r>
              <a:rPr lang="en-US" altLang="zh-CN" sz="3400" dirty="0" err="1" smtClean="0"/>
              <a:t>sampleCode</a:t>
            </a:r>
            <a:r>
              <a:rPr lang="en-US" altLang="zh-CN" sz="3400" dirty="0" smtClean="0"/>
              <a:t> folder will define a dialog to display the part instance count on sheet, so it defined this dialog resource in </a:t>
            </a:r>
            <a:r>
              <a:rPr lang="en-US" altLang="zh-CN" sz="3400" dirty="0" err="1" smtClean="0"/>
              <a:t>clResource</a:t>
            </a:r>
            <a:r>
              <a:rPr lang="en-US" altLang="zh-CN" sz="3400" dirty="0" smtClean="0"/>
              <a:t> project, and the source code of this dialog still be placed in </a:t>
            </a:r>
            <a:r>
              <a:rPr lang="en-US" altLang="zh-CN" sz="3400" i="1" dirty="0" err="1"/>
              <a:t>partIntanceCount</a:t>
            </a:r>
            <a:r>
              <a:rPr lang="en-US" altLang="zh-CN" sz="3400" i="1" dirty="0"/>
              <a:t> </a:t>
            </a:r>
            <a:r>
              <a:rPr lang="en-US" altLang="zh-CN" sz="3400" i="1" dirty="0" smtClean="0"/>
              <a:t> project.</a:t>
            </a:r>
            <a:endParaRPr lang="en-US" altLang="zh-CN" sz="3400" i="1" dirty="0" smtClean="0"/>
          </a:p>
          <a:p>
            <a:pPr algn="l"/>
            <a:r>
              <a:rPr lang="en-US" altLang="zh-CN" sz="2700" i="1" dirty="0" smtClean="0"/>
              <a:t>    </a:t>
            </a:r>
            <a:endParaRPr lang="zh-CN" altLang="en-US" sz="26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3600</Words>
  <Application>WPS 演示</Application>
  <PresentationFormat>全屏显示(4:3)</PresentationFormat>
  <Paragraphs>158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5) The resource dll of COE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CutLeader CAM Platform is a c++ development environment which can easily develop a 2D-cutting CAM software.</dc:title>
  <dc:creator>macro</dc:creator>
  <cp:lastModifiedBy>macro</cp:lastModifiedBy>
  <cp:revision>180</cp:revision>
  <dcterms:created xsi:type="dcterms:W3CDTF">2020-05-12T09:14:00Z</dcterms:created>
  <dcterms:modified xsi:type="dcterms:W3CDTF">2025-01-02T14:23:02Z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116071905EA7447EA1EBEC0E87930E71_12</vt:lpwstr>
  </property>
  <property fmtid="{D5CDD505-2E9C-101B-9397-08002B2CF9AE}" pid="3" name="KSOProductBuildVer">
    <vt:lpwstr>2052-12.1.0.19302</vt:lpwstr>
  </property>
</Properties>
</file>